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70" r:id="rId5"/>
    <p:sldId id="285" r:id="rId6"/>
    <p:sldId id="257" r:id="rId7"/>
    <p:sldId id="260" r:id="rId8"/>
    <p:sldId id="259" r:id="rId9"/>
    <p:sldId id="258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3" r:id="rId20"/>
    <p:sldId id="281" r:id="rId21"/>
    <p:sldId id="276" r:id="rId22"/>
    <p:sldId id="282" r:id="rId23"/>
    <p:sldId id="275" r:id="rId24"/>
    <p:sldId id="283" r:id="rId25"/>
    <p:sldId id="284" r:id="rId26"/>
    <p:sldId id="279" r:id="rId27"/>
    <p:sldId id="274" r:id="rId28"/>
    <p:sldId id="277" r:id="rId29"/>
    <p:sldId id="280" r:id="rId30"/>
    <p:sldId id="272" r:id="rId31"/>
    <p:sldId id="278" r:id="rId32"/>
  </p:sldIdLst>
  <p:sldSz cx="12192000" cy="6858000"/>
  <p:notesSz cx="6858000" cy="9144000"/>
  <p:embeddedFontLst>
    <p:embeddedFont>
      <p:font typeface="Andika" panose="02000000000000000000" pitchFamily="2" charset="0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alibri Light" panose="020F0302020204030204" pitchFamily="34" charset="0"/>
      <p:regular r:id="rId38"/>
      <p: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3587C6-E64B-46E3-B1A0-4AF18847A08A}" v="10" dt="2021-03-13T05:20:33.6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2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5.fntdata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3.fntdata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rieth Attard" userId="75441522-1268-482d-b74b-a084f810ee66" providerId="ADAL" clId="{473587C6-E64B-46E3-B1A0-4AF18847A08A}"/>
    <pc:docChg chg="undo custSel addSld modSld">
      <pc:chgData name="Urieth Attard" userId="75441522-1268-482d-b74b-a084f810ee66" providerId="ADAL" clId="{473587C6-E64B-46E3-B1A0-4AF18847A08A}" dt="2021-03-13T05:21:49.334" v="173" actId="1076"/>
      <pc:docMkLst>
        <pc:docMk/>
      </pc:docMkLst>
      <pc:sldChg chg="modSp">
        <pc:chgData name="Urieth Attard" userId="75441522-1268-482d-b74b-a084f810ee66" providerId="ADAL" clId="{473587C6-E64B-46E3-B1A0-4AF18847A08A}" dt="2021-03-13T04:59:45.354" v="22" actId="20577"/>
        <pc:sldMkLst>
          <pc:docMk/>
          <pc:sldMk cId="3960754813" sldId="270"/>
        </pc:sldMkLst>
        <pc:spChg chg="mod">
          <ac:chgData name="Urieth Attard" userId="75441522-1268-482d-b74b-a084f810ee66" providerId="ADAL" clId="{473587C6-E64B-46E3-B1A0-4AF18847A08A}" dt="2021-03-13T04:59:45.354" v="22" actId="20577"/>
          <ac:spMkLst>
            <pc:docMk/>
            <pc:sldMk cId="3960754813" sldId="270"/>
            <ac:spMk id="9" creationId="{9E69DE6F-F890-43A3-9F7D-A3BE79B37F69}"/>
          </ac:spMkLst>
        </pc:spChg>
      </pc:sldChg>
      <pc:sldChg chg="addSp delSp modSp add">
        <pc:chgData name="Urieth Attard" userId="75441522-1268-482d-b74b-a084f810ee66" providerId="ADAL" clId="{473587C6-E64B-46E3-B1A0-4AF18847A08A}" dt="2021-03-13T05:21:49.334" v="173" actId="1076"/>
        <pc:sldMkLst>
          <pc:docMk/>
          <pc:sldMk cId="1242338424" sldId="285"/>
        </pc:sldMkLst>
        <pc:spChg chg="mod">
          <ac:chgData name="Urieth Attard" userId="75441522-1268-482d-b74b-a084f810ee66" providerId="ADAL" clId="{473587C6-E64B-46E3-B1A0-4AF18847A08A}" dt="2021-03-13T05:20:58.628" v="170" actId="1076"/>
          <ac:spMkLst>
            <pc:docMk/>
            <pc:sldMk cId="1242338424" sldId="285"/>
            <ac:spMk id="2" creationId="{30D07584-6227-458B-A1BA-D2727079FC0A}"/>
          </ac:spMkLst>
        </pc:spChg>
        <pc:spChg chg="add del mod">
          <ac:chgData name="Urieth Attard" userId="75441522-1268-482d-b74b-a084f810ee66" providerId="ADAL" clId="{473587C6-E64B-46E3-B1A0-4AF18847A08A}" dt="2021-03-13T05:21:49.334" v="173" actId="1076"/>
          <ac:spMkLst>
            <pc:docMk/>
            <pc:sldMk cId="1242338424" sldId="285"/>
            <ac:spMk id="3" creationId="{EA993BF3-DF4E-4C90-8EE5-D5DEAFB89F0C}"/>
          </ac:spMkLst>
        </pc:spChg>
        <pc:spChg chg="add del mod">
          <ac:chgData name="Urieth Attard" userId="75441522-1268-482d-b74b-a084f810ee66" providerId="ADAL" clId="{473587C6-E64B-46E3-B1A0-4AF18847A08A}" dt="2021-03-13T05:17:27.672" v="89" actId="478"/>
          <ac:spMkLst>
            <pc:docMk/>
            <pc:sldMk cId="1242338424" sldId="285"/>
            <ac:spMk id="7" creationId="{916D6F1C-A803-448D-934F-2FC4A749C3BF}"/>
          </ac:spMkLst>
        </pc:spChg>
        <pc:graphicFrameChg chg="add del">
          <ac:chgData name="Urieth Attard" userId="75441522-1268-482d-b74b-a084f810ee66" providerId="ADAL" clId="{473587C6-E64B-46E3-B1A0-4AF18847A08A}" dt="2021-03-13T05:17:15.116" v="85"/>
          <ac:graphicFrameMkLst>
            <pc:docMk/>
            <pc:sldMk cId="1242338424" sldId="285"/>
            <ac:graphicFrameMk id="4" creationId="{223770AC-E70E-434B-9534-82C2BB183835}"/>
          </ac:graphicFrameMkLst>
        </pc:graphicFrameChg>
        <pc:graphicFrameChg chg="add del">
          <ac:chgData name="Urieth Attard" userId="75441522-1268-482d-b74b-a084f810ee66" providerId="ADAL" clId="{473587C6-E64B-46E3-B1A0-4AF18847A08A}" dt="2021-03-13T05:17:32.458" v="90" actId="478"/>
          <ac:graphicFrameMkLst>
            <pc:docMk/>
            <pc:sldMk cId="1242338424" sldId="285"/>
            <ac:graphicFrameMk id="5" creationId="{4B291DE8-A2B4-42D2-8EDB-CAACD4794425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A03D9-340D-4615-992E-13EC80A2B5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FD0B4E-CADF-453F-B6B4-6EBC215ED2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46539-3EB3-4CE0-BAA8-8DAD8756F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C5B02-C62C-45A4-846F-B4DE9E70495F}" type="datetimeFigureOut">
              <a:rPr lang="en-GB" smtClean="0"/>
              <a:t>13/03/2021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9F747-06D5-431D-84FF-6A910BDC0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3D81F-A36B-4B9C-AA19-EA2D4D9DC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D73F-E6C4-4D37-87B5-F715919B1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354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89877-C0C8-4D20-95F5-AFB5CF855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342F2F-8895-4C0C-A700-FA5E1CC6ED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F3FF3-421D-45E0-AA7C-BE9F35BA1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C5B02-C62C-45A4-846F-B4DE9E70495F}" type="datetimeFigureOut">
              <a:rPr lang="en-GB" smtClean="0"/>
              <a:t>13/03/2021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04076-6656-4B01-84E5-5E6401D35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D3027-1C7B-408C-97B3-B266367F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D73F-E6C4-4D37-87B5-F715919B1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83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01D2C5-0286-40B1-9BA1-B431F16416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2A403F-BDF0-428A-8BDF-4255B4CF5D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74B04-D115-4BBC-B2CB-D0D5C90F4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C5B02-C62C-45A4-846F-B4DE9E70495F}" type="datetimeFigureOut">
              <a:rPr lang="en-GB" smtClean="0"/>
              <a:t>13/03/2021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F1E7C-0890-45E5-B962-DAAF09736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C161C-3BF1-41A4-8C3E-3520FBC68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D73F-E6C4-4D37-87B5-F715919B1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184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85BE7-EC22-4B8E-B1C9-AE4959CBD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4E170-8BA9-4030-905B-EB8CA4EBD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FD6BF-4975-4266-B962-4791C0C1A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C5B02-C62C-45A4-846F-B4DE9E70495F}" type="datetimeFigureOut">
              <a:rPr lang="en-GB" smtClean="0"/>
              <a:t>13/03/2021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3C013-C2B9-4CAB-B3D0-96F654C5F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6C8D9-43BE-4182-BBCF-9D5F0BE2D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D73F-E6C4-4D37-87B5-F715919B1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561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3D99C-70FD-402E-B63D-27DB1E522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A20223-8B7A-4503-8B26-C7BD24CC2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6ADD1-DE3F-42D3-8CCC-31706AF3C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C5B02-C62C-45A4-846F-B4DE9E70495F}" type="datetimeFigureOut">
              <a:rPr lang="en-GB" smtClean="0"/>
              <a:t>13/03/2021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88869-B228-49D4-99C3-0FFA5F9BB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0CF76-4E9D-4FC7-853D-5CEC34ED5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D73F-E6C4-4D37-87B5-F715919B1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01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653B1-61AF-4297-BCEB-C0268DF32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E3E34-0334-4AE1-843D-2FF155D029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C832EB-5446-4D76-AAEE-EFD9CD82A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5C953E-AC55-4DAD-960E-EB14F2A56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C5B02-C62C-45A4-846F-B4DE9E70495F}" type="datetimeFigureOut">
              <a:rPr lang="en-GB" smtClean="0"/>
              <a:t>13/03/2021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76C753-CFC8-43FB-83F1-A9B683082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8AA62-EEA0-4EE6-AA51-903E21707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D73F-E6C4-4D37-87B5-F715919B1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297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8BAD8-4531-4925-BC1C-EBDA2DAB1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758AC-0045-47E7-8537-9E3D71F4E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F24F8A-1574-4A0A-B639-71325E715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441F68-74DD-44EB-B0B8-4E9083CDC5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EC9BFA-A5A1-4176-88EA-2B23C2D9E1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8E6BE0-41A0-4D69-9544-8C31272E6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C5B02-C62C-45A4-846F-B4DE9E70495F}" type="datetimeFigureOut">
              <a:rPr lang="en-GB" smtClean="0"/>
              <a:t>13/03/2021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112896-268F-4D7B-8B6E-CA7F01979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9BD2ED-9B19-46C8-9E17-300BC48F2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D73F-E6C4-4D37-87B5-F715919B1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581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94F29-3855-47E7-B15F-C9F3DBA3D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439561-E60D-432A-B0BB-814D3077F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C5B02-C62C-45A4-846F-B4DE9E70495F}" type="datetimeFigureOut">
              <a:rPr lang="en-GB" smtClean="0"/>
              <a:t>13/03/2021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72A39F-55AE-44CC-9139-FFEF773E3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CD0CE9-4083-415E-A5E6-46E31AFF2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D73F-E6C4-4D37-87B5-F715919B1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830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B7269F-16FC-434D-82E4-576270965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C5B02-C62C-45A4-846F-B4DE9E70495F}" type="datetimeFigureOut">
              <a:rPr lang="en-GB" smtClean="0"/>
              <a:t>13/03/2021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ED6F19-EBD3-491E-9301-2EDE6EB4E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CFCBF-0364-4C3C-A6A4-0E73A1ADD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D73F-E6C4-4D37-87B5-F715919B1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642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87CB7-8CFA-4BD9-82D3-CA21B6FEC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E9AE0-A7C9-45AC-98C9-A39A22066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77B432-975E-481F-A5C2-98F7C3024C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F9EC3-213D-448D-BA36-FE4263555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C5B02-C62C-45A4-846F-B4DE9E70495F}" type="datetimeFigureOut">
              <a:rPr lang="en-GB" smtClean="0"/>
              <a:t>13/03/2021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9D962C-4F25-40EA-A388-550A54173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E5CD42-6C82-4367-8829-E76C5CD93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D73F-E6C4-4D37-87B5-F715919B1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937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4549B-40FA-410F-92C9-A70FA40A9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6D2482-3F94-4181-960C-26A75499F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0EACEC-17DF-402B-849C-C1B1286263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34845C-662E-4AA1-AD8E-339ED5171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C5B02-C62C-45A4-846F-B4DE9E70495F}" type="datetimeFigureOut">
              <a:rPr lang="en-GB" smtClean="0"/>
              <a:t>13/03/2021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4B04A6-0888-481A-9423-00FB81DB8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DABD6A-3773-4B6C-AB33-2B176FFA0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D73F-E6C4-4D37-87B5-F715919B1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367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5BF735-CAF9-491E-BB7D-2A28992D3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F4DE6A-EC45-42F9-8AB8-5C60B0F0D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DED86-20A7-4119-A1F9-5C1B986944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C5B02-C62C-45A4-846F-B4DE9E70495F}" type="datetimeFigureOut">
              <a:rPr lang="en-GB" smtClean="0"/>
              <a:t>13/03/2021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A10362-60B3-4C74-9423-9FB1A97FD2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3D14AF-AFBF-4AAA-AF73-B9E804E98D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8D73F-E6C4-4D37-87B5-F715919B1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42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ic Marks Vector Images (59)">
            <a:extLst>
              <a:ext uri="{FF2B5EF4-FFF2-40B4-BE49-F238E27FC236}">
                <a16:creationId xmlns:a16="http://schemas.microsoft.com/office/drawing/2014/main" id="{AB9A384E-3A3E-4B61-A94E-047443761C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21" r="9090" b="815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8F5A0DD-26EC-430F-A785-281A28339E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GB" sz="48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Tic-Tac-Toe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890BD144-5500-4F82-8B14-A0E6B223B1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834" y="4182546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GB" sz="20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Discussion Questions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E69DE6F-F890-43A3-9F7D-A3BE79B37F69}"/>
              </a:ext>
            </a:extLst>
          </p:cNvPr>
          <p:cNvSpPr txBox="1">
            <a:spLocks/>
          </p:cNvSpPr>
          <p:nvPr/>
        </p:nvSpPr>
        <p:spPr>
          <a:xfrm>
            <a:off x="477980" y="5390692"/>
            <a:ext cx="9873916" cy="120814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slides that follow can be used with the themes suggested in the Supporting Documents for Level 5 and Level 6.  We suggest that questions are adapted to suit the linguistic abilities of the learners.</a:t>
            </a:r>
          </a:p>
        </p:txBody>
      </p:sp>
    </p:spTree>
    <p:extLst>
      <p:ext uri="{BB962C8B-B14F-4D97-AF65-F5344CB8AC3E}">
        <p14:creationId xmlns:p14="http://schemas.microsoft.com/office/powerpoint/2010/main" val="3960754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7A0E84-7110-416C-BFEC-4ABBAED81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Sports and Free time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736A016-3D55-4437-8F73-E02E4B8D1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124387"/>
              </p:ext>
            </p:extLst>
          </p:nvPr>
        </p:nvGraphicFramePr>
        <p:xfrm>
          <a:off x="1359560" y="1573462"/>
          <a:ext cx="9156039" cy="489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2013">
                  <a:extLst>
                    <a:ext uri="{9D8B030D-6E8A-4147-A177-3AD203B41FA5}">
                      <a16:colId xmlns:a16="http://schemas.microsoft.com/office/drawing/2014/main" val="1933623221"/>
                    </a:ext>
                  </a:extLst>
                </a:gridCol>
                <a:gridCol w="3052013">
                  <a:extLst>
                    <a:ext uri="{9D8B030D-6E8A-4147-A177-3AD203B41FA5}">
                      <a16:colId xmlns:a16="http://schemas.microsoft.com/office/drawing/2014/main" val="3045897804"/>
                    </a:ext>
                  </a:extLst>
                </a:gridCol>
                <a:gridCol w="3052013">
                  <a:extLst>
                    <a:ext uri="{9D8B030D-6E8A-4147-A177-3AD203B41FA5}">
                      <a16:colId xmlns:a16="http://schemas.microsoft.com/office/drawing/2014/main" val="838307794"/>
                    </a:ext>
                  </a:extLst>
                </a:gridCol>
              </a:tblGrid>
              <a:tr h="151392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What is your favourite sport?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Do you think you get enough exercise ever week?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What hobbies have you got?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908112"/>
                  </a:ext>
                </a:extLst>
              </a:tr>
              <a:tr h="157792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What is the most popular sport in the world? Do you like it?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Do you like keeping a collection?  Why? / Why not?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What after school activities do you do?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265405"/>
                  </a:ext>
                </a:extLst>
              </a:tr>
              <a:tr h="143560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Why is reading a good free time activity?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Do you ever go to the cinema?  Talk about a film you saw.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What fun activities did you do last weekend?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609495"/>
                  </a:ext>
                </a:extLst>
              </a:tr>
            </a:tbl>
          </a:graphicData>
        </a:graphic>
      </p:graphicFrame>
      <p:pic>
        <p:nvPicPr>
          <p:cNvPr id="8194" name="Picture 2" descr="ASSAI FALL 2020 REGISTRATION - James Bay Community School Centre">
            <a:extLst>
              <a:ext uri="{FF2B5EF4-FFF2-40B4-BE49-F238E27FC236}">
                <a16:creationId xmlns:a16="http://schemas.microsoft.com/office/drawing/2014/main" id="{327ACF40-B11E-4E09-BADA-3330A58F5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397" y="154727"/>
            <a:ext cx="1691856" cy="120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712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7A0E84-7110-416C-BFEC-4ABBAED81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 home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736A016-3D55-4437-8F73-E02E4B8D1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526914"/>
              </p:ext>
            </p:extLst>
          </p:nvPr>
        </p:nvGraphicFramePr>
        <p:xfrm>
          <a:off x="1359560" y="1223778"/>
          <a:ext cx="9156039" cy="562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2013">
                  <a:extLst>
                    <a:ext uri="{9D8B030D-6E8A-4147-A177-3AD203B41FA5}">
                      <a16:colId xmlns:a16="http://schemas.microsoft.com/office/drawing/2014/main" val="1933623221"/>
                    </a:ext>
                  </a:extLst>
                </a:gridCol>
                <a:gridCol w="3052013">
                  <a:extLst>
                    <a:ext uri="{9D8B030D-6E8A-4147-A177-3AD203B41FA5}">
                      <a16:colId xmlns:a16="http://schemas.microsoft.com/office/drawing/2014/main" val="3045897804"/>
                    </a:ext>
                  </a:extLst>
                </a:gridCol>
                <a:gridCol w="3052013">
                  <a:extLst>
                    <a:ext uri="{9D8B030D-6E8A-4147-A177-3AD203B41FA5}">
                      <a16:colId xmlns:a16="http://schemas.microsoft.com/office/drawing/2014/main" val="838307794"/>
                    </a:ext>
                  </a:extLst>
                </a:gridCol>
              </a:tblGrid>
              <a:tr h="151392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Describe where you live.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Which room in your house is used the most?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Mention some different rooms in your house.  Which is your favourite room?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908112"/>
                  </a:ext>
                </a:extLst>
              </a:tr>
              <a:tr h="157792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What household chores do you do?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Have you got any plants at home?  Who takes care of them?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If you could add one room to your house what room would it be?  Why?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265405"/>
                  </a:ext>
                </a:extLst>
              </a:tr>
              <a:tr h="143560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What does your dream home look like?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Have you got any balconies or outdoor space at home?  How is this space used?  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What do you see when you look through the window/door in your room?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609495"/>
                  </a:ext>
                </a:extLst>
              </a:tr>
            </a:tbl>
          </a:graphicData>
        </a:graphic>
      </p:graphicFrame>
      <p:pic>
        <p:nvPicPr>
          <p:cNvPr id="9218" name="Picture 2" descr="Home office for work from home design - Download Free Vectors, Clipart  Graphics &amp; Vector Art">
            <a:extLst>
              <a:ext uri="{FF2B5EF4-FFF2-40B4-BE49-F238E27FC236}">
                <a16:creationId xmlns:a16="http://schemas.microsoft.com/office/drawing/2014/main" id="{7C2EF620-9C7A-40E6-A3D1-E91409AF0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061" y="-3443"/>
            <a:ext cx="2087939" cy="147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006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7A0E84-7110-416C-BFEC-4ABBAED81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Places and directions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736A016-3D55-4437-8F73-E02E4B8D1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396627"/>
              </p:ext>
            </p:extLst>
          </p:nvPr>
        </p:nvGraphicFramePr>
        <p:xfrm>
          <a:off x="1359560" y="1573462"/>
          <a:ext cx="9156039" cy="4527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2013">
                  <a:extLst>
                    <a:ext uri="{9D8B030D-6E8A-4147-A177-3AD203B41FA5}">
                      <a16:colId xmlns:a16="http://schemas.microsoft.com/office/drawing/2014/main" val="1933623221"/>
                    </a:ext>
                  </a:extLst>
                </a:gridCol>
                <a:gridCol w="3052013">
                  <a:extLst>
                    <a:ext uri="{9D8B030D-6E8A-4147-A177-3AD203B41FA5}">
                      <a16:colId xmlns:a16="http://schemas.microsoft.com/office/drawing/2014/main" val="3045897804"/>
                    </a:ext>
                  </a:extLst>
                </a:gridCol>
                <a:gridCol w="3052013">
                  <a:extLst>
                    <a:ext uri="{9D8B030D-6E8A-4147-A177-3AD203B41FA5}">
                      <a16:colId xmlns:a16="http://schemas.microsoft.com/office/drawing/2014/main" val="838307794"/>
                    </a:ext>
                  </a:extLst>
                </a:gridCol>
              </a:tblGrid>
              <a:tr h="151392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Where are you right now?  Who is on your left and on your right?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How do you usually get to school?  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Mention some things that you usually see on your way to school/ home.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908112"/>
                  </a:ext>
                </a:extLst>
              </a:tr>
              <a:tr h="157792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Describe how to reach the School Hall from your classroom.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Describe the neighbourhood around your school.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Is there a park in your town/village?  Do you like it?  Why? / Why not?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265405"/>
                  </a:ext>
                </a:extLst>
              </a:tr>
              <a:tr h="143560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What is the most famous place in your town or city?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Look down.  Describe in detail what you see.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Which shops in your town / village do you often go to?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609495"/>
                  </a:ext>
                </a:extLst>
              </a:tr>
            </a:tbl>
          </a:graphicData>
        </a:graphic>
      </p:graphicFrame>
      <p:pic>
        <p:nvPicPr>
          <p:cNvPr id="10242" name="Picture 2" descr="Free Giving Directions Cliparts, Download Free Clip Art, Free Clip Art on  Clipart Library">
            <a:extLst>
              <a:ext uri="{FF2B5EF4-FFF2-40B4-BE49-F238E27FC236}">
                <a16:creationId xmlns:a16="http://schemas.microsoft.com/office/drawing/2014/main" id="{36CDF759-A087-4023-B8E9-54AE9DC6F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372" y="61514"/>
            <a:ext cx="1967595" cy="139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398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7A0E84-7110-416C-BFEC-4ABBAED81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364556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Transport</a:t>
            </a:r>
            <a:endParaRPr lang="en-US" sz="5400" kern="1200" dirty="0">
              <a:solidFill>
                <a:schemeClr val="tx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736A016-3D55-4437-8F73-E02E4B8D1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435329"/>
              </p:ext>
            </p:extLst>
          </p:nvPr>
        </p:nvGraphicFramePr>
        <p:xfrm>
          <a:off x="1098878" y="1356360"/>
          <a:ext cx="9994239" cy="4644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1413">
                  <a:extLst>
                    <a:ext uri="{9D8B030D-6E8A-4147-A177-3AD203B41FA5}">
                      <a16:colId xmlns:a16="http://schemas.microsoft.com/office/drawing/2014/main" val="1933623221"/>
                    </a:ext>
                  </a:extLst>
                </a:gridCol>
                <a:gridCol w="3331413">
                  <a:extLst>
                    <a:ext uri="{9D8B030D-6E8A-4147-A177-3AD203B41FA5}">
                      <a16:colId xmlns:a16="http://schemas.microsoft.com/office/drawing/2014/main" val="3045897804"/>
                    </a:ext>
                  </a:extLst>
                </a:gridCol>
                <a:gridCol w="3331413">
                  <a:extLst>
                    <a:ext uri="{9D8B030D-6E8A-4147-A177-3AD203B41FA5}">
                      <a16:colId xmlns:a16="http://schemas.microsoft.com/office/drawing/2014/main" val="838307794"/>
                    </a:ext>
                  </a:extLst>
                </a:gridCol>
              </a:tblGrid>
              <a:tr h="1517662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Mention three different kinds of land transportation.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How do you come to school?  What about some of your friends?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What kinds of transport do you enjoy the most?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908112"/>
                  </a:ext>
                </a:extLst>
              </a:tr>
              <a:tr h="157792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What is car-pooling?  Why is this a good way to travel?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Do you think air travel is safe?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Would you like to be a taxi driver?  Why? / Why not?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265405"/>
                  </a:ext>
                </a:extLst>
              </a:tr>
              <a:tr h="143560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Would you like to drive a motorbike?  Why? / Why not?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What are some advantages of using the bicycle to travel?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Is walking a good way to travel?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609495"/>
                  </a:ext>
                </a:extLst>
              </a:tr>
            </a:tbl>
          </a:graphicData>
        </a:graphic>
      </p:graphicFrame>
      <p:pic>
        <p:nvPicPr>
          <p:cNvPr id="11266" name="Picture 2" descr="Free Transportation Cliparts, Download Free Clip Art, Free Clip Art on  Clipart Library">
            <a:extLst>
              <a:ext uri="{FF2B5EF4-FFF2-40B4-BE49-F238E27FC236}">
                <a16:creationId xmlns:a16="http://schemas.microsoft.com/office/drawing/2014/main" id="{09E315AF-DEEB-44B7-A3DA-DAA0C667F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452" y="163111"/>
            <a:ext cx="1126958" cy="112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051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7A0E84-7110-416C-BFEC-4ABBAED81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Animals</a:t>
            </a:r>
            <a:endParaRPr lang="en-US" sz="5400" kern="1200" dirty="0">
              <a:solidFill>
                <a:schemeClr val="tx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736A016-3D55-4437-8F73-E02E4B8D1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831709"/>
              </p:ext>
            </p:extLst>
          </p:nvPr>
        </p:nvGraphicFramePr>
        <p:xfrm>
          <a:off x="1359560" y="1573462"/>
          <a:ext cx="9156039" cy="4527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2013">
                  <a:extLst>
                    <a:ext uri="{9D8B030D-6E8A-4147-A177-3AD203B41FA5}">
                      <a16:colId xmlns:a16="http://schemas.microsoft.com/office/drawing/2014/main" val="1933623221"/>
                    </a:ext>
                  </a:extLst>
                </a:gridCol>
                <a:gridCol w="3052013">
                  <a:extLst>
                    <a:ext uri="{9D8B030D-6E8A-4147-A177-3AD203B41FA5}">
                      <a16:colId xmlns:a16="http://schemas.microsoft.com/office/drawing/2014/main" val="3045897804"/>
                    </a:ext>
                  </a:extLst>
                </a:gridCol>
                <a:gridCol w="3052013">
                  <a:extLst>
                    <a:ext uri="{9D8B030D-6E8A-4147-A177-3AD203B41FA5}">
                      <a16:colId xmlns:a16="http://schemas.microsoft.com/office/drawing/2014/main" val="838307794"/>
                    </a:ext>
                  </a:extLst>
                </a:gridCol>
              </a:tblGrid>
              <a:tr h="151392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Do you have any pets?  Why? / Why not?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Should animals be free or is it okay to keep them in zoos?  Why? / Why not?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What is the largest animal in the world?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908112"/>
                  </a:ext>
                </a:extLst>
              </a:tr>
              <a:tr h="157792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Are dogs better than cats?  Why? / Why not?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Are there any dinosaurs still alive today?  Why? / Why not?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Which is your favourite animal?  Where does this animal live?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265405"/>
                  </a:ext>
                </a:extLst>
              </a:tr>
              <a:tr h="143560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Do you like to watch TV programmes about animals and birds?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Do you like animals?  Why? / Why not?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How can we protect animals and birds?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609495"/>
                  </a:ext>
                </a:extLst>
              </a:tr>
            </a:tbl>
          </a:graphicData>
        </a:graphic>
      </p:graphicFrame>
      <p:pic>
        <p:nvPicPr>
          <p:cNvPr id="12290" name="Picture 2" descr="Year 1 Blackpool Zoo | Revoe Learning Academy">
            <a:extLst>
              <a:ext uri="{FF2B5EF4-FFF2-40B4-BE49-F238E27FC236}">
                <a16:creationId xmlns:a16="http://schemas.microsoft.com/office/drawing/2014/main" id="{9DD74392-E50F-44C7-B37A-9EAC33968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933" y="-187389"/>
            <a:ext cx="2833437" cy="188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26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7A0E84-7110-416C-BFEC-4ABBAED81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 world around us</a:t>
            </a:r>
            <a:endParaRPr lang="en-US" sz="5400" kern="1200" dirty="0">
              <a:solidFill>
                <a:schemeClr val="tx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736A016-3D55-4437-8F73-E02E4B8D1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89749"/>
              </p:ext>
            </p:extLst>
          </p:nvPr>
        </p:nvGraphicFramePr>
        <p:xfrm>
          <a:off x="1359560" y="1573462"/>
          <a:ext cx="9156039" cy="514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2013">
                  <a:extLst>
                    <a:ext uri="{9D8B030D-6E8A-4147-A177-3AD203B41FA5}">
                      <a16:colId xmlns:a16="http://schemas.microsoft.com/office/drawing/2014/main" val="1933623221"/>
                    </a:ext>
                  </a:extLst>
                </a:gridCol>
                <a:gridCol w="3052013">
                  <a:extLst>
                    <a:ext uri="{9D8B030D-6E8A-4147-A177-3AD203B41FA5}">
                      <a16:colId xmlns:a16="http://schemas.microsoft.com/office/drawing/2014/main" val="3045897804"/>
                    </a:ext>
                  </a:extLst>
                </a:gridCol>
                <a:gridCol w="3052013">
                  <a:extLst>
                    <a:ext uri="{9D8B030D-6E8A-4147-A177-3AD203B41FA5}">
                      <a16:colId xmlns:a16="http://schemas.microsoft.com/office/drawing/2014/main" val="838307794"/>
                    </a:ext>
                  </a:extLst>
                </a:gridCol>
              </a:tblGrid>
              <a:tr h="151392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Mention some creatures that live in the sea.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What are some ways we can help the environment?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Mention some animals that are endangered.  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908112"/>
                  </a:ext>
                </a:extLst>
              </a:tr>
              <a:tr h="157792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Would you like to live on the mountains?  Why? / Why not?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Have you ever planted a tree?  Why should we plant trees?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Why do people like spending time at the seaside?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265405"/>
                  </a:ext>
                </a:extLst>
              </a:tr>
              <a:tr h="143560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If you go for a walk in the countryside what things might you see around you?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How can you help to save water at home?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Where do you like to go to </a:t>
                      </a:r>
                      <a:r>
                        <a:rPr lang="en-GB" sz="2400" b="1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enjoy nature?</a:t>
                      </a:r>
                      <a:endParaRPr lang="en-GB" sz="2400" b="1" dirty="0">
                        <a:solidFill>
                          <a:schemeClr val="tx1"/>
                        </a:solidFill>
                        <a:latin typeface="Andika" panose="02000000000000000000" pitchFamily="2" charset="0"/>
                        <a:ea typeface="Andika" panose="02000000000000000000" pitchFamily="2" charset="0"/>
                        <a:cs typeface="Andika" panose="02000000000000000000" pitchFamily="2" charset="0"/>
                      </a:endParaRP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609495"/>
                  </a:ext>
                </a:extLst>
              </a:tr>
            </a:tbl>
          </a:graphicData>
        </a:graphic>
      </p:graphicFrame>
      <p:pic>
        <p:nvPicPr>
          <p:cNvPr id="13314" name="Picture 2" descr="World around us clipart - ClipartFest - image #2 by Pd4Pic Clipart | Clip  art, Disney characters, Kids rugs">
            <a:extLst>
              <a:ext uri="{FF2B5EF4-FFF2-40B4-BE49-F238E27FC236}">
                <a16:creationId xmlns:a16="http://schemas.microsoft.com/office/drawing/2014/main" id="{7E2E19D9-BF7D-4B02-A96B-A0441CB8E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115" y="152215"/>
            <a:ext cx="166687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412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7A0E84-7110-416C-BFEC-4ABBAED81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8305801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Personal Identification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736A016-3D55-4437-8F73-E02E4B8D1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942912"/>
              </p:ext>
            </p:extLst>
          </p:nvPr>
        </p:nvGraphicFramePr>
        <p:xfrm>
          <a:off x="1664360" y="1592512"/>
          <a:ext cx="9156039" cy="4463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5909">
                  <a:extLst>
                    <a:ext uri="{9D8B030D-6E8A-4147-A177-3AD203B41FA5}">
                      <a16:colId xmlns:a16="http://schemas.microsoft.com/office/drawing/2014/main" val="1933623221"/>
                    </a:ext>
                  </a:extLst>
                </a:gridCol>
                <a:gridCol w="3685592">
                  <a:extLst>
                    <a:ext uri="{9D8B030D-6E8A-4147-A177-3AD203B41FA5}">
                      <a16:colId xmlns:a16="http://schemas.microsoft.com/office/drawing/2014/main" val="3045897804"/>
                    </a:ext>
                  </a:extLst>
                </a:gridCol>
                <a:gridCol w="2724538">
                  <a:extLst>
                    <a:ext uri="{9D8B030D-6E8A-4147-A177-3AD203B41FA5}">
                      <a16:colId xmlns:a16="http://schemas.microsoft.com/office/drawing/2014/main" val="838307794"/>
                    </a:ext>
                  </a:extLst>
                </a:gridCol>
              </a:tblGrid>
              <a:tr h="151392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Do you have any pets?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Have you ever lived in another country?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Do you have brothers or sisters?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908112"/>
                  </a:ext>
                </a:extLst>
              </a:tr>
              <a:tr h="151392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What do you do on Saturdays?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What’s something you do well?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Which sports do you like?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265405"/>
                  </a:ext>
                </a:extLst>
              </a:tr>
              <a:tr h="143560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What are your hobbies?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Which is your favourite food?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Who do you live with?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609495"/>
                  </a:ext>
                </a:extLst>
              </a:tr>
            </a:tbl>
          </a:graphicData>
        </a:graphic>
      </p:graphicFrame>
      <p:pic>
        <p:nvPicPr>
          <p:cNvPr id="14338" name="Picture 2" descr="Free Vector | Woman expressing strong various feelings and emotions">
            <a:extLst>
              <a:ext uri="{FF2B5EF4-FFF2-40B4-BE49-F238E27FC236}">
                <a16:creationId xmlns:a16="http://schemas.microsoft.com/office/drawing/2014/main" id="{F03514DF-BB05-4AEB-980C-2CAF0DDBE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814" y="0"/>
            <a:ext cx="2298698" cy="143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234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7A0E84-7110-416C-BFEC-4ABBAED81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1090"/>
            <a:ext cx="7753866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Feelings and Emotions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736A016-3D55-4437-8F73-E02E4B8D1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129494"/>
              </p:ext>
            </p:extLst>
          </p:nvPr>
        </p:nvGraphicFramePr>
        <p:xfrm>
          <a:off x="979714" y="1592512"/>
          <a:ext cx="10374083" cy="489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1202">
                  <a:extLst>
                    <a:ext uri="{9D8B030D-6E8A-4147-A177-3AD203B41FA5}">
                      <a16:colId xmlns:a16="http://schemas.microsoft.com/office/drawing/2014/main" val="1933623221"/>
                    </a:ext>
                  </a:extLst>
                </a:gridCol>
                <a:gridCol w="4175893">
                  <a:extLst>
                    <a:ext uri="{9D8B030D-6E8A-4147-A177-3AD203B41FA5}">
                      <a16:colId xmlns:a16="http://schemas.microsoft.com/office/drawing/2014/main" val="3045897804"/>
                    </a:ext>
                  </a:extLst>
                </a:gridCol>
                <a:gridCol w="3086988">
                  <a:extLst>
                    <a:ext uri="{9D8B030D-6E8A-4147-A177-3AD203B41FA5}">
                      <a16:colId xmlns:a16="http://schemas.microsoft.com/office/drawing/2014/main" val="838307794"/>
                    </a:ext>
                  </a:extLst>
                </a:gridCol>
              </a:tblGrid>
              <a:tr h="1513920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What makes you angry?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What makes you happy?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Do you like to watch comedies?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908112"/>
                  </a:ext>
                </a:extLst>
              </a:tr>
              <a:tr h="1513920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Do you ever feel lonely?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What do you usually do when you feel sad?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What are you frightened of?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265405"/>
                  </a:ext>
                </a:extLst>
              </a:tr>
              <a:tr h="143560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Have you ever felt embarrassed?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Do you get annoyed easily?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Do you think animals have emotions?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609495"/>
                  </a:ext>
                </a:extLst>
              </a:tr>
            </a:tbl>
          </a:graphicData>
        </a:graphic>
      </p:graphicFrame>
      <p:pic>
        <p:nvPicPr>
          <p:cNvPr id="15362" name="Picture 2" descr="Faces Kids Clip Art Png Feelings and Emotions colored and coloring from  Printable Kit on TeachersNotebo… | Feelings and emotions, Feelings  activities, Emotion faces">
            <a:extLst>
              <a:ext uri="{FF2B5EF4-FFF2-40B4-BE49-F238E27FC236}">
                <a16:creationId xmlns:a16="http://schemas.microsoft.com/office/drawing/2014/main" id="{89D311E4-89B4-4F01-9E15-046BEF3A9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887" y="100987"/>
            <a:ext cx="1000910" cy="130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7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7A0E84-7110-416C-BFEC-4ABBAED81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1090"/>
            <a:ext cx="8371704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Relationships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736A016-3D55-4437-8F73-E02E4B8D1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117011"/>
              </p:ext>
            </p:extLst>
          </p:nvPr>
        </p:nvGraphicFramePr>
        <p:xfrm>
          <a:off x="1664360" y="1592512"/>
          <a:ext cx="9156039" cy="447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5909">
                  <a:extLst>
                    <a:ext uri="{9D8B030D-6E8A-4147-A177-3AD203B41FA5}">
                      <a16:colId xmlns:a16="http://schemas.microsoft.com/office/drawing/2014/main" val="1933623221"/>
                    </a:ext>
                  </a:extLst>
                </a:gridCol>
                <a:gridCol w="3685592">
                  <a:extLst>
                    <a:ext uri="{9D8B030D-6E8A-4147-A177-3AD203B41FA5}">
                      <a16:colId xmlns:a16="http://schemas.microsoft.com/office/drawing/2014/main" val="3045897804"/>
                    </a:ext>
                  </a:extLst>
                </a:gridCol>
                <a:gridCol w="2724538">
                  <a:extLst>
                    <a:ext uri="{9D8B030D-6E8A-4147-A177-3AD203B41FA5}">
                      <a16:colId xmlns:a16="http://schemas.microsoft.com/office/drawing/2014/main" val="838307794"/>
                    </a:ext>
                  </a:extLst>
                </a:gridCol>
              </a:tblGrid>
              <a:tr h="151392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Describe your best friend.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What do you disagree with your friends about?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Is it easy for you to make friends?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908112"/>
                  </a:ext>
                </a:extLst>
              </a:tr>
              <a:tr h="151392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What’s a good way to make new friends?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Who is the oldest member in your family?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Describe your family.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265405"/>
                  </a:ext>
                </a:extLst>
              </a:tr>
              <a:tr h="1435604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How do family members help each other?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Describe one of your cousins.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Describe a fun family activity.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609495"/>
                  </a:ext>
                </a:extLst>
              </a:tr>
            </a:tbl>
          </a:graphicData>
        </a:graphic>
      </p:graphicFrame>
      <p:pic>
        <p:nvPicPr>
          <p:cNvPr id="16386" name="Picture 2" descr="Free Relationship Cliparts, Download Free Clip Art, Free Clip Art on Clipart  Library">
            <a:extLst>
              <a:ext uri="{FF2B5EF4-FFF2-40B4-BE49-F238E27FC236}">
                <a16:creationId xmlns:a16="http://schemas.microsoft.com/office/drawing/2014/main" id="{0380AE35-F28A-45FD-B2C8-A3FF45A63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904" y="152654"/>
            <a:ext cx="1400185" cy="127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369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7A0E84-7110-416C-BFEC-4ABBAED81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1090"/>
            <a:ext cx="7449066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Hobbies and Leisure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736A016-3D55-4437-8F73-E02E4B8D1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984409"/>
              </p:ext>
            </p:extLst>
          </p:nvPr>
        </p:nvGraphicFramePr>
        <p:xfrm>
          <a:off x="651585" y="1107189"/>
          <a:ext cx="10888825" cy="526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5575">
                  <a:extLst>
                    <a:ext uri="{9D8B030D-6E8A-4147-A177-3AD203B41FA5}">
                      <a16:colId xmlns:a16="http://schemas.microsoft.com/office/drawing/2014/main" val="1933623221"/>
                    </a:ext>
                  </a:extLst>
                </a:gridCol>
                <a:gridCol w="4383092">
                  <a:extLst>
                    <a:ext uri="{9D8B030D-6E8A-4147-A177-3AD203B41FA5}">
                      <a16:colId xmlns:a16="http://schemas.microsoft.com/office/drawing/2014/main" val="3045897804"/>
                    </a:ext>
                  </a:extLst>
                </a:gridCol>
                <a:gridCol w="3240158">
                  <a:extLst>
                    <a:ext uri="{9D8B030D-6E8A-4147-A177-3AD203B41FA5}">
                      <a16:colId xmlns:a16="http://schemas.microsoft.com/office/drawing/2014/main" val="838307794"/>
                    </a:ext>
                  </a:extLst>
                </a:gridCol>
              </a:tblGrid>
              <a:tr h="1513920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What is your hobby?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How long have you had a hobby?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Why do people have hobbies?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908112"/>
                  </a:ext>
                </a:extLst>
              </a:tr>
              <a:tr h="1513920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What did you do last weekend?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Do you like to watch movies?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What new activity would you like to try?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265405"/>
                  </a:ext>
                </a:extLst>
              </a:tr>
              <a:tr h="143560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Do you spend money doing your hobby?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Do you have enough free time?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What do you do to have fun in the weekend?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609495"/>
                  </a:ext>
                </a:extLst>
              </a:tr>
            </a:tbl>
          </a:graphicData>
        </a:graphic>
      </p:graphicFrame>
      <p:pic>
        <p:nvPicPr>
          <p:cNvPr id="17410" name="Picture 2" descr="Active people doing outdoor activities — Stock Vector © artisticco #61473581">
            <a:extLst>
              <a:ext uri="{FF2B5EF4-FFF2-40B4-BE49-F238E27FC236}">
                <a16:creationId xmlns:a16="http://schemas.microsoft.com/office/drawing/2014/main" id="{A11A30CE-C9BF-4FAB-8FCA-B51DB86C8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487" y="31475"/>
            <a:ext cx="1201924" cy="120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577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07584-6227-458B-A1BA-D2727079F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524" y="365125"/>
            <a:ext cx="10899710" cy="1325563"/>
          </a:xfrm>
        </p:spPr>
        <p:txBody>
          <a:bodyPr/>
          <a:lstStyle/>
          <a:p>
            <a:r>
              <a:rPr lang="en-GB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Reference to Learning Outcomes/Syllabi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93BF3-DF4E-4C90-8EE5-D5DEAFB89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579" y="1494745"/>
            <a:ext cx="10515600" cy="435133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GB" i="1" dirty="0"/>
              <a:t>Reference to LO: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i="1" dirty="0">
                <a:solidFill>
                  <a:schemeClr val="accent5">
                    <a:lumMod val="75000"/>
                  </a:schemeClr>
                </a:solidFill>
              </a:rPr>
              <a:t>LS 5.13  I can ask questions and make simple contributions in a discussion.   </a:t>
            </a:r>
          </a:p>
          <a:p>
            <a:pPr marL="989013" indent="-989013">
              <a:lnSpc>
                <a:spcPct val="120000"/>
              </a:lnSpc>
              <a:buNone/>
            </a:pPr>
            <a:r>
              <a:rPr lang="en-GB" i="1" dirty="0">
                <a:solidFill>
                  <a:schemeClr val="accent5">
                    <a:lumMod val="75000"/>
                  </a:schemeClr>
                </a:solidFill>
              </a:rPr>
              <a:t>LS 5.9    I can use appropriate language and specific vocabulary fluently to suit different purposes when interacting with others. </a:t>
            </a:r>
          </a:p>
          <a:p>
            <a:pPr marL="1166813" indent="-1166813">
              <a:lnSpc>
                <a:spcPct val="120000"/>
              </a:lnSpc>
              <a:buNone/>
            </a:pPr>
            <a:r>
              <a:rPr lang="en-GB" i="1" dirty="0">
                <a:solidFill>
                  <a:schemeClr val="accent5">
                    <a:lumMod val="75000"/>
                  </a:schemeClr>
                </a:solidFill>
              </a:rPr>
              <a:t>LS 5.10 I can listen to others, letting them put forward their point of view and take turns in</a:t>
            </a:r>
          </a:p>
          <a:p>
            <a:pPr marL="1166813" indent="-365125">
              <a:lnSpc>
                <a:spcPct val="120000"/>
              </a:lnSpc>
              <a:buNone/>
            </a:pPr>
            <a:r>
              <a:rPr lang="en-GB" i="1" dirty="0">
                <a:solidFill>
                  <a:schemeClr val="accent5">
                    <a:lumMod val="75000"/>
                  </a:schemeClr>
                </a:solidFill>
              </a:rPr>
              <a:t>a discussion and/or conversation. </a:t>
            </a:r>
          </a:p>
          <a:p>
            <a:pPr marL="0" indent="0">
              <a:lnSpc>
                <a:spcPct val="120000"/>
              </a:lnSpc>
              <a:buNone/>
            </a:pPr>
            <a:endParaRPr lang="en-GB" i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i="1" dirty="0"/>
          </a:p>
          <a:p>
            <a:pPr>
              <a:lnSpc>
                <a:spcPct val="120000"/>
              </a:lnSpc>
            </a:pPr>
            <a:r>
              <a:rPr lang="en-GB" i="1" dirty="0"/>
              <a:t>Reference to Syllabi: 5.1.5, 5.1.6 6.1.8 (</a:t>
            </a:r>
            <a:r>
              <a:rPr lang="en-GB" i="1" dirty="0" err="1"/>
              <a:t>Yr</a:t>
            </a:r>
            <a:r>
              <a:rPr lang="en-GB" i="1" dirty="0"/>
              <a:t> 5 and </a:t>
            </a:r>
            <a:r>
              <a:rPr lang="en-GB" i="1" dirty="0" err="1"/>
              <a:t>Yr</a:t>
            </a:r>
            <a:r>
              <a:rPr lang="en-GB" i="1" dirty="0"/>
              <a:t> 6)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i="1" dirty="0">
                <a:solidFill>
                  <a:schemeClr val="accent5">
                    <a:lumMod val="75000"/>
                  </a:schemeClr>
                </a:solidFill>
              </a:rPr>
              <a:t> 5.1.5/6.1.5 Give descriptions of characters, scenes, objects and pictures.</a:t>
            </a:r>
          </a:p>
          <a:p>
            <a:pPr marL="1258888" indent="-1258888">
              <a:lnSpc>
                <a:spcPct val="120000"/>
              </a:lnSpc>
              <a:buNone/>
            </a:pPr>
            <a:r>
              <a:rPr lang="en-GB" i="1" dirty="0">
                <a:solidFill>
                  <a:schemeClr val="accent5">
                    <a:lumMod val="75000"/>
                  </a:schemeClr>
                </a:solidFill>
              </a:rPr>
              <a:t>5.1.6/6.1.7  Use appropriate and grammatically correct language to communicate meaningfully with a purpose</a:t>
            </a:r>
          </a:p>
          <a:p>
            <a:pPr marL="719138" indent="-719138">
              <a:lnSpc>
                <a:spcPct val="120000"/>
              </a:lnSpc>
              <a:buNone/>
            </a:pPr>
            <a:r>
              <a:rPr lang="en-GB" sz="2900" i="1" dirty="0">
                <a:solidFill>
                  <a:schemeClr val="accent5">
                    <a:lumMod val="75000"/>
                  </a:schemeClr>
                </a:solidFill>
              </a:rPr>
              <a:t>5.1.14/6.1.14Participate enthusiastically in oral activities</a:t>
            </a:r>
          </a:p>
          <a:p>
            <a:pPr marL="0" indent="0">
              <a:lnSpc>
                <a:spcPct val="120000"/>
              </a:lnSpc>
              <a:buNone/>
            </a:pPr>
            <a:endParaRPr lang="en-GB" i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i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2338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7A0E84-7110-416C-BFEC-4ABBAED81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1090"/>
            <a:ext cx="7449066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Entertainment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736A016-3D55-4437-8F73-E02E4B8D1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676808"/>
              </p:ext>
            </p:extLst>
          </p:nvPr>
        </p:nvGraphicFramePr>
        <p:xfrm>
          <a:off x="838199" y="1351029"/>
          <a:ext cx="9982201" cy="537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3676">
                  <a:extLst>
                    <a:ext uri="{9D8B030D-6E8A-4147-A177-3AD203B41FA5}">
                      <a16:colId xmlns:a16="http://schemas.microsoft.com/office/drawing/2014/main" val="1933623221"/>
                    </a:ext>
                  </a:extLst>
                </a:gridCol>
                <a:gridCol w="4018148">
                  <a:extLst>
                    <a:ext uri="{9D8B030D-6E8A-4147-A177-3AD203B41FA5}">
                      <a16:colId xmlns:a16="http://schemas.microsoft.com/office/drawing/2014/main" val="3045897804"/>
                    </a:ext>
                  </a:extLst>
                </a:gridCol>
                <a:gridCol w="2970377">
                  <a:extLst>
                    <a:ext uri="{9D8B030D-6E8A-4147-A177-3AD203B41FA5}">
                      <a16:colId xmlns:a16="http://schemas.microsoft.com/office/drawing/2014/main" val="838307794"/>
                    </a:ext>
                  </a:extLst>
                </a:gridCol>
              </a:tblGrid>
              <a:tr h="1513920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Do you like to watch cartoons?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Have you ever been to the theatre?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Do you ever visit museums?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908112"/>
                  </a:ext>
                </a:extLst>
              </a:tr>
              <a:tr h="1513920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What computer games have you played?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What did you watch on TV yesterday?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What kind of music do you like?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265405"/>
                  </a:ext>
                </a:extLst>
              </a:tr>
              <a:tr h="143560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Have you ever been on holiday?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What was the last book you read?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Have you ever been to the cinema?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609495"/>
                  </a:ext>
                </a:extLst>
              </a:tr>
            </a:tbl>
          </a:graphicData>
        </a:graphic>
      </p:graphicFrame>
      <p:pic>
        <p:nvPicPr>
          <p:cNvPr id="18434" name="Picture 2" descr="Free Entertainment Cliparts, Download Free Clip Art, Free Clip Art on  Clipart Library">
            <a:extLst>
              <a:ext uri="{FF2B5EF4-FFF2-40B4-BE49-F238E27FC236}">
                <a16:creationId xmlns:a16="http://schemas.microsoft.com/office/drawing/2014/main" id="{9CCE932E-85F3-4179-A7D6-260385939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703" y="0"/>
            <a:ext cx="1550194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091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7A0E84-7110-416C-BFEC-4ABBAED81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Celebrations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736A016-3D55-4437-8F73-E02E4B8D1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906005"/>
              </p:ext>
            </p:extLst>
          </p:nvPr>
        </p:nvGraphicFramePr>
        <p:xfrm>
          <a:off x="1664360" y="1592512"/>
          <a:ext cx="9156039" cy="5062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5909">
                  <a:extLst>
                    <a:ext uri="{9D8B030D-6E8A-4147-A177-3AD203B41FA5}">
                      <a16:colId xmlns:a16="http://schemas.microsoft.com/office/drawing/2014/main" val="1933623221"/>
                    </a:ext>
                  </a:extLst>
                </a:gridCol>
                <a:gridCol w="3685592">
                  <a:extLst>
                    <a:ext uri="{9D8B030D-6E8A-4147-A177-3AD203B41FA5}">
                      <a16:colId xmlns:a16="http://schemas.microsoft.com/office/drawing/2014/main" val="3045897804"/>
                    </a:ext>
                  </a:extLst>
                </a:gridCol>
                <a:gridCol w="2724538">
                  <a:extLst>
                    <a:ext uri="{9D8B030D-6E8A-4147-A177-3AD203B41FA5}">
                      <a16:colId xmlns:a16="http://schemas.microsoft.com/office/drawing/2014/main" val="838307794"/>
                    </a:ext>
                  </a:extLst>
                </a:gridCol>
              </a:tblGrid>
              <a:tr h="151392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What is your favourite holiday?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Do you like Halloween?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What is the strangest holiday you’ve ever heard about?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908112"/>
                  </a:ext>
                </a:extLst>
              </a:tr>
              <a:tr h="151392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What do you like to do on your birthday?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What is your favourite holiday food?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Do you get together with your family on holidays?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265405"/>
                  </a:ext>
                </a:extLst>
              </a:tr>
              <a:tr h="143560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What is the best gift you have ever received?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Would you rather travel or stay at home during the holidays?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Describe one of your Carnival costumes.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609495"/>
                  </a:ext>
                </a:extLst>
              </a:tr>
            </a:tbl>
          </a:graphicData>
        </a:graphic>
      </p:graphicFrame>
      <p:pic>
        <p:nvPicPr>
          <p:cNvPr id="19458" name="Picture 2" descr="Free Funny Celebrate Cliparts, Download Free Clip Art, Free Clip Art on  Clipart Library">
            <a:extLst>
              <a:ext uri="{FF2B5EF4-FFF2-40B4-BE49-F238E27FC236}">
                <a16:creationId xmlns:a16="http://schemas.microsoft.com/office/drawing/2014/main" id="{A790E38E-3CD5-4C9C-A127-4EF5E2D18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762" y="98854"/>
            <a:ext cx="1869988" cy="140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310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7A0E84-7110-416C-BFEC-4ABBAED81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Personal Stories and adventures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736A016-3D55-4437-8F73-E02E4B8D1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399666"/>
              </p:ext>
            </p:extLst>
          </p:nvPr>
        </p:nvGraphicFramePr>
        <p:xfrm>
          <a:off x="690466" y="1140591"/>
          <a:ext cx="10972799" cy="568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0758">
                  <a:extLst>
                    <a:ext uri="{9D8B030D-6E8A-4147-A177-3AD203B41FA5}">
                      <a16:colId xmlns:a16="http://schemas.microsoft.com/office/drawing/2014/main" val="1933623221"/>
                    </a:ext>
                  </a:extLst>
                </a:gridCol>
                <a:gridCol w="4416895">
                  <a:extLst>
                    <a:ext uri="{9D8B030D-6E8A-4147-A177-3AD203B41FA5}">
                      <a16:colId xmlns:a16="http://schemas.microsoft.com/office/drawing/2014/main" val="3045897804"/>
                    </a:ext>
                  </a:extLst>
                </a:gridCol>
                <a:gridCol w="3265146">
                  <a:extLst>
                    <a:ext uri="{9D8B030D-6E8A-4147-A177-3AD203B41FA5}">
                      <a16:colId xmlns:a16="http://schemas.microsoft.com/office/drawing/2014/main" val="838307794"/>
                    </a:ext>
                  </a:extLst>
                </a:gridCol>
              </a:tblGrid>
              <a:tr h="151392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What is your favourite kind of story?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Do you prefer to read a story on a book or watch a film on TV?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Which is your favourite storybook character?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908112"/>
                  </a:ext>
                </a:extLst>
              </a:tr>
              <a:tr h="151392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Does anyone tell you stories?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Who is your favourite hero?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Tell your group a true story that happened to you.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265405"/>
                  </a:ext>
                </a:extLst>
              </a:tr>
              <a:tr h="1435604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Have you ever been on an adventure?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What super power would you like to have?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Tell your group what you did this morning before you came to school.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609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0339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7A0E84-7110-416C-BFEC-4ABBAED81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Weather and natural disasters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736A016-3D55-4437-8F73-E02E4B8D1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488733"/>
              </p:ext>
            </p:extLst>
          </p:nvPr>
        </p:nvGraphicFramePr>
        <p:xfrm>
          <a:off x="1679510" y="1592512"/>
          <a:ext cx="9140889" cy="4696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0759">
                  <a:extLst>
                    <a:ext uri="{9D8B030D-6E8A-4147-A177-3AD203B41FA5}">
                      <a16:colId xmlns:a16="http://schemas.microsoft.com/office/drawing/2014/main" val="1933623221"/>
                    </a:ext>
                  </a:extLst>
                </a:gridCol>
                <a:gridCol w="3685592">
                  <a:extLst>
                    <a:ext uri="{9D8B030D-6E8A-4147-A177-3AD203B41FA5}">
                      <a16:colId xmlns:a16="http://schemas.microsoft.com/office/drawing/2014/main" val="3045897804"/>
                    </a:ext>
                  </a:extLst>
                </a:gridCol>
                <a:gridCol w="2724538">
                  <a:extLst>
                    <a:ext uri="{9D8B030D-6E8A-4147-A177-3AD203B41FA5}">
                      <a16:colId xmlns:a16="http://schemas.microsoft.com/office/drawing/2014/main" val="838307794"/>
                    </a:ext>
                  </a:extLst>
                </a:gridCol>
              </a:tblGrid>
              <a:tr h="151392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What is your favourite season?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Describe one of the seasons in your country.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What do you usually wear on cold, winter days?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908112"/>
                  </a:ext>
                </a:extLst>
              </a:tr>
              <a:tr h="151392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When is it useful to check weather forecasts?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What do you eat or drink to keep yourself cool in summer?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Does your country experience floods?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265405"/>
                  </a:ext>
                </a:extLst>
              </a:tr>
              <a:tr h="143560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How are forest fires caused?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How many types of natural disasters can you name?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Do you like to suntan or do you wear sunblock?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609495"/>
                  </a:ext>
                </a:extLst>
              </a:tr>
            </a:tbl>
          </a:graphicData>
        </a:graphic>
      </p:graphicFrame>
      <p:pic>
        <p:nvPicPr>
          <p:cNvPr id="20482" name="Picture 2" descr="Hurricane clipart natural disaster, Hurricane natural disaster Transparent  FREE for download on WebStockReview 2021">
            <a:extLst>
              <a:ext uri="{FF2B5EF4-FFF2-40B4-BE49-F238E27FC236}">
                <a16:creationId xmlns:a16="http://schemas.microsoft.com/office/drawing/2014/main" id="{E8652483-E00F-4226-862E-848D8BEF09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5" r="12021"/>
          <a:stretch/>
        </p:blipFill>
        <p:spPr bwMode="auto">
          <a:xfrm flipH="1">
            <a:off x="0" y="4992009"/>
            <a:ext cx="1601851" cy="167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7352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7A0E84-7110-416C-BFEC-4ABBAED81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Environment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736A016-3D55-4437-8F73-E02E4B8D1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444102"/>
              </p:ext>
            </p:extLst>
          </p:nvPr>
        </p:nvGraphicFramePr>
        <p:xfrm>
          <a:off x="1664360" y="1592512"/>
          <a:ext cx="9156039" cy="477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5909">
                  <a:extLst>
                    <a:ext uri="{9D8B030D-6E8A-4147-A177-3AD203B41FA5}">
                      <a16:colId xmlns:a16="http://schemas.microsoft.com/office/drawing/2014/main" val="1933623221"/>
                    </a:ext>
                  </a:extLst>
                </a:gridCol>
                <a:gridCol w="3685592">
                  <a:extLst>
                    <a:ext uri="{9D8B030D-6E8A-4147-A177-3AD203B41FA5}">
                      <a16:colId xmlns:a16="http://schemas.microsoft.com/office/drawing/2014/main" val="3045897804"/>
                    </a:ext>
                  </a:extLst>
                </a:gridCol>
                <a:gridCol w="2724538">
                  <a:extLst>
                    <a:ext uri="{9D8B030D-6E8A-4147-A177-3AD203B41FA5}">
                      <a16:colId xmlns:a16="http://schemas.microsoft.com/office/drawing/2014/main" val="838307794"/>
                    </a:ext>
                  </a:extLst>
                </a:gridCol>
              </a:tblGrid>
              <a:tr h="151392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Do you turn off the water when you brush your teeth?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Why are some animals endangered?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Which is better: a paper bag or a plastic bag?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908112"/>
                  </a:ext>
                </a:extLst>
              </a:tr>
              <a:tr h="151392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What things did you throw away yesterday?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Describe one thing you do to help the environment.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What can we do to reduce traffic?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265405"/>
                  </a:ext>
                </a:extLst>
              </a:tr>
              <a:tr h="143560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Do you turn off the lights when  you leave the room?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Why are trees important for people?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What is recycling and why is it important?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609495"/>
                  </a:ext>
                </a:extLst>
              </a:tr>
            </a:tbl>
          </a:graphicData>
        </a:graphic>
      </p:graphicFrame>
      <p:pic>
        <p:nvPicPr>
          <p:cNvPr id="21506" name="Picture 2" descr="28 Earth Day Clipart protection environment Free Clip Art stock  illustrations - Clip.Cookdiary.net | Free clip art, Clip art, Art">
            <a:extLst>
              <a:ext uri="{FF2B5EF4-FFF2-40B4-BE49-F238E27FC236}">
                <a16:creationId xmlns:a16="http://schemas.microsoft.com/office/drawing/2014/main" id="{8B0738C1-8B54-4692-A820-55744C05C4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53" b="21682"/>
          <a:stretch/>
        </p:blipFill>
        <p:spPr bwMode="auto">
          <a:xfrm>
            <a:off x="8599798" y="214182"/>
            <a:ext cx="2754000" cy="126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9024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7A0E84-7110-416C-BFEC-4ABBAED81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1090"/>
            <a:ext cx="6534666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Town and country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736A016-3D55-4437-8F73-E02E4B8D1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279565"/>
              </p:ext>
            </p:extLst>
          </p:nvPr>
        </p:nvGraphicFramePr>
        <p:xfrm>
          <a:off x="1239520" y="1592512"/>
          <a:ext cx="9580879" cy="519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7840">
                  <a:extLst>
                    <a:ext uri="{9D8B030D-6E8A-4147-A177-3AD203B41FA5}">
                      <a16:colId xmlns:a16="http://schemas.microsoft.com/office/drawing/2014/main" val="1933623221"/>
                    </a:ext>
                  </a:extLst>
                </a:gridCol>
                <a:gridCol w="3692083">
                  <a:extLst>
                    <a:ext uri="{9D8B030D-6E8A-4147-A177-3AD203B41FA5}">
                      <a16:colId xmlns:a16="http://schemas.microsoft.com/office/drawing/2014/main" val="3045897804"/>
                    </a:ext>
                  </a:extLst>
                </a:gridCol>
                <a:gridCol w="2850956">
                  <a:extLst>
                    <a:ext uri="{9D8B030D-6E8A-4147-A177-3AD203B41FA5}">
                      <a16:colId xmlns:a16="http://schemas.microsoft.com/office/drawing/2014/main" val="838307794"/>
                    </a:ext>
                  </a:extLst>
                </a:gridCol>
              </a:tblGrid>
              <a:tr h="151392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What are some things that you can see in the city?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What is your favourite city?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Is it better to grow up in the city or in the countryside?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908112"/>
                  </a:ext>
                </a:extLst>
              </a:tr>
              <a:tr h="151392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How do you get around in the city?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What city would you like to visit?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What are some things that you can see in the countryside?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265405"/>
                  </a:ext>
                </a:extLst>
              </a:tr>
              <a:tr h="1435604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Where do you like to go in the countryside?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How do people get around in the countryside?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Are there shops in the countryside?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609495"/>
                  </a:ext>
                </a:extLst>
              </a:tr>
            </a:tbl>
          </a:graphicData>
        </a:graphic>
      </p:graphicFrame>
      <p:pic>
        <p:nvPicPr>
          <p:cNvPr id="22530" name="Picture 2" descr="Town And Country Stock Illustration - Download Image Now - iStock">
            <a:extLst>
              <a:ext uri="{FF2B5EF4-FFF2-40B4-BE49-F238E27FC236}">
                <a16:creationId xmlns:a16="http://schemas.microsoft.com/office/drawing/2014/main" id="{9BBC183C-CB13-4AF5-85F6-67745BF1A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138" y="68648"/>
            <a:ext cx="1453500" cy="144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1506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7A0E84-7110-416C-BFEC-4ABBAED81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Travel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736A016-3D55-4437-8F73-E02E4B8D1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139441"/>
              </p:ext>
            </p:extLst>
          </p:nvPr>
        </p:nvGraphicFramePr>
        <p:xfrm>
          <a:off x="1664360" y="1592512"/>
          <a:ext cx="9156039" cy="4641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5909">
                  <a:extLst>
                    <a:ext uri="{9D8B030D-6E8A-4147-A177-3AD203B41FA5}">
                      <a16:colId xmlns:a16="http://schemas.microsoft.com/office/drawing/2014/main" val="1933623221"/>
                    </a:ext>
                  </a:extLst>
                </a:gridCol>
                <a:gridCol w="3685592">
                  <a:extLst>
                    <a:ext uri="{9D8B030D-6E8A-4147-A177-3AD203B41FA5}">
                      <a16:colId xmlns:a16="http://schemas.microsoft.com/office/drawing/2014/main" val="3045897804"/>
                    </a:ext>
                  </a:extLst>
                </a:gridCol>
                <a:gridCol w="2724538">
                  <a:extLst>
                    <a:ext uri="{9D8B030D-6E8A-4147-A177-3AD203B41FA5}">
                      <a16:colId xmlns:a16="http://schemas.microsoft.com/office/drawing/2014/main" val="838307794"/>
                    </a:ext>
                  </a:extLst>
                </a:gridCol>
              </a:tblGrid>
              <a:tr h="151392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Have you ever been abroad?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Do you prefer to travel on foot or by car?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How do you get to school?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908112"/>
                  </a:ext>
                </a:extLst>
              </a:tr>
              <a:tr h="151392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Which country would you like to visit?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Have you ever been on a plane?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What three things would you put in your suitcase if you’re going abroad?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265405"/>
                  </a:ext>
                </a:extLst>
              </a:tr>
              <a:tr h="143560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Where do you stay when you travel?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How much luggage do you usually carry?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Have you ever been on a ferry?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609495"/>
                  </a:ext>
                </a:extLst>
              </a:tr>
            </a:tbl>
          </a:graphicData>
        </a:graphic>
      </p:graphicFrame>
      <p:pic>
        <p:nvPicPr>
          <p:cNvPr id="23554" name="Picture 2" descr="Free Work Travel Cliparts, Download Free Clip Art, Free Clip Art on Clipart  Library">
            <a:extLst>
              <a:ext uri="{FF2B5EF4-FFF2-40B4-BE49-F238E27FC236}">
                <a16:creationId xmlns:a16="http://schemas.microsoft.com/office/drawing/2014/main" id="{61DB05AB-7A32-4F1E-B09E-2844E2194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795" y="228908"/>
            <a:ext cx="1613652" cy="128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6685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7A0E84-7110-416C-BFEC-4ABBAED81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Communication and Technology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736A016-3D55-4437-8F73-E02E4B8D1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575153"/>
              </p:ext>
            </p:extLst>
          </p:nvPr>
        </p:nvGraphicFramePr>
        <p:xfrm>
          <a:off x="1045029" y="1592512"/>
          <a:ext cx="9775371" cy="465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1648">
                  <a:extLst>
                    <a:ext uri="{9D8B030D-6E8A-4147-A177-3AD203B41FA5}">
                      <a16:colId xmlns:a16="http://schemas.microsoft.com/office/drawing/2014/main" val="1933623221"/>
                    </a:ext>
                  </a:extLst>
                </a:gridCol>
                <a:gridCol w="3934892">
                  <a:extLst>
                    <a:ext uri="{9D8B030D-6E8A-4147-A177-3AD203B41FA5}">
                      <a16:colId xmlns:a16="http://schemas.microsoft.com/office/drawing/2014/main" val="3045897804"/>
                    </a:ext>
                  </a:extLst>
                </a:gridCol>
                <a:gridCol w="2908831">
                  <a:extLst>
                    <a:ext uri="{9D8B030D-6E8A-4147-A177-3AD203B41FA5}">
                      <a16:colId xmlns:a16="http://schemas.microsoft.com/office/drawing/2014/main" val="838307794"/>
                    </a:ext>
                  </a:extLst>
                </a:gridCol>
              </a:tblGrid>
              <a:tr h="151392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What do you use a tablet for?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How much time do you spend online each week? 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Which is your favourite online game?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908112"/>
                  </a:ext>
                </a:extLst>
              </a:tr>
              <a:tr h="151392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Do you like using technology to learn?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Have you ever used the Internet to learn English?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How do people communicate nowadays?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265405"/>
                  </a:ext>
                </a:extLst>
              </a:tr>
              <a:tr h="143560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How did people communicate in the past?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How will people communicate in the future?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Should students be allowed to bring mobile phones at school?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609495"/>
                  </a:ext>
                </a:extLst>
              </a:tr>
            </a:tbl>
          </a:graphicData>
        </a:graphic>
      </p:graphicFrame>
      <p:pic>
        <p:nvPicPr>
          <p:cNvPr id="24578" name="Picture 2" descr="Free Communication Cliparts, Download Free Clip Art, Free Clip Art on  Clipart Library">
            <a:extLst>
              <a:ext uri="{FF2B5EF4-FFF2-40B4-BE49-F238E27FC236}">
                <a16:creationId xmlns:a16="http://schemas.microsoft.com/office/drawing/2014/main" id="{2568D3C2-8427-439C-B9A5-358722DF1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4681"/>
            <a:ext cx="1709069" cy="114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8900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7A0E84-7110-416C-BFEC-4ABBAED81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1090"/>
            <a:ext cx="7144266" cy="93268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400" kern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Shopping and Services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736A016-3D55-4437-8F73-E02E4B8D1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383959"/>
              </p:ext>
            </p:extLst>
          </p:nvPr>
        </p:nvGraphicFramePr>
        <p:xfrm>
          <a:off x="1239520" y="1592512"/>
          <a:ext cx="10114278" cy="48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6967">
                  <a:extLst>
                    <a:ext uri="{9D8B030D-6E8A-4147-A177-3AD203B41FA5}">
                      <a16:colId xmlns:a16="http://schemas.microsoft.com/office/drawing/2014/main" val="1933623221"/>
                    </a:ext>
                  </a:extLst>
                </a:gridCol>
                <a:gridCol w="3897633">
                  <a:extLst>
                    <a:ext uri="{9D8B030D-6E8A-4147-A177-3AD203B41FA5}">
                      <a16:colId xmlns:a16="http://schemas.microsoft.com/office/drawing/2014/main" val="3045897804"/>
                    </a:ext>
                  </a:extLst>
                </a:gridCol>
                <a:gridCol w="3009678">
                  <a:extLst>
                    <a:ext uri="{9D8B030D-6E8A-4147-A177-3AD203B41FA5}">
                      <a16:colId xmlns:a16="http://schemas.microsoft.com/office/drawing/2014/main" val="838307794"/>
                    </a:ext>
                  </a:extLst>
                </a:gridCol>
              </a:tblGrid>
              <a:tr h="151392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What is your favourite place to shop?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Does your family ever shop online?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How does shopping make you feel?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908112"/>
                  </a:ext>
                </a:extLst>
              </a:tr>
              <a:tr h="151392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Would you like to own or work in a shop?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When do people usually get a receipt?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When you buy something do you pay in cash?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265405"/>
                  </a:ext>
                </a:extLst>
              </a:tr>
              <a:tr h="1435604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Which is your favourite restaurant?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Is online shopping a good idea?  Why?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What does a beautician do?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609495"/>
                  </a:ext>
                </a:extLst>
              </a:tr>
            </a:tbl>
          </a:graphicData>
        </a:graphic>
      </p:graphicFrame>
      <p:pic>
        <p:nvPicPr>
          <p:cNvPr id="25602" name="Picture 2" descr="Vision Mounts – Australian Vision Mounts e-Store">
            <a:extLst>
              <a:ext uri="{FF2B5EF4-FFF2-40B4-BE49-F238E27FC236}">
                <a16:creationId xmlns:a16="http://schemas.microsoft.com/office/drawing/2014/main" id="{18EDF0FC-AB10-41F5-8995-FD1EE3E1B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247" y="201302"/>
            <a:ext cx="1506598" cy="120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040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7A0E84-7110-416C-BFEC-4ABBAED81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 Body and the face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736A016-3D55-4437-8F73-E02E4B8D1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782874"/>
              </p:ext>
            </p:extLst>
          </p:nvPr>
        </p:nvGraphicFramePr>
        <p:xfrm>
          <a:off x="401052" y="1514869"/>
          <a:ext cx="11245515" cy="4580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2546">
                  <a:extLst>
                    <a:ext uri="{9D8B030D-6E8A-4147-A177-3AD203B41FA5}">
                      <a16:colId xmlns:a16="http://schemas.microsoft.com/office/drawing/2014/main" val="1933623221"/>
                    </a:ext>
                  </a:extLst>
                </a:gridCol>
                <a:gridCol w="4526671">
                  <a:extLst>
                    <a:ext uri="{9D8B030D-6E8A-4147-A177-3AD203B41FA5}">
                      <a16:colId xmlns:a16="http://schemas.microsoft.com/office/drawing/2014/main" val="3045897804"/>
                    </a:ext>
                  </a:extLst>
                </a:gridCol>
                <a:gridCol w="3346298">
                  <a:extLst>
                    <a:ext uri="{9D8B030D-6E8A-4147-A177-3AD203B41FA5}">
                      <a16:colId xmlns:a16="http://schemas.microsoft.com/office/drawing/2014/main" val="838307794"/>
                    </a:ext>
                  </a:extLst>
                </a:gridCol>
              </a:tblGrid>
              <a:tr h="151392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Why do we have two legs, two arms, two eyes, etc., but only one head?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Is your body now the same as your body five years ago? Why/Why not?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How can food change your body?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908112"/>
                  </a:ext>
                </a:extLst>
              </a:tr>
              <a:tr h="151392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Why do people have hair on their heads?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Why does our body need sleep?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How can exercise change your body? 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265405"/>
                  </a:ext>
                </a:extLst>
              </a:tr>
              <a:tr h="143560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Talk about a time that a part of your body was hurt.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Would you like to be a doctor?  Why?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Why are some people bald?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609495"/>
                  </a:ext>
                </a:extLst>
              </a:tr>
            </a:tbl>
          </a:graphicData>
        </a:graphic>
      </p:graphicFrame>
      <p:pic>
        <p:nvPicPr>
          <p:cNvPr id="1026" name="Picture 2" descr="Preschool Educational Banner Poster Template Cute Stock Vector (Royalty  Free) 1638428230">
            <a:extLst>
              <a:ext uri="{FF2B5EF4-FFF2-40B4-BE49-F238E27FC236}">
                <a16:creationId xmlns:a16="http://schemas.microsoft.com/office/drawing/2014/main" id="{0047A895-1212-4E83-BF61-9524286940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48"/>
          <a:stretch/>
        </p:blipFill>
        <p:spPr bwMode="auto">
          <a:xfrm>
            <a:off x="401052" y="100514"/>
            <a:ext cx="1355559" cy="132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161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7A0E84-7110-416C-BFEC-4ABBAED81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8295" y="291090"/>
            <a:ext cx="8955503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Clothes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736A016-3D55-4437-8F73-E02E4B8D1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060517"/>
              </p:ext>
            </p:extLst>
          </p:nvPr>
        </p:nvGraphicFramePr>
        <p:xfrm>
          <a:off x="286859" y="1223778"/>
          <a:ext cx="11691781" cy="507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6381">
                  <a:extLst>
                    <a:ext uri="{9D8B030D-6E8A-4147-A177-3AD203B41FA5}">
                      <a16:colId xmlns:a16="http://schemas.microsoft.com/office/drawing/2014/main" val="1933623221"/>
                    </a:ext>
                  </a:extLst>
                </a:gridCol>
                <a:gridCol w="4706308">
                  <a:extLst>
                    <a:ext uri="{9D8B030D-6E8A-4147-A177-3AD203B41FA5}">
                      <a16:colId xmlns:a16="http://schemas.microsoft.com/office/drawing/2014/main" val="3045897804"/>
                    </a:ext>
                  </a:extLst>
                </a:gridCol>
                <a:gridCol w="3479092">
                  <a:extLst>
                    <a:ext uri="{9D8B030D-6E8A-4147-A177-3AD203B41FA5}">
                      <a16:colId xmlns:a16="http://schemas.microsoft.com/office/drawing/2014/main" val="838307794"/>
                    </a:ext>
                  </a:extLst>
                </a:gridCol>
              </a:tblGrid>
              <a:tr h="1513920"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Why do we need clothes?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How long does it take you to decide which clothes to wear?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Do you ever buy second-hand clothes?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908112"/>
                  </a:ext>
                </a:extLst>
              </a:tr>
              <a:tr h="1513920"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Do you have a favourite clothes shop?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What new clothes would you like to buy if you had lots of money?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What do you do with your old clothes?  Why?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265405"/>
                  </a:ext>
                </a:extLst>
              </a:tr>
              <a:tr h="1435604"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Why are you wearing the clothes you have on now?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Is shopping for clothes your favourite kind of shopping?</a:t>
                      </a:r>
                    </a:p>
                    <a:p>
                      <a:pPr algn="ctr"/>
                      <a:endParaRPr lang="en-GB" sz="3000" b="1" dirty="0">
                        <a:solidFill>
                          <a:schemeClr val="tx1"/>
                        </a:solidFill>
                        <a:latin typeface="Andika" panose="02000000000000000000" pitchFamily="2" charset="0"/>
                        <a:ea typeface="Andika" panose="02000000000000000000" pitchFamily="2" charset="0"/>
                        <a:cs typeface="Andika" panose="02000000000000000000" pitchFamily="2" charset="0"/>
                      </a:endParaRP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Do you have clothes in your wardrobe that you never wear?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609495"/>
                  </a:ext>
                </a:extLst>
              </a:tr>
            </a:tbl>
          </a:graphicData>
        </a:graphic>
      </p:graphicFrame>
      <p:pic>
        <p:nvPicPr>
          <p:cNvPr id="2050" name="Picture 2" descr="Grafika wektorowa, ikony, ilustracje Odzież Niemowlęca na licencji  royalty-free - iStock">
            <a:extLst>
              <a:ext uri="{FF2B5EF4-FFF2-40B4-BE49-F238E27FC236}">
                <a16:creationId xmlns:a16="http://schemas.microsoft.com/office/drawing/2014/main" id="{3AAD1482-B765-4272-B510-D285EE84A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32" y="152401"/>
            <a:ext cx="1346490" cy="95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394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7A0E84-7110-416C-BFEC-4ABBAED81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1090"/>
            <a:ext cx="6517106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Family and Friends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736A016-3D55-4437-8F73-E02E4B8D1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106047"/>
              </p:ext>
            </p:extLst>
          </p:nvPr>
        </p:nvGraphicFramePr>
        <p:xfrm>
          <a:off x="670560" y="1223778"/>
          <a:ext cx="10835640" cy="5055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9624">
                  <a:extLst>
                    <a:ext uri="{9D8B030D-6E8A-4147-A177-3AD203B41FA5}">
                      <a16:colId xmlns:a16="http://schemas.microsoft.com/office/drawing/2014/main" val="1933623221"/>
                    </a:ext>
                  </a:extLst>
                </a:gridCol>
                <a:gridCol w="4361684">
                  <a:extLst>
                    <a:ext uri="{9D8B030D-6E8A-4147-A177-3AD203B41FA5}">
                      <a16:colId xmlns:a16="http://schemas.microsoft.com/office/drawing/2014/main" val="3045897804"/>
                    </a:ext>
                  </a:extLst>
                </a:gridCol>
                <a:gridCol w="3224332">
                  <a:extLst>
                    <a:ext uri="{9D8B030D-6E8A-4147-A177-3AD203B41FA5}">
                      <a16:colId xmlns:a16="http://schemas.microsoft.com/office/drawing/2014/main" val="838307794"/>
                    </a:ext>
                  </a:extLst>
                </a:gridCol>
              </a:tblGrid>
              <a:tr h="1632527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What comes to mind when you hear the word ‘family’?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Do you get on well with all of your family members?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How many people are there in your family?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908112"/>
                  </a:ext>
                </a:extLst>
              </a:tr>
              <a:tr h="1632527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Who is the oldest person in your family?  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How many cousins do you have?  Where do they live?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Who do you like most in your family?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265405"/>
                  </a:ext>
                </a:extLst>
              </a:tr>
              <a:tr h="154807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Describe what someone in your family looks like.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Talk about an occasion when you had a big family get-together.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Who is the funniest person in your family?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609495"/>
                  </a:ext>
                </a:extLst>
              </a:tr>
            </a:tbl>
          </a:graphicData>
        </a:graphic>
      </p:graphicFrame>
      <p:pic>
        <p:nvPicPr>
          <p:cNvPr id="3074" name="Picture 2" descr="Free Family Friends Cliparts, Download Free Clip Art, Free Clip Art on  Clipart Library">
            <a:extLst>
              <a:ext uri="{FF2B5EF4-FFF2-40B4-BE49-F238E27FC236}">
                <a16:creationId xmlns:a16="http://schemas.microsoft.com/office/drawing/2014/main" id="{2F1AA71A-3589-40D4-935B-AB903397E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24794"/>
            <a:ext cx="1660358" cy="118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200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7A0E84-7110-416C-BFEC-4ABBAED81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4752475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School Life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736A016-3D55-4437-8F73-E02E4B8D1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711187"/>
              </p:ext>
            </p:extLst>
          </p:nvPr>
        </p:nvGraphicFramePr>
        <p:xfrm>
          <a:off x="289560" y="1356360"/>
          <a:ext cx="11719560" cy="4680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6520">
                  <a:extLst>
                    <a:ext uri="{9D8B030D-6E8A-4147-A177-3AD203B41FA5}">
                      <a16:colId xmlns:a16="http://schemas.microsoft.com/office/drawing/2014/main" val="1933623221"/>
                    </a:ext>
                  </a:extLst>
                </a:gridCol>
                <a:gridCol w="3906520">
                  <a:extLst>
                    <a:ext uri="{9D8B030D-6E8A-4147-A177-3AD203B41FA5}">
                      <a16:colId xmlns:a16="http://schemas.microsoft.com/office/drawing/2014/main" val="3045897804"/>
                    </a:ext>
                  </a:extLst>
                </a:gridCol>
                <a:gridCol w="3906520">
                  <a:extLst>
                    <a:ext uri="{9D8B030D-6E8A-4147-A177-3AD203B41FA5}">
                      <a16:colId xmlns:a16="http://schemas.microsoft.com/office/drawing/2014/main" val="838307794"/>
                    </a:ext>
                  </a:extLst>
                </a:gridCol>
              </a:tblGrid>
              <a:tr h="158755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Why do people go to school?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Do you like school?  Why? /Why not?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Do you think teachers have easy jobs?  Why? /Why not?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908112"/>
                  </a:ext>
                </a:extLst>
              </a:tr>
              <a:tr h="158755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What are your favourite subjects?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Are you a good student?  Why? / Why not?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What are some advantages of sitting at the front of the class?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265405"/>
                  </a:ext>
                </a:extLst>
              </a:tr>
              <a:tr h="150543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Mention three ways you can get good grades in school.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Should the school day be longer or shorter?  Why?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Do you have fun at school?  Why? / Why not?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609495"/>
                  </a:ext>
                </a:extLst>
              </a:tr>
            </a:tbl>
          </a:graphicData>
        </a:graphic>
      </p:graphicFrame>
      <p:pic>
        <p:nvPicPr>
          <p:cNvPr id="4098" name="Picture 2" descr="Vector School Life Clipart and Examples - Free Download">
            <a:extLst>
              <a:ext uri="{FF2B5EF4-FFF2-40B4-BE49-F238E27FC236}">
                <a16:creationId xmlns:a16="http://schemas.microsoft.com/office/drawing/2014/main" id="{83A384A0-A146-44C5-8969-07FA7A13F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901" y="63411"/>
            <a:ext cx="1719425" cy="130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723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7A0E84-7110-416C-BFEC-4ABBAED81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539415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Food and Drink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736A016-3D55-4437-8F73-E02E4B8D1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149608"/>
              </p:ext>
            </p:extLst>
          </p:nvPr>
        </p:nvGraphicFramePr>
        <p:xfrm>
          <a:off x="472440" y="1402080"/>
          <a:ext cx="11308080" cy="4827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9360">
                  <a:extLst>
                    <a:ext uri="{9D8B030D-6E8A-4147-A177-3AD203B41FA5}">
                      <a16:colId xmlns:a16="http://schemas.microsoft.com/office/drawing/2014/main" val="1933623221"/>
                    </a:ext>
                  </a:extLst>
                </a:gridCol>
                <a:gridCol w="3769360">
                  <a:extLst>
                    <a:ext uri="{9D8B030D-6E8A-4147-A177-3AD203B41FA5}">
                      <a16:colId xmlns:a16="http://schemas.microsoft.com/office/drawing/2014/main" val="3045897804"/>
                    </a:ext>
                  </a:extLst>
                </a:gridCol>
                <a:gridCol w="3769360">
                  <a:extLst>
                    <a:ext uri="{9D8B030D-6E8A-4147-A177-3AD203B41FA5}">
                      <a16:colId xmlns:a16="http://schemas.microsoft.com/office/drawing/2014/main" val="838307794"/>
                    </a:ext>
                  </a:extLst>
                </a:gridCol>
              </a:tblGrid>
              <a:tr h="1571228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What do you usually eat for breakfast?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What’s your favourite food?  Why?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Are you a good cook?  Why? /Why not?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908112"/>
                  </a:ext>
                </a:extLst>
              </a:tr>
              <a:tr h="1766332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Give some examples of healthy food.  Do you think you eat enough healthy food?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What’s the name of your favourite restaurant?  Describe it.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What’s your favourite drink?  How often do you drink it?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265405"/>
                  </a:ext>
                </a:extLst>
              </a:tr>
              <a:tr h="148994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Are you hungry now?  Why? / Why not?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Give some examples of junk food. What’s your favourite junk food?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Would you like to work in a restaurant?  What job would you do?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609495"/>
                  </a:ext>
                </a:extLst>
              </a:tr>
            </a:tbl>
          </a:graphicData>
        </a:graphic>
      </p:graphicFrame>
      <p:pic>
        <p:nvPicPr>
          <p:cNvPr id="5122" name="Picture 2" descr="Food and drink collection 1 Clipart | k1684210 | Fotosearch">
            <a:extLst>
              <a:ext uri="{FF2B5EF4-FFF2-40B4-BE49-F238E27FC236}">
                <a16:creationId xmlns:a16="http://schemas.microsoft.com/office/drawing/2014/main" id="{8DAB6644-88FF-435E-BB96-C57222E77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368" y="26131"/>
            <a:ext cx="1083664" cy="129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184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7A0E84-7110-416C-BFEC-4ABBAED81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Health and Fitness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736A016-3D55-4437-8F73-E02E4B8D1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848761"/>
              </p:ext>
            </p:extLst>
          </p:nvPr>
        </p:nvGraphicFramePr>
        <p:xfrm>
          <a:off x="1359560" y="1573462"/>
          <a:ext cx="9156039" cy="4722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2013">
                  <a:extLst>
                    <a:ext uri="{9D8B030D-6E8A-4147-A177-3AD203B41FA5}">
                      <a16:colId xmlns:a16="http://schemas.microsoft.com/office/drawing/2014/main" val="1933623221"/>
                    </a:ext>
                  </a:extLst>
                </a:gridCol>
                <a:gridCol w="3052013">
                  <a:extLst>
                    <a:ext uri="{9D8B030D-6E8A-4147-A177-3AD203B41FA5}">
                      <a16:colId xmlns:a16="http://schemas.microsoft.com/office/drawing/2014/main" val="3045897804"/>
                    </a:ext>
                  </a:extLst>
                </a:gridCol>
                <a:gridCol w="3052013">
                  <a:extLst>
                    <a:ext uri="{9D8B030D-6E8A-4147-A177-3AD203B41FA5}">
                      <a16:colId xmlns:a16="http://schemas.microsoft.com/office/drawing/2014/main" val="838307794"/>
                    </a:ext>
                  </a:extLst>
                </a:gridCol>
              </a:tblGrid>
              <a:tr h="151392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Have you ever been to a hospital?  Talk about it.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Would you like to work as a nurse or a doctor?  Why?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Talk about a time when you caught a cold.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908112"/>
                  </a:ext>
                </a:extLst>
              </a:tr>
              <a:tr h="157792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Mention ways how you stay healthy.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How can exercise keep you healthy?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Why is smoking bad for you?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265405"/>
                  </a:ext>
                </a:extLst>
              </a:tr>
              <a:tr h="143560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What are ‘germs’? What can you do to avoid them?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Do you think you eat enough healthy food?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Do you want to be over 100 years old?  Why? /Why not?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609495"/>
                  </a:ext>
                </a:extLst>
              </a:tr>
            </a:tbl>
          </a:graphicData>
        </a:graphic>
      </p:graphicFrame>
      <p:pic>
        <p:nvPicPr>
          <p:cNvPr id="6146" name="Picture 2" descr="Healthy Lifestyle Heart Emblem Health Healthy Stock Vector (Royalty Free)  485434009">
            <a:extLst>
              <a:ext uri="{FF2B5EF4-FFF2-40B4-BE49-F238E27FC236}">
                <a16:creationId xmlns:a16="http://schemas.microsoft.com/office/drawing/2014/main" id="{2B0A3283-4DC9-4AD3-ADC2-00A9EF853C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6" b="8647"/>
          <a:stretch/>
        </p:blipFill>
        <p:spPr bwMode="auto">
          <a:xfrm>
            <a:off x="7573599" y="82982"/>
            <a:ext cx="2051665" cy="149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560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7A0E84-7110-416C-BFEC-4ABBAED81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Occupations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736A016-3D55-4437-8F73-E02E4B8D1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892959"/>
              </p:ext>
            </p:extLst>
          </p:nvPr>
        </p:nvGraphicFramePr>
        <p:xfrm>
          <a:off x="1359560" y="1573462"/>
          <a:ext cx="9156039" cy="4839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2013">
                  <a:extLst>
                    <a:ext uri="{9D8B030D-6E8A-4147-A177-3AD203B41FA5}">
                      <a16:colId xmlns:a16="http://schemas.microsoft.com/office/drawing/2014/main" val="1933623221"/>
                    </a:ext>
                  </a:extLst>
                </a:gridCol>
                <a:gridCol w="3052013">
                  <a:extLst>
                    <a:ext uri="{9D8B030D-6E8A-4147-A177-3AD203B41FA5}">
                      <a16:colId xmlns:a16="http://schemas.microsoft.com/office/drawing/2014/main" val="3045897804"/>
                    </a:ext>
                  </a:extLst>
                </a:gridCol>
                <a:gridCol w="3052013">
                  <a:extLst>
                    <a:ext uri="{9D8B030D-6E8A-4147-A177-3AD203B41FA5}">
                      <a16:colId xmlns:a16="http://schemas.microsoft.com/office/drawing/2014/main" val="838307794"/>
                    </a:ext>
                  </a:extLst>
                </a:gridCol>
              </a:tblGrid>
              <a:tr h="151392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What job would you like to have when you’re a grown-up?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What are some jobs that earn you very high salaries?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Which jobs are very dangerous?  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3908112"/>
                  </a:ext>
                </a:extLst>
              </a:tr>
              <a:tr h="157792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Is it better to work inside or outside?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Why do people need to have jobs?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How can a person find a job?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4265405"/>
                  </a:ext>
                </a:extLst>
              </a:tr>
              <a:tr h="143560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Would you rather be a student or go to work?  Why?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Think of a job you like.  Describe a typical day doing this job. 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ndika" panose="02000000000000000000" pitchFamily="2" charset="0"/>
                          <a:ea typeface="Andika" panose="02000000000000000000" pitchFamily="2" charset="0"/>
                          <a:cs typeface="Andika" panose="02000000000000000000" pitchFamily="2" charset="0"/>
                        </a:rPr>
                        <a:t>What does a ‘boss’ do?</a:t>
                      </a:r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0609495"/>
                  </a:ext>
                </a:extLst>
              </a:tr>
            </a:tbl>
          </a:graphicData>
        </a:graphic>
      </p:graphicFrame>
      <p:pic>
        <p:nvPicPr>
          <p:cNvPr id="7170" name="Picture 2" descr="Group of Workers with Different Jobs clipart. Free download transparent  .PNG | Creazilla">
            <a:extLst>
              <a:ext uri="{FF2B5EF4-FFF2-40B4-BE49-F238E27FC236}">
                <a16:creationId xmlns:a16="http://schemas.microsoft.com/office/drawing/2014/main" id="{6B62AB3D-ECA7-47FC-949B-BFF4D358A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140" y="183431"/>
            <a:ext cx="1898733" cy="121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719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45B802E7915E4A9EAE50A554949258" ma:contentTypeVersion="13" ma:contentTypeDescription="Create a new document." ma:contentTypeScope="" ma:versionID="80bd06f5540f124fb2c5fcd2d0d42155">
  <xsd:schema xmlns:xsd="http://www.w3.org/2001/XMLSchema" xmlns:xs="http://www.w3.org/2001/XMLSchema" xmlns:p="http://schemas.microsoft.com/office/2006/metadata/properties" xmlns:ns3="fa276554-a315-4eb0-8828-08adb05f0a88" xmlns:ns4="951fb4ba-5d5d-4f38-81cd-d6cbb08664b3" targetNamespace="http://schemas.microsoft.com/office/2006/metadata/properties" ma:root="true" ma:fieldsID="f44ea7170d057543772f3ecbc16b49d8" ns3:_="" ns4:_="">
    <xsd:import namespace="fa276554-a315-4eb0-8828-08adb05f0a88"/>
    <xsd:import namespace="951fb4ba-5d5d-4f38-81cd-d6cbb08664b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276554-a315-4eb0-8828-08adb05f0a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1fb4ba-5d5d-4f38-81cd-d6cbb08664b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1DC77BD-212D-4867-A41E-20903C8B41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F726CA-FA26-4D4F-BB1A-4C8C0735D6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276554-a315-4eb0-8828-08adb05f0a88"/>
    <ds:schemaRef ds:uri="951fb4ba-5d5d-4f38-81cd-d6cbb08664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D370AEC-4684-4DB9-9DB8-02C62B65AFC5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fa276554-a315-4eb0-8828-08adb05f0a88"/>
    <ds:schemaRef ds:uri="951fb4ba-5d5d-4f38-81cd-d6cbb08664b3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874</TotalTime>
  <Words>2471</Words>
  <Application>Microsoft Office PowerPoint</Application>
  <PresentationFormat>Widescreen</PresentationFormat>
  <Paragraphs>276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Andika</vt:lpstr>
      <vt:lpstr>Calibri Light</vt:lpstr>
      <vt:lpstr>Office Theme</vt:lpstr>
      <vt:lpstr>Tic-Tac-Toe</vt:lpstr>
      <vt:lpstr>Reference to Learning Outcomes/Syllabi</vt:lpstr>
      <vt:lpstr>The Body and the face</vt:lpstr>
      <vt:lpstr>Clothes</vt:lpstr>
      <vt:lpstr>Family and Friends</vt:lpstr>
      <vt:lpstr>School Life</vt:lpstr>
      <vt:lpstr>Food and Drink</vt:lpstr>
      <vt:lpstr>Health and Fitness</vt:lpstr>
      <vt:lpstr>Occupations</vt:lpstr>
      <vt:lpstr>Sports and Free time</vt:lpstr>
      <vt:lpstr>The home</vt:lpstr>
      <vt:lpstr>Places and directions</vt:lpstr>
      <vt:lpstr>Transport</vt:lpstr>
      <vt:lpstr>Animals</vt:lpstr>
      <vt:lpstr>The world around us</vt:lpstr>
      <vt:lpstr>Personal Identification</vt:lpstr>
      <vt:lpstr>Feelings and Emotions</vt:lpstr>
      <vt:lpstr>Relationships</vt:lpstr>
      <vt:lpstr>Hobbies and Leisure</vt:lpstr>
      <vt:lpstr>Entertainment</vt:lpstr>
      <vt:lpstr>Celebrations </vt:lpstr>
      <vt:lpstr>Personal Stories and adventures</vt:lpstr>
      <vt:lpstr>Weather and natural disasters</vt:lpstr>
      <vt:lpstr>Environment</vt:lpstr>
      <vt:lpstr>Town and country</vt:lpstr>
      <vt:lpstr>Travel</vt:lpstr>
      <vt:lpstr>Communication and Technology</vt:lpstr>
      <vt:lpstr>Shopping and Services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Tic-Tac-Toe</dc:title>
  <dc:creator>urieth aquilina</dc:creator>
  <cp:lastModifiedBy>urieth aquilina</cp:lastModifiedBy>
  <cp:revision>29</cp:revision>
  <dcterms:created xsi:type="dcterms:W3CDTF">2020-07-02T15:21:59Z</dcterms:created>
  <dcterms:modified xsi:type="dcterms:W3CDTF">2021-03-13T05:21:58Z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0x010100F345B802E7915E4A9EAE50A554949258</vt:lpwstr>
  </property>
</Properties>
</file>