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8" r:id="rId6"/>
    <p:sldId id="257" r:id="rId7"/>
    <p:sldId id="283" r:id="rId8"/>
    <p:sldId id="284" r:id="rId9"/>
    <p:sldId id="261" r:id="rId10"/>
    <p:sldId id="263" r:id="rId11"/>
    <p:sldId id="269" r:id="rId12"/>
    <p:sldId id="265" r:id="rId13"/>
    <p:sldId id="295" r:id="rId14"/>
    <p:sldId id="270" r:id="rId15"/>
    <p:sldId id="285" r:id="rId16"/>
    <p:sldId id="278" r:id="rId17"/>
    <p:sldId id="280" r:id="rId18"/>
    <p:sldId id="286" r:id="rId19"/>
    <p:sldId id="287" r:id="rId20"/>
    <p:sldId id="288" r:id="rId21"/>
    <p:sldId id="276" r:id="rId22"/>
    <p:sldId id="293" r:id="rId23"/>
    <p:sldId id="296" r:id="rId24"/>
    <p:sldId id="294" r:id="rId25"/>
    <p:sldId id="272" r:id="rId26"/>
    <p:sldId id="292" r:id="rId27"/>
    <p:sldId id="291" r:id="rId28"/>
    <p:sldId id="274" r:id="rId29"/>
    <p:sldId id="275" r:id="rId30"/>
    <p:sldId id="26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5/13/2021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Year 5</a:t>
            </a:r>
          </a:p>
          <a:p>
            <a:r>
              <a:rPr lang="en-US" dirty="0"/>
              <a:t>English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Lesson 2</a:t>
            </a:r>
            <a:br>
              <a:rPr lang="en-US" sz="4800" dirty="0"/>
            </a:br>
            <a:r>
              <a:rPr lang="en-US" sz="4800" dirty="0"/>
              <a:t>Reading</a:t>
            </a:r>
            <a:endParaRPr lang="ru-RU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193DE6A-1FE7-4BB8-9255-E87AC01F1E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811994" y="5109313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42185-9938-45A0-81D6-6B84ABB3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0B303D-1D57-4232-AB4D-038B3B233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Match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AA081F-188F-4998-9E5A-837264F63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54" y="1814478"/>
            <a:ext cx="11250413" cy="413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2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A1AC9-0351-4762-82AE-4DA6D8A5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24B566-5BF9-4896-9821-CADC69DE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E3D8B-6474-4C6A-B206-B0B253D1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01954">
            <a:off x="3916201" y="2059279"/>
            <a:ext cx="8405582" cy="372114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5400" dirty="0"/>
              <a:t>READ the text on the handout and the questions on the worksheet. </a:t>
            </a:r>
          </a:p>
          <a:p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687623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4492D-4314-4163-8D66-D4598AD1F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63A4C1-492A-48C0-985E-B4546004F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23812"/>
            <a:ext cx="1042987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55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0E78B8-C5E5-4B35-8CB8-A43CF6B4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F087D-08C4-4E58-81C4-364FE652B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97" y="0"/>
            <a:ext cx="516193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BC395E-4843-452E-8112-F05E81328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621" y="0"/>
            <a:ext cx="606742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38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A1AC9-0351-4762-82AE-4DA6D8A5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24B566-5BF9-4896-9821-CADC69DE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E3D8B-6474-4C6A-B206-B0B253D1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01954">
            <a:off x="3881873" y="2063788"/>
            <a:ext cx="8450056" cy="3793871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5100" dirty="0"/>
              <a:t>After you read the text and questions you should be able to ANSWER the following question:</a:t>
            </a:r>
          </a:p>
          <a:p>
            <a:endParaRPr lang="en-US" sz="5100" dirty="0"/>
          </a:p>
          <a:p>
            <a:r>
              <a:rPr lang="en-US" sz="5100" dirty="0"/>
              <a:t>WHAT IS THE TEXT ABOUT? </a:t>
            </a:r>
          </a:p>
          <a:p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1186685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29BA7-11BD-424F-BEA2-E4D4634E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F59C66-80FC-424E-BD90-A52ECC9E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-18090" y="340764"/>
            <a:ext cx="522788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Step 2:</a:t>
            </a:r>
            <a:br>
              <a:rPr lang="en-US" sz="3200" dirty="0"/>
            </a:br>
            <a:r>
              <a:rPr lang="en-US" sz="3200" dirty="0"/>
              <a:t>Discuss the question</a:t>
            </a:r>
            <a:endParaRPr lang="en-GB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7C1047-C672-4829-AF25-813E01879B35}"/>
              </a:ext>
            </a:extLst>
          </p:cNvPr>
          <p:cNvSpPr/>
          <p:nvPr/>
        </p:nvSpPr>
        <p:spPr>
          <a:xfrm>
            <a:off x="1369908" y="1310753"/>
            <a:ext cx="10436089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0200"/>
                </a:solidFill>
              </a:rPr>
              <a:t>What is the text about?</a:t>
            </a:r>
            <a:endParaRPr lang="en-GB" sz="2800" dirty="0">
              <a:solidFill>
                <a:srgbClr val="1802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200B7E-26C2-4A7C-83D5-AE89403CA567}"/>
              </a:ext>
            </a:extLst>
          </p:cNvPr>
          <p:cNvSpPr/>
          <p:nvPr/>
        </p:nvSpPr>
        <p:spPr>
          <a:xfrm>
            <a:off x="1359454" y="1676871"/>
            <a:ext cx="10114959" cy="1156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The text is an argumentative article.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It consists of four advantages and four disadvantages of zoos.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E73A60-6B0C-4A79-8B15-4FE5CEC161E3}"/>
              </a:ext>
            </a:extLst>
          </p:cNvPr>
          <p:cNvSpPr/>
          <p:nvPr/>
        </p:nvSpPr>
        <p:spPr>
          <a:xfrm>
            <a:off x="1359454" y="2857973"/>
            <a:ext cx="9804289" cy="3972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The four advantages are: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nutrition, medical care, safety, security, help in case of an emergency.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education and research opportunities.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protect animals from the dangers of living in the wild e.g. pollution, poachers, habitats destruction …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preserve animals that are at risk (endangered animals).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5941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29BA7-11BD-424F-BEA2-E4D4634E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F59C66-80FC-424E-BD90-A52ECC9E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-15749" y="340621"/>
            <a:ext cx="5225532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Step 2: </a:t>
            </a:r>
            <a:br>
              <a:rPr lang="en-US" sz="3200" dirty="0"/>
            </a:br>
            <a:r>
              <a:rPr lang="en-US" sz="3200" dirty="0"/>
              <a:t>Discuss the question</a:t>
            </a:r>
            <a:endParaRPr lang="en-GB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E73A60-6B0C-4A79-8B15-4FE5CEC161E3}"/>
              </a:ext>
            </a:extLst>
          </p:cNvPr>
          <p:cNvSpPr/>
          <p:nvPr/>
        </p:nvSpPr>
        <p:spPr>
          <a:xfrm>
            <a:off x="1159496" y="1527143"/>
            <a:ext cx="10463753" cy="4489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The four disadvantages are: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animals live in small, limited spaces - they cannot roam or hunt.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the natural animal </a:t>
            </a:r>
            <a:r>
              <a:rPr lang="en-US" sz="2800" dirty="0" err="1"/>
              <a:t>behaviour</a:t>
            </a:r>
            <a:r>
              <a:rPr lang="en-US" sz="2800" dirty="0"/>
              <a:t> changes – if they have lived in the wild, they will find it difficult to get used to zoo life; if they were born in a zoo they will not have the skills to cope in the wild.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animals are kept in captivity for humans to amuse themselves.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if the zoo closes down the animals have to be taken somewhere else.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163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A1AC9-0351-4762-82AE-4DA6D8A5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24B566-5BF9-4896-9821-CADC69DE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E3D8B-6474-4C6A-B206-B0B253D1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01954">
            <a:off x="3767577" y="1862375"/>
            <a:ext cx="8533424" cy="474661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9600" dirty="0"/>
              <a:t>READ the text and questions again. </a:t>
            </a:r>
          </a:p>
          <a:p>
            <a:r>
              <a:rPr lang="en-US" sz="9600" dirty="0"/>
              <a:t>Then try to ANSWER the following questions:</a:t>
            </a:r>
          </a:p>
          <a:p>
            <a:endParaRPr lang="en-US" sz="9600" dirty="0"/>
          </a:p>
          <a:p>
            <a:pPr marL="914400" indent="-914400" algn="l">
              <a:buFont typeface="+mj-lt"/>
              <a:buAutoNum type="arabicPeriod"/>
            </a:pPr>
            <a:r>
              <a:rPr lang="en-US" sz="9600" dirty="0"/>
              <a:t>Who has written the article?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9600" dirty="0"/>
              <a:t>When was the article written?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9600" dirty="0"/>
              <a:t>Why are zoos useful to researchers and scientists?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9600" dirty="0"/>
              <a:t>Why are animals hunted by poachers?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9600" dirty="0"/>
              <a:t>What problems can elephants and lions have in a zoo?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9600" dirty="0"/>
              <a:t>Which animals will find it difficult to hunt for themselves?</a:t>
            </a:r>
          </a:p>
          <a:p>
            <a:pPr marL="914400" indent="-914400" algn="l">
              <a:buFont typeface="+mj-lt"/>
              <a:buAutoNum type="arabicPeriod"/>
            </a:pPr>
            <a:endParaRPr lang="en-US" sz="7000" dirty="0"/>
          </a:p>
          <a:p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1920179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29BA7-11BD-424F-BEA2-E4D4634E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18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F59C66-80FC-424E-BD90-A52ECC9E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-31754" y="332735"/>
            <a:ext cx="5385997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Step 4:</a:t>
            </a:r>
            <a:br>
              <a:rPr lang="en-US" sz="3200" dirty="0"/>
            </a:br>
            <a:r>
              <a:rPr lang="en-US" sz="3200" dirty="0"/>
              <a:t>Discuss the questions</a:t>
            </a:r>
            <a:endParaRPr lang="en-GB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7C1047-C672-4829-AF25-813E01879B35}"/>
              </a:ext>
            </a:extLst>
          </p:cNvPr>
          <p:cNvSpPr/>
          <p:nvPr/>
        </p:nvSpPr>
        <p:spPr>
          <a:xfrm>
            <a:off x="1369908" y="1310753"/>
            <a:ext cx="10436089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0200"/>
                </a:solidFill>
              </a:rPr>
              <a:t>Who has written the article?</a:t>
            </a:r>
            <a:endParaRPr lang="en-GB" sz="2800" dirty="0">
              <a:solidFill>
                <a:srgbClr val="1802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200B7E-26C2-4A7C-83D5-AE89403CA567}"/>
              </a:ext>
            </a:extLst>
          </p:cNvPr>
          <p:cNvSpPr/>
          <p:nvPr/>
        </p:nvSpPr>
        <p:spPr>
          <a:xfrm>
            <a:off x="1359454" y="1676871"/>
            <a:ext cx="10114959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Brandon Miller</a:t>
            </a:r>
            <a:endParaRPr lang="en-GB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074522-E213-4E40-A3D1-988D2706779E}"/>
              </a:ext>
            </a:extLst>
          </p:cNvPr>
          <p:cNvSpPr/>
          <p:nvPr/>
        </p:nvSpPr>
        <p:spPr>
          <a:xfrm>
            <a:off x="1369908" y="2048948"/>
            <a:ext cx="10436089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0200"/>
                </a:solidFill>
              </a:rPr>
              <a:t>When was the article written?</a:t>
            </a:r>
            <a:endParaRPr lang="en-GB" sz="2800" dirty="0">
              <a:solidFill>
                <a:srgbClr val="1802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F1BCF6-3192-4D1C-853F-B4824B58C3FC}"/>
              </a:ext>
            </a:extLst>
          </p:cNvPr>
          <p:cNvSpPr/>
          <p:nvPr/>
        </p:nvSpPr>
        <p:spPr>
          <a:xfrm>
            <a:off x="1359452" y="2460363"/>
            <a:ext cx="10114959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It was written on the 24</a:t>
            </a:r>
            <a:r>
              <a:rPr lang="en-US" sz="2800" baseline="30000" dirty="0"/>
              <a:t>th</a:t>
            </a:r>
            <a:r>
              <a:rPr lang="en-US" sz="2800" dirty="0"/>
              <a:t> of July, 2015.</a:t>
            </a:r>
            <a:endParaRPr lang="en-GB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039926-E9DF-4F04-A341-BE346BAC943D}"/>
              </a:ext>
            </a:extLst>
          </p:cNvPr>
          <p:cNvSpPr/>
          <p:nvPr/>
        </p:nvSpPr>
        <p:spPr>
          <a:xfrm>
            <a:off x="1359451" y="2926463"/>
            <a:ext cx="10436089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0200"/>
                </a:solidFill>
              </a:rPr>
              <a:t>Why are zoos useful to researchers and scientists? </a:t>
            </a:r>
            <a:endParaRPr lang="en-GB" sz="2800" dirty="0">
              <a:solidFill>
                <a:srgbClr val="1802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0BFF85-7862-41BC-955C-A010548434B9}"/>
              </a:ext>
            </a:extLst>
          </p:cNvPr>
          <p:cNvSpPr/>
          <p:nvPr/>
        </p:nvSpPr>
        <p:spPr>
          <a:xfrm>
            <a:off x="1359450" y="3380874"/>
            <a:ext cx="10114959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They can perform studies on animals to understand them more.</a:t>
            </a:r>
            <a:endParaRPr lang="en-GB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549FEE-A4A2-4715-ADCA-54F6FD7017DB}"/>
              </a:ext>
            </a:extLst>
          </p:cNvPr>
          <p:cNvSpPr/>
          <p:nvPr/>
        </p:nvSpPr>
        <p:spPr>
          <a:xfrm>
            <a:off x="1369908" y="3841570"/>
            <a:ext cx="10436089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0200"/>
                </a:solidFill>
              </a:rPr>
              <a:t>Why are animals hunted by poachers?</a:t>
            </a:r>
            <a:endParaRPr lang="en-GB" sz="2800" dirty="0">
              <a:solidFill>
                <a:srgbClr val="1802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B6315A-E569-49A4-B349-0551B3EBA632}"/>
              </a:ext>
            </a:extLst>
          </p:cNvPr>
          <p:cNvSpPr/>
          <p:nvPr/>
        </p:nvSpPr>
        <p:spPr>
          <a:xfrm>
            <a:off x="1359448" y="4325888"/>
            <a:ext cx="10114959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For their skins, bones and other products.</a:t>
            </a:r>
            <a:endParaRPr lang="en-GB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464BD0-BF58-48B6-8F42-8C998E5A272C}"/>
              </a:ext>
            </a:extLst>
          </p:cNvPr>
          <p:cNvSpPr/>
          <p:nvPr/>
        </p:nvSpPr>
        <p:spPr>
          <a:xfrm>
            <a:off x="1273037" y="4776326"/>
            <a:ext cx="10436089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0200"/>
                </a:solidFill>
              </a:rPr>
              <a:t>What problems can elephants and lions have in a zoo?</a:t>
            </a:r>
            <a:endParaRPr lang="en-GB" sz="2800" dirty="0">
              <a:solidFill>
                <a:srgbClr val="1802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888B80-6482-4C5F-8BDB-F65202928F60}"/>
              </a:ext>
            </a:extLst>
          </p:cNvPr>
          <p:cNvSpPr/>
          <p:nvPr/>
        </p:nvSpPr>
        <p:spPr>
          <a:xfrm>
            <a:off x="1198884" y="5748231"/>
            <a:ext cx="10436089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0200"/>
                </a:solidFill>
              </a:rPr>
              <a:t>Which animals will find it difficult to hunt for themselves? </a:t>
            </a:r>
            <a:endParaRPr lang="en-GB" sz="2800" dirty="0">
              <a:solidFill>
                <a:srgbClr val="1802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023065-BE3D-41F5-8B51-E8B14618504C}"/>
              </a:ext>
            </a:extLst>
          </p:cNvPr>
          <p:cNvSpPr/>
          <p:nvPr/>
        </p:nvSpPr>
        <p:spPr>
          <a:xfrm>
            <a:off x="1273037" y="5255137"/>
            <a:ext cx="10114959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Elephants cannot roam and lions cannot hunt.</a:t>
            </a:r>
            <a:endParaRPr lang="en-GB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F06EB3-36B4-41DA-BF36-D7843CD0A660}"/>
              </a:ext>
            </a:extLst>
          </p:cNvPr>
          <p:cNvSpPr/>
          <p:nvPr/>
        </p:nvSpPr>
        <p:spPr>
          <a:xfrm>
            <a:off x="1273036" y="6156014"/>
            <a:ext cx="10114959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Animals which are born in a zoo.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09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A1AC9-0351-4762-82AE-4DA6D8A5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19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24B566-5BF9-4896-9821-CADC69DE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E3D8B-6474-4C6A-B206-B0B253D1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01954">
            <a:off x="3881873" y="2063788"/>
            <a:ext cx="8450056" cy="379387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5100" dirty="0"/>
              <a:t>LISTEN to me as I </a:t>
            </a:r>
          </a:p>
          <a:p>
            <a:r>
              <a:rPr lang="en-US" sz="5100" dirty="0"/>
              <a:t>READ the text. </a:t>
            </a:r>
          </a:p>
          <a:p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392492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98993" y="1008795"/>
            <a:ext cx="4582516" cy="734415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Objectives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161" y="2322448"/>
            <a:ext cx="5062693" cy="4125486"/>
          </a:xfrm>
        </p:spPr>
        <p:txBody>
          <a:bodyPr>
            <a:normAutofit fontScale="92500" lnSpcReduction="20000"/>
          </a:bodyPr>
          <a:lstStyle/>
          <a:p>
            <a:endParaRPr lang="en-US" sz="2800" dirty="0"/>
          </a:p>
          <a:p>
            <a:r>
              <a:rPr lang="en-US" sz="2800" dirty="0"/>
              <a:t>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learn what an argumentative article 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learn how to use the dictionary to find the meaning of new words.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listen to a text being read aloud.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read a text silently and aloud.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answer questions about the 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4492D-4314-4163-8D66-D4598AD1F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20</a:t>
            </a:fld>
            <a:endParaRPr lang="en-US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922962-DAA4-4289-B645-11DC68AEB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23812"/>
            <a:ext cx="1042987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98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97DFFD-4D86-43DE-AEFD-F37F6702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21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E58C1F-ACC5-43AE-B24E-09138A20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53158-7330-479E-BFB5-512E5D17C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82107">
            <a:off x="5028811" y="3315955"/>
            <a:ext cx="7733753" cy="3558700"/>
          </a:xfrm>
        </p:spPr>
        <p:txBody>
          <a:bodyPr>
            <a:normAutofit/>
          </a:bodyPr>
          <a:lstStyle/>
          <a:p>
            <a:r>
              <a:rPr lang="en-US" sz="5400" dirty="0"/>
              <a:t>READ the text ALOUD.</a:t>
            </a:r>
          </a:p>
          <a:p>
            <a:endParaRPr lang="en-US" sz="5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390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B4F11B-9072-4DE7-99FD-C598F4E5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ED2DDE-0A08-43F5-B428-0C203D4A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65B745-047E-466C-9F5A-370689641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35703">
            <a:off x="3962793" y="2677158"/>
            <a:ext cx="8176191" cy="2987147"/>
          </a:xfrm>
        </p:spPr>
        <p:txBody>
          <a:bodyPr>
            <a:normAutofit/>
          </a:bodyPr>
          <a:lstStyle/>
          <a:p>
            <a:r>
              <a:rPr lang="en-US" sz="6000" dirty="0"/>
              <a:t>Let’s DISCUSS the</a:t>
            </a:r>
          </a:p>
          <a:p>
            <a:r>
              <a:rPr lang="en-US" sz="6000" dirty="0"/>
              <a:t>Questions Worksheet.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401205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0E78B8-C5E5-4B35-8CB8-A43CF6B4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23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F087D-08C4-4E58-81C4-364FE652B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97" y="0"/>
            <a:ext cx="516193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BC395E-4843-452E-8112-F05E81328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621" y="0"/>
            <a:ext cx="606742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73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B4F11B-9072-4DE7-99FD-C598F4E5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ED2DDE-0A08-43F5-B428-0C203D4A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65B745-047E-466C-9F5A-370689641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35703">
            <a:off x="3698843" y="2215245"/>
            <a:ext cx="8176191" cy="2987147"/>
          </a:xfrm>
        </p:spPr>
        <p:txBody>
          <a:bodyPr>
            <a:normAutofit/>
          </a:bodyPr>
          <a:lstStyle/>
          <a:p>
            <a:r>
              <a:rPr lang="en-US" sz="6000" dirty="0"/>
              <a:t>WORK OUT</a:t>
            </a:r>
          </a:p>
          <a:p>
            <a:r>
              <a:rPr lang="en-US" sz="6000" dirty="0"/>
              <a:t>the</a:t>
            </a:r>
          </a:p>
          <a:p>
            <a:r>
              <a:rPr lang="en-US" sz="6000" dirty="0"/>
              <a:t>Questions Worksheet.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376145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4799D-7EE4-45DB-8484-D0B3D995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3272C0-78C7-49AC-A039-3E3A66EE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9</a:t>
            </a:r>
            <a:endParaRPr lang="en-GB" dirty="0"/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8A02CE3B-CC16-45D2-9BF3-8B4CF54D0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781">
            <a:off x="4001209" y="1771108"/>
            <a:ext cx="9222392" cy="666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117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C186EC-3C04-4959-9B28-C9EC7BFB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26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4FCEE2-67D5-4B80-8A5F-1DE275C5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10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4EBA7-3CC5-4E05-B092-FEFA20FE3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51242">
            <a:off x="4470524" y="2549167"/>
            <a:ext cx="7319700" cy="1500187"/>
          </a:xfrm>
        </p:spPr>
        <p:txBody>
          <a:bodyPr>
            <a:noAutofit/>
          </a:bodyPr>
          <a:lstStyle/>
          <a:p>
            <a:r>
              <a:rPr lang="en-US" sz="5000" dirty="0"/>
              <a:t>CHECK your answers using the</a:t>
            </a:r>
          </a:p>
          <a:p>
            <a:r>
              <a:rPr lang="en-US" sz="5000" b="1" dirty="0"/>
              <a:t>Answers Handout.</a:t>
            </a:r>
            <a:endParaRPr lang="en-GB" sz="5000" b="1" dirty="0"/>
          </a:p>
        </p:txBody>
      </p:sp>
    </p:spTree>
    <p:extLst>
      <p:ext uri="{BB962C8B-B14F-4D97-AF65-F5344CB8AC3E}">
        <p14:creationId xmlns:p14="http://schemas.microsoft.com/office/powerpoint/2010/main" val="2817791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D3DC1-D343-4702-82C1-5BDB41A3A3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846490" y="3876215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69857" y="1003756"/>
            <a:ext cx="4065084" cy="700842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EE739B1-534B-48CE-B753-D30B0C4CB887}"/>
              </a:ext>
            </a:extLst>
          </p:cNvPr>
          <p:cNvSpPr txBox="1">
            <a:spLocks/>
          </p:cNvSpPr>
          <p:nvPr/>
        </p:nvSpPr>
        <p:spPr>
          <a:xfrm>
            <a:off x="344362" y="2908235"/>
            <a:ext cx="2832471" cy="34027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Dictionary</a:t>
            </a:r>
          </a:p>
          <a:p>
            <a:r>
              <a:rPr lang="en-US" dirty="0"/>
              <a:t>Reading Text</a:t>
            </a:r>
          </a:p>
          <a:p>
            <a:r>
              <a:rPr lang="en-US" dirty="0"/>
              <a:t>Questions Worksheet</a:t>
            </a:r>
          </a:p>
          <a:p>
            <a:r>
              <a:rPr lang="en-US" dirty="0"/>
              <a:t>Answers Handout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BACB23E-7553-4BDB-BFC6-49D570C96C5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r="8829"/>
          <a:stretch>
            <a:fillRect/>
          </a:stretch>
        </p:blipFill>
        <p:spPr bwMode="auto">
          <a:xfrm rot="20769647">
            <a:off x="3941859" y="1800181"/>
            <a:ext cx="9151745" cy="60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D4BB99-4DC7-4829-B8CC-61001E99E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499" y="2413262"/>
            <a:ext cx="4461334" cy="83379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Look at the reading text worksheet.</a:t>
            </a:r>
            <a:endParaRPr lang="en-GB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8F02A-5365-494B-84EC-E8C86DF5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B36C46-52D8-4631-B798-36BF53CE0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589830" y="959479"/>
            <a:ext cx="4408718" cy="734415"/>
          </a:xfrm>
        </p:spPr>
        <p:txBody>
          <a:bodyPr/>
          <a:lstStyle/>
          <a:p>
            <a:r>
              <a:rPr lang="en-US" dirty="0"/>
              <a:t>Pre-Reading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201525-EEA2-4DF0-BA5C-C063625D33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1"/>
            <a:ext cx="3970400" cy="291832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What do you think the text is about?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Why do you think so?  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Where do you think the text was taken from?</a:t>
            </a:r>
            <a:endParaRPr lang="en-GB" sz="280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04C3E7D-AA57-44C9-AFDD-9C5206EAE8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1C1250-3CB2-49E9-964E-F42902DB2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48879">
            <a:off x="6438404" y="248886"/>
            <a:ext cx="4568046" cy="541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8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4492D-4314-4163-8D66-D4598AD1F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B9CAB3-E131-4FF2-9B42-832DF721D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23812"/>
            <a:ext cx="1042987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27809" y="888074"/>
            <a:ext cx="4828768" cy="10615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Argumentative Article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D03585-E4F7-4F67-9BB7-D77F9FE40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239" y="2686639"/>
            <a:ext cx="4049973" cy="220617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What is an argumentative article?</a:t>
            </a:r>
            <a:endParaRPr lang="en-GB" sz="3200" dirty="0"/>
          </a:p>
        </p:txBody>
      </p:sp>
      <p:pic>
        <p:nvPicPr>
          <p:cNvPr id="1026" name="Picture 2" descr="http://2.bp.blogspot.com/-V_4qkSNaqig/Ut0CUHj2-0I/AAAAAAAAAC4/WBNYvaZkbjc/s1600/Advantages-and-Disadvantages-of-Building-Links-through-a-Software.jpg">
            <a:extLst>
              <a:ext uri="{FF2B5EF4-FFF2-40B4-BE49-F238E27FC236}">
                <a16:creationId xmlns:a16="http://schemas.microsoft.com/office/drawing/2014/main" id="{C3DA2C44-6C18-4CB5-B222-56D6E3544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81" y="2218051"/>
            <a:ext cx="2989583" cy="230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A08C5325-B5C0-4060-8A39-931C2A813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644" y="547051"/>
            <a:ext cx="2989584" cy="230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spressopagi.files.wordpress.com/2016/07/judgement.jpg">
            <a:extLst>
              <a:ext uri="{FF2B5EF4-FFF2-40B4-BE49-F238E27FC236}">
                <a16:creationId xmlns:a16="http://schemas.microsoft.com/office/drawing/2014/main" id="{64647FC5-545D-4F64-8641-E87BA0829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645" y="4284326"/>
            <a:ext cx="2989583" cy="223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6FD521-721D-4FA5-A5D1-0AB88F98B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130999"/>
            <a:ext cx="3481666" cy="832104"/>
          </a:xfrm>
        </p:spPr>
        <p:txBody>
          <a:bodyPr>
            <a:normAutofit/>
          </a:bodyPr>
          <a:lstStyle/>
          <a:p>
            <a:r>
              <a:rPr lang="en-US" sz="3200" dirty="0"/>
              <a:t>Using a dictionary!</a:t>
            </a:r>
            <a:endParaRPr lang="en-GB" sz="3200" dirty="0"/>
          </a:p>
        </p:txBody>
      </p:sp>
      <p:pic>
        <p:nvPicPr>
          <p:cNvPr id="2050" name="Picture 2" descr="https://www.tes.com/tesv2/files/styles/news_article_ml_x2/public/media/image/2019-09/TES_DICTIONARY_USE.jpg?h=468a0b19&amp;itok=bwmdo1rZ">
            <a:extLst>
              <a:ext uri="{FF2B5EF4-FFF2-40B4-BE49-F238E27FC236}">
                <a16:creationId xmlns:a16="http://schemas.microsoft.com/office/drawing/2014/main" id="{A1025CC0-DB8B-490F-A60D-D54D29D7D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55" y="1231720"/>
            <a:ext cx="8382569" cy="471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536658" y="589622"/>
            <a:ext cx="4391191" cy="1325563"/>
          </a:xfrm>
        </p:spPr>
        <p:txBody>
          <a:bodyPr anchor="t">
            <a:normAutofit/>
          </a:bodyPr>
          <a:lstStyle/>
          <a:p>
            <a:r>
              <a:rPr lang="en-US" sz="3600" dirty="0"/>
              <a:t>New Words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0606" y="2371024"/>
            <a:ext cx="8515501" cy="1376177"/>
          </a:xfrm>
        </p:spPr>
        <p:txBody>
          <a:bodyPr>
            <a:normAutofit/>
          </a:bodyPr>
          <a:lstStyle/>
          <a:p>
            <a:r>
              <a:rPr lang="en-US" sz="7700" dirty="0"/>
              <a:t>nutrition</a:t>
            </a:r>
            <a:r>
              <a:rPr lang="en-US" dirty="0"/>
              <a:t> …</a:t>
            </a:r>
            <a:endParaRPr lang="en-GB" dirty="0"/>
          </a:p>
          <a:p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12822C3-4755-48CE-B33B-447AC7E66E52}"/>
              </a:ext>
            </a:extLst>
          </p:cNvPr>
          <p:cNvSpPr txBox="1">
            <a:spLocks/>
          </p:cNvSpPr>
          <p:nvPr/>
        </p:nvSpPr>
        <p:spPr>
          <a:xfrm>
            <a:off x="1816276" y="3747201"/>
            <a:ext cx="8279831" cy="137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200" dirty="0"/>
              <a:t>the kind of food you eat and the way it affects your health</a:t>
            </a:r>
            <a:endParaRPr lang="en-GB" sz="11200" dirty="0"/>
          </a:p>
          <a:p>
            <a:endParaRPr lang="en-US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9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819462" y="438793"/>
            <a:ext cx="4391191" cy="1325563"/>
          </a:xfrm>
        </p:spPr>
        <p:txBody>
          <a:bodyPr anchor="t">
            <a:normAutofit/>
          </a:bodyPr>
          <a:lstStyle/>
          <a:p>
            <a:r>
              <a:rPr lang="en-US" sz="3600" dirty="0"/>
              <a:t>New Words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250" y="1461155"/>
            <a:ext cx="10824083" cy="5949162"/>
          </a:xfrm>
        </p:spPr>
        <p:txBody>
          <a:bodyPr>
            <a:normAutofit/>
          </a:bodyPr>
          <a:lstStyle/>
          <a:p>
            <a:r>
              <a:rPr lang="en-US" sz="4800" dirty="0"/>
              <a:t>	security	endangered	poachers	extinction  	roam    	migrate	aggressive		confined	amusement	campaigns 	debts	</a:t>
            </a:r>
          </a:p>
          <a:p>
            <a:endParaRPr lang="en-US" sz="4800" dirty="0"/>
          </a:p>
          <a:p>
            <a:endParaRPr lang="en-US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purl.org/dc/elements/1.1/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585</Words>
  <Application>Microsoft Office PowerPoint</Application>
  <PresentationFormat>Widescreen</PresentationFormat>
  <Paragraphs>120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Comic Sans MS</vt:lpstr>
      <vt:lpstr>Franklin Gothic Book</vt:lpstr>
      <vt:lpstr>Office Theme</vt:lpstr>
      <vt:lpstr>Lesson 2 Reading</vt:lpstr>
      <vt:lpstr>Lesson Objectives</vt:lpstr>
      <vt:lpstr>Lesson Resources</vt:lpstr>
      <vt:lpstr>Pre-Reading</vt:lpstr>
      <vt:lpstr>PowerPoint Presentation</vt:lpstr>
      <vt:lpstr>Argumentative Article</vt:lpstr>
      <vt:lpstr>Using a dictionary!</vt:lpstr>
      <vt:lpstr>New Words</vt:lpstr>
      <vt:lpstr>New Words</vt:lpstr>
      <vt:lpstr>Match</vt:lpstr>
      <vt:lpstr>Step 1</vt:lpstr>
      <vt:lpstr>PowerPoint Presentation</vt:lpstr>
      <vt:lpstr>PowerPoint Presentation</vt:lpstr>
      <vt:lpstr>Step 1</vt:lpstr>
      <vt:lpstr>Step 2: Discuss the question</vt:lpstr>
      <vt:lpstr>Step 2:  Discuss the question</vt:lpstr>
      <vt:lpstr>Step 3</vt:lpstr>
      <vt:lpstr>Step 4: Discuss the questions</vt:lpstr>
      <vt:lpstr>Step 5</vt:lpstr>
      <vt:lpstr>PowerPoint Presentation</vt:lpstr>
      <vt:lpstr>Step 6</vt:lpstr>
      <vt:lpstr>Step 7</vt:lpstr>
      <vt:lpstr>PowerPoint Presentation</vt:lpstr>
      <vt:lpstr>Step 8</vt:lpstr>
      <vt:lpstr>Step 9</vt:lpstr>
      <vt:lpstr>Step 10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2021-02-08T08:30:35Z</dcterms:created>
  <dcterms:modified xsi:type="dcterms:W3CDTF">2021-05-13T07:20:07Z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