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6" r:id="rId6"/>
    <p:sldId id="257" r:id="rId7"/>
    <p:sldId id="282" r:id="rId8"/>
    <p:sldId id="279" r:id="rId9"/>
    <p:sldId id="281" r:id="rId10"/>
    <p:sldId id="285" r:id="rId11"/>
    <p:sldId id="261" r:id="rId12"/>
    <p:sldId id="284" r:id="rId13"/>
    <p:sldId id="283" r:id="rId14"/>
    <p:sldId id="286" r:id="rId15"/>
    <p:sldId id="266" r:id="rId16"/>
    <p:sldId id="262" r:id="rId17"/>
    <p:sldId id="26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12" autoAdjust="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5/13/2021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chart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table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 dirty="0"/>
              <a:t>Click icon to add media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Year 5</a:t>
            </a:r>
          </a:p>
          <a:p>
            <a:r>
              <a:rPr lang="en-US" dirty="0"/>
              <a:t>English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Lesson 3</a:t>
            </a:r>
            <a:br>
              <a:rPr lang="en-US" sz="4800" dirty="0"/>
            </a:br>
            <a:r>
              <a:rPr lang="en-US" sz="4800" dirty="0"/>
              <a:t>Writing</a:t>
            </a:r>
            <a:endParaRPr lang="ru-RU" sz="48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2E2A0FD-C9E1-4CE5-B32E-CD2518815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21422" y="5115129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2CE7F-E31C-4CD8-9B47-A4C200AED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B12175-3FB4-4785-A280-82B42DB9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2301" y="352258"/>
            <a:ext cx="4956207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Opinion Article Structure</a:t>
            </a:r>
            <a:endParaRPr lang="en-GB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69F73-E512-48BC-A922-3EF48459F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1080" y="2087495"/>
            <a:ext cx="11070920" cy="3713230"/>
          </a:xfrm>
        </p:spPr>
        <p:txBody>
          <a:bodyPr>
            <a:normAutofit fontScale="32500" lnSpcReduction="20000"/>
          </a:bodyPr>
          <a:lstStyle/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INTRODUCTION</a:t>
            </a:r>
            <a:r>
              <a:rPr lang="en-US" dirty="0"/>
              <a:t> 	–    Write what the article is about and share your opinion.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BODY 1 </a:t>
            </a:r>
            <a:r>
              <a:rPr lang="en-US" dirty="0"/>
              <a:t>	  	–    Give some reasons (advantages) to support your opinion.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BODY 2</a:t>
            </a:r>
            <a:r>
              <a:rPr lang="en-US" dirty="0"/>
              <a:t>	  	–    Give some opposing reasons (disadvantages).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BODY 3 </a:t>
            </a:r>
            <a:r>
              <a:rPr lang="en-US" dirty="0"/>
              <a:t>	  	–    Give more reasons to support your opinion.</a:t>
            </a:r>
          </a:p>
          <a:p>
            <a:pPr marL="857250" indent="-85725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CONCLUSION</a:t>
            </a:r>
            <a:r>
              <a:rPr lang="en-US" dirty="0"/>
              <a:t> 	–    Write a general sentence and one final, strong reason to     			                     support your point of view.</a:t>
            </a:r>
          </a:p>
          <a:p>
            <a:pPr algn="l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1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1A40C1-B014-4765-9DFA-30D516836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1AE62CA-E918-4EDD-BADF-00DF05C13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Frame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F4F978-05E2-4BFC-A626-7E51F603B4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98" y="0"/>
            <a:ext cx="504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61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23069" y="869685"/>
            <a:ext cx="4476926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Sentence Starters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851" y="2265680"/>
            <a:ext cx="11643389" cy="3210560"/>
          </a:xfrm>
        </p:spPr>
        <p:txBody>
          <a:bodyPr tIns="180000" bIns="108000" numCol="2">
            <a:normAutofit fontScale="250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(really) apologise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am (really) sorry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What can I say? ...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shouldn’t have said ...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shouldn’t have done it …</a:t>
            </a:r>
          </a:p>
          <a:p>
            <a:pPr lvl="0"/>
            <a:endParaRPr lang="en-US" sz="12800" dirty="0"/>
          </a:p>
          <a:p>
            <a:pPr lvl="0"/>
            <a:endParaRPr lang="en-GB" sz="128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It’s my fault …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My bad!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beg your pardon …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12800" dirty="0"/>
              <a:t>I am to blame for 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2800" dirty="0"/>
              <a:t>I hope you can forgive me ...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B3E77A-F7D7-4AC7-8942-07EC8AF61C95}"/>
              </a:ext>
            </a:extLst>
          </p:cNvPr>
          <p:cNvGrpSpPr/>
          <p:nvPr/>
        </p:nvGrpSpPr>
        <p:grpSpPr>
          <a:xfrm>
            <a:off x="131975" y="2162270"/>
            <a:ext cx="11943761" cy="4760984"/>
            <a:chOff x="0" y="44163"/>
            <a:chExt cx="6493510" cy="335267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5348E4-599C-4D89-B1A7-DA69A19489A4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44163"/>
              <a:ext cx="6493510" cy="335267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501C0A-D06B-45A5-ACB0-653EA6F3BE35}"/>
                </a:ext>
              </a:extLst>
            </p:cNvPr>
            <p:cNvSpPr/>
            <p:nvPr/>
          </p:nvSpPr>
          <p:spPr>
            <a:xfrm>
              <a:off x="257480" y="103220"/>
              <a:ext cx="54524" cy="32660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1200">
                  <a:solidFill>
                    <a:srgbClr val="000000"/>
                  </a:solidFill>
                  <a:effectLst/>
                  <a:latin typeface="Andika"/>
                  <a:ea typeface="Andika"/>
                </a:rPr>
                <a:t> </a:t>
              </a:r>
              <a:endParaRPr lang="en-GB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4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Success Criteria!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9053" y="2442380"/>
            <a:ext cx="44048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What are success criteria?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2BAE17-CEF8-4065-9411-4E49BC58F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2" y="3429001"/>
            <a:ext cx="4230902" cy="21800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400" b="1" dirty="0"/>
              <a:t>Success</a:t>
            </a:r>
            <a:r>
              <a:rPr lang="en-GB" sz="3400" dirty="0"/>
              <a:t> </a:t>
            </a:r>
            <a:r>
              <a:rPr lang="en-GB" sz="3400" b="1" dirty="0"/>
              <a:t>criteria</a:t>
            </a:r>
            <a:r>
              <a:rPr lang="en-GB" sz="3400" dirty="0"/>
              <a:t> are a list of steps you have to follow or a list of features you are to include in your task. They will make you aware of what is expected and help you self-assess your work. 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7DA44BD-905C-450F-B57E-59C55B86E7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97DDEA-3130-48A6-BBD6-30FA257AE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71880">
            <a:off x="-254297" y="-67573"/>
            <a:ext cx="6155521" cy="515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F8A00-A179-42F5-9F1D-A6F53F3089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EC511D-982E-4802-879A-F7BC3E0D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514">
            <a:off x="7880532" y="3895802"/>
            <a:ext cx="4497976" cy="85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A6F2-3CED-4AB4-8250-CD7A7B13B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C45F484-586F-47C9-ADD2-BB1168A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43579" y="1011699"/>
            <a:ext cx="4638082" cy="734415"/>
          </a:xfrm>
        </p:spPr>
        <p:txBody>
          <a:bodyPr>
            <a:normAutofit/>
          </a:bodyPr>
          <a:lstStyle/>
          <a:p>
            <a:r>
              <a:rPr lang="en-US" dirty="0"/>
              <a:t>Lesson Objectives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543C1F-521E-489A-A94E-F3A2E7B73A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4403" y="2440513"/>
            <a:ext cx="3998351" cy="3788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You will: </a:t>
            </a:r>
          </a:p>
          <a:p>
            <a:r>
              <a:rPr lang="en-US" sz="2800" dirty="0"/>
              <a:t>learn how to write an opinion article.</a:t>
            </a:r>
          </a:p>
          <a:p>
            <a:r>
              <a:rPr lang="en-US" sz="2800" dirty="0"/>
              <a:t>learn how to express your opinion in writing.</a:t>
            </a:r>
          </a:p>
          <a:p>
            <a:r>
              <a:rPr lang="en-US" sz="2800" dirty="0"/>
              <a:t>learn what are the success criteria for writing an opinion article.</a:t>
            </a:r>
            <a:endParaRPr lang="en-GB" sz="28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4C8F6AB-D70B-47A5-B149-1E8004B2DC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" name="Picture Placeholder 16" descr="Boy Reading Book">
            <a:extLst>
              <a:ext uri="{FF2B5EF4-FFF2-40B4-BE49-F238E27FC236}">
                <a16:creationId xmlns:a16="http://schemas.microsoft.com/office/drawing/2014/main" id="{7252EA7F-9114-4BDC-8085-B732CC871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32919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37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69857" y="1003756"/>
            <a:ext cx="4065084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Lesson Resources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EE739B1-534B-48CE-B753-D30B0C4CB887}"/>
              </a:ext>
            </a:extLst>
          </p:cNvPr>
          <p:cNvSpPr txBox="1">
            <a:spLocks/>
          </p:cNvSpPr>
          <p:nvPr/>
        </p:nvSpPr>
        <p:spPr>
          <a:xfrm>
            <a:off x="89416" y="2062293"/>
            <a:ext cx="3274737" cy="36062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Title of Opinion Article</a:t>
            </a:r>
          </a:p>
          <a:p>
            <a:pPr>
              <a:lnSpc>
                <a:spcPct val="150000"/>
              </a:lnSpc>
            </a:pPr>
            <a:r>
              <a:rPr lang="en-US" dirty="0"/>
              <a:t>Writing Frame Handout</a:t>
            </a:r>
          </a:p>
          <a:p>
            <a:pPr>
              <a:lnSpc>
                <a:spcPct val="150000"/>
              </a:lnSpc>
            </a:pPr>
            <a:r>
              <a:rPr lang="en-US" dirty="0"/>
              <a:t>Sentence Starters Handout</a:t>
            </a:r>
          </a:p>
          <a:p>
            <a:pPr>
              <a:lnSpc>
                <a:spcPct val="150000"/>
              </a:lnSpc>
            </a:pPr>
            <a:r>
              <a:rPr lang="en-US" dirty="0"/>
              <a:t>Success Criteria Handout</a:t>
            </a:r>
          </a:p>
        </p:txBody>
      </p:sp>
      <p:pic>
        <p:nvPicPr>
          <p:cNvPr id="8" name="Picture 2" descr="See the source image">
            <a:extLst>
              <a:ext uri="{FF2B5EF4-FFF2-40B4-BE49-F238E27FC236}">
                <a16:creationId xmlns:a16="http://schemas.microsoft.com/office/drawing/2014/main" id="{771C3576-1354-46CE-952F-5D1B2C29D4A3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r="8829"/>
          <a:stretch>
            <a:fillRect/>
          </a:stretch>
        </p:blipFill>
        <p:spPr bwMode="auto">
          <a:xfrm rot="20753465">
            <a:off x="3964735" y="1802298"/>
            <a:ext cx="9189979" cy="60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94622F-67FB-44C9-9B14-474C9140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E983AED-F85C-4D93-BBBC-EB4CDA42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900" dirty="0"/>
              <a:t>What is </a:t>
            </a:r>
            <a:br>
              <a:rPr lang="en-US" sz="3900" dirty="0"/>
            </a:br>
            <a:r>
              <a:rPr lang="en-US" sz="3900" dirty="0"/>
              <a:t>an opinion article?</a:t>
            </a:r>
            <a:endParaRPr lang="en-GB" sz="39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185E6-9815-4894-8A14-AEC112769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0" y="2033880"/>
            <a:ext cx="9303119" cy="316971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GB" dirty="0"/>
              <a:t>In an </a:t>
            </a:r>
            <a:r>
              <a:rPr lang="en-GB" sz="7700" b="1" u="sng" dirty="0"/>
              <a:t>opinion article </a:t>
            </a:r>
            <a:r>
              <a:rPr lang="en-GB" sz="7700" dirty="0"/>
              <a:t> </a:t>
            </a:r>
            <a:r>
              <a:rPr lang="en-GB" dirty="0"/>
              <a:t>writers express their point-of-view and back it up by examples and explanations. </a:t>
            </a:r>
          </a:p>
        </p:txBody>
      </p:sp>
    </p:spTree>
    <p:extLst>
      <p:ext uri="{BB962C8B-B14F-4D97-AF65-F5344CB8AC3E}">
        <p14:creationId xmlns:p14="http://schemas.microsoft.com/office/powerpoint/2010/main" val="285919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EFABCD-389F-4ACD-AE11-837CBDA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53EE3F-6FD7-4F67-8AF5-B3D5BE0C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544645" y="322177"/>
            <a:ext cx="1684829" cy="1325563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1123D-3B47-4917-A2AC-307123434B1D}"/>
              </a:ext>
            </a:extLst>
          </p:cNvPr>
          <p:cNvSpPr/>
          <p:nvPr/>
        </p:nvSpPr>
        <p:spPr>
          <a:xfrm>
            <a:off x="1781667" y="2235659"/>
            <a:ext cx="92194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/>
              <a:t>Should animals be kept in zoos?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Write an </a:t>
            </a:r>
            <a:r>
              <a:rPr lang="en-GB" sz="4000" b="1" u="sng" dirty="0"/>
              <a:t>article</a:t>
            </a:r>
            <a:r>
              <a:rPr lang="en-GB" sz="4000" dirty="0"/>
              <a:t> for your </a:t>
            </a:r>
            <a:r>
              <a:rPr lang="en-GB" sz="4000" b="1" u="sng" dirty="0"/>
              <a:t>school website </a:t>
            </a:r>
            <a:r>
              <a:rPr lang="en-GB" sz="4000" dirty="0"/>
              <a:t>to </a:t>
            </a:r>
            <a:r>
              <a:rPr lang="en-GB" sz="4000" b="1" u="sng" dirty="0"/>
              <a:t>express your opinion</a:t>
            </a:r>
            <a:r>
              <a:rPr lang="en-GB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123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EA4B36-3C51-4198-B72C-CF7490A39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80"/>
            <a:ext cx="2802518" cy="80467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G.A.P</a:t>
            </a:r>
            <a:endParaRPr lang="en-GB" sz="3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567FB5-3ECB-44F8-B595-16947FB5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17208-06E8-418B-9578-C4893F0B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 attention!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416B30-C300-4DF8-9BAC-241C4A7A06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4153" y="3429000"/>
            <a:ext cx="3913188" cy="22494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G: GENRE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A: AUDIENCE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P: PURPOSE</a:t>
            </a:r>
            <a:endParaRPr lang="en-GB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C67CB-0E1B-4362-9885-E424749C5817}"/>
              </a:ext>
            </a:extLst>
          </p:cNvPr>
          <p:cNvSpPr txBox="1"/>
          <p:nvPr/>
        </p:nvSpPr>
        <p:spPr>
          <a:xfrm rot="726209">
            <a:off x="6374177" y="314285"/>
            <a:ext cx="466663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Genre: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OPINION ARTICLE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Audience: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YOUNG READERS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Purpose: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TO EXPRESS YOUR OPINION 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D341EA3-15EB-4868-8A93-F002B462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Lesson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908EAE-7AE9-4E0D-B233-29FD73D80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940" y="1593130"/>
            <a:ext cx="8272215" cy="526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61FBBFA9-D675-4502-B926-4E1689122F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6682979"/>
              </p:ext>
            </p:extLst>
          </p:nvPr>
        </p:nvGraphicFramePr>
        <p:xfrm>
          <a:off x="707010" y="2638425"/>
          <a:ext cx="5290565" cy="31437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290565">
                  <a:extLst>
                    <a:ext uri="{9D8B030D-6E8A-4147-A177-3AD203B41FA5}">
                      <a16:colId xmlns:a16="http://schemas.microsoft.com/office/drawing/2014/main" val="1158189152"/>
                    </a:ext>
                  </a:extLst>
                </a:gridCol>
              </a:tblGrid>
              <a:tr h="447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Advantages (Pros)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4646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23289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0063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4495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67141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2314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2893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93985" y="404859"/>
            <a:ext cx="4509876" cy="1181818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weigh the pros and cons!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2A77A6EB-0679-4DDC-89F7-9E07C61085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15283707"/>
              </p:ext>
            </p:extLst>
          </p:nvPr>
        </p:nvGraphicFramePr>
        <p:xfrm>
          <a:off x="707009" y="2394408"/>
          <a:ext cx="5290565" cy="34579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290565">
                  <a:extLst>
                    <a:ext uri="{9D8B030D-6E8A-4147-A177-3AD203B41FA5}">
                      <a16:colId xmlns:a16="http://schemas.microsoft.com/office/drawing/2014/main" val="2896045260"/>
                    </a:ext>
                  </a:extLst>
                </a:gridCol>
              </a:tblGrid>
              <a:tr h="40912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Advantages (Pros)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65049"/>
                  </a:ext>
                </a:extLst>
              </a:tr>
              <a:tr h="706154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protected environment for rare and endangered species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50131"/>
                  </a:ext>
                </a:extLst>
              </a:tr>
              <a:tr h="409121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to see wild and exotic animals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1543"/>
                  </a:ext>
                </a:extLst>
              </a:tr>
              <a:tr h="409121">
                <a:tc>
                  <a:txBody>
                    <a:bodyPr/>
                    <a:lstStyle/>
                    <a:p>
                      <a:r>
                        <a:rPr lang="en-US" dirty="0"/>
                        <a:t>protect animals from poachers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41770"/>
                  </a:ext>
                </a:extLst>
              </a:tr>
              <a:tr h="409121">
                <a:tc>
                  <a:txBody>
                    <a:bodyPr/>
                    <a:lstStyle/>
                    <a:p>
                      <a:r>
                        <a:rPr lang="en-US" dirty="0"/>
                        <a:t>an educational opportunity for people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2350"/>
                  </a:ext>
                </a:extLst>
              </a:tr>
              <a:tr h="409121">
                <a:tc>
                  <a:txBody>
                    <a:bodyPr/>
                    <a:lstStyle/>
                    <a:p>
                      <a:r>
                        <a:rPr lang="en-US" dirty="0"/>
                        <a:t>care by a veterinarian is available for the animals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38443"/>
                  </a:ext>
                </a:extLst>
              </a:tr>
              <a:tr h="706154">
                <a:tc>
                  <a:txBody>
                    <a:bodyPr/>
                    <a:lstStyle/>
                    <a:p>
                      <a:r>
                        <a:rPr lang="en-US" dirty="0"/>
                        <a:t>researchers and scientists can carry out studies about animals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72791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08AE515-3615-4D99-AB5E-60FDC3005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946402"/>
              </p:ext>
            </p:extLst>
          </p:nvPr>
        </p:nvGraphicFramePr>
        <p:xfrm>
          <a:off x="6183384" y="2628989"/>
          <a:ext cx="5257320" cy="31437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257320">
                  <a:extLst>
                    <a:ext uri="{9D8B030D-6E8A-4147-A177-3AD203B41FA5}">
                      <a16:colId xmlns:a16="http://schemas.microsoft.com/office/drawing/2014/main" val="1158189152"/>
                    </a:ext>
                  </a:extLst>
                </a:gridCol>
              </a:tblGrid>
              <a:tr h="44776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Disadvantages (Cons)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764646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023289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420063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14495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967141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23142"/>
                  </a:ext>
                </a:extLst>
              </a:tr>
              <a:tr h="44776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528932"/>
                  </a:ext>
                </a:extLst>
              </a:tr>
            </a:tbl>
          </a:graphicData>
        </a:graphic>
      </p:graphicFrame>
      <p:graphicFrame>
        <p:nvGraphicFramePr>
          <p:cNvPr id="22" name="Content Placeholder 20">
            <a:extLst>
              <a:ext uri="{FF2B5EF4-FFF2-40B4-BE49-F238E27FC236}">
                <a16:creationId xmlns:a16="http://schemas.microsoft.com/office/drawing/2014/main" id="{DEB453EE-962A-4D66-A551-2E8F620244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462881"/>
              </p:ext>
            </p:extLst>
          </p:nvPr>
        </p:nvGraphicFramePr>
        <p:xfrm>
          <a:off x="6100222" y="2383901"/>
          <a:ext cx="5423643" cy="345791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423643">
                  <a:extLst>
                    <a:ext uri="{9D8B030D-6E8A-4147-A177-3AD203B41FA5}">
                      <a16:colId xmlns:a16="http://schemas.microsoft.com/office/drawing/2014/main" val="2896045260"/>
                    </a:ext>
                  </a:extLst>
                </a:gridCol>
              </a:tblGrid>
              <a:tr h="41923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Disadvantages (Cons)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165049"/>
                  </a:ext>
                </a:extLst>
              </a:tr>
              <a:tr h="391369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the lifespan of the animals held in captivity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50131"/>
                  </a:ext>
                </a:extLst>
              </a:tr>
              <a:tr h="391369"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the behaviour of the animals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61543"/>
                  </a:ext>
                </a:extLst>
              </a:tr>
              <a:tr h="391369">
                <a:tc>
                  <a:txBody>
                    <a:bodyPr/>
                    <a:lstStyle/>
                    <a:p>
                      <a:r>
                        <a:rPr lang="en-US" dirty="0"/>
                        <a:t>animals are trapped in a small area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641770"/>
                  </a:ext>
                </a:extLst>
              </a:tr>
              <a:tr h="391369">
                <a:tc>
                  <a:txBody>
                    <a:bodyPr/>
                    <a:lstStyle/>
                    <a:p>
                      <a:r>
                        <a:rPr lang="en-US" dirty="0"/>
                        <a:t>zoos can have poor conditions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762350"/>
                  </a:ext>
                </a:extLst>
              </a:tr>
              <a:tr h="391369">
                <a:tc>
                  <a:txBody>
                    <a:bodyPr/>
                    <a:lstStyle/>
                    <a:p>
                      <a:r>
                        <a:rPr lang="en-US" dirty="0"/>
                        <a:t>zoos are places for human amusement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38443"/>
                  </a:ext>
                </a:extLst>
              </a:tr>
              <a:tr h="1081836">
                <a:tc>
                  <a:txBody>
                    <a:bodyPr/>
                    <a:lstStyle/>
                    <a:p>
                      <a:r>
                        <a:rPr lang="en-US" dirty="0"/>
                        <a:t>animals start losing some of their natural instincts or abilities – animals born in a zoo do not have the natural abilities to survive in the wild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872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7FF9C-2598-4909-A540-EC9BBEEE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301417-3A7B-4B9E-8945-97062EDB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Model</a:t>
            </a:r>
            <a:endParaRPr lang="en-GB" dirty="0"/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631C078E-C7DA-4D2F-A18E-0524CB4DBB37}"/>
              </a:ext>
            </a:extLst>
          </p:cNvPr>
          <p:cNvSpPr/>
          <p:nvPr/>
        </p:nvSpPr>
        <p:spPr>
          <a:xfrm flipH="1">
            <a:off x="9344135" y="1499191"/>
            <a:ext cx="2404033" cy="984767"/>
          </a:xfrm>
          <a:prstGeom prst="rightArrowCallout">
            <a:avLst>
              <a:gd name="adj1" fmla="val 25000"/>
              <a:gd name="adj2" fmla="val 25000"/>
              <a:gd name="adj3" fmla="val 48754"/>
              <a:gd name="adj4" fmla="val 71611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DB77C608-789D-4E6B-A845-1028D131947D}"/>
              </a:ext>
            </a:extLst>
          </p:cNvPr>
          <p:cNvSpPr/>
          <p:nvPr/>
        </p:nvSpPr>
        <p:spPr>
          <a:xfrm flipH="1">
            <a:off x="9344135" y="2597888"/>
            <a:ext cx="2404033" cy="984767"/>
          </a:xfrm>
          <a:prstGeom prst="rightArrowCallout">
            <a:avLst>
              <a:gd name="adj1" fmla="val 25000"/>
              <a:gd name="adj2" fmla="val 25000"/>
              <a:gd name="adj3" fmla="val 48754"/>
              <a:gd name="adj4" fmla="val 72054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llout: Right Arrow 9">
            <a:extLst>
              <a:ext uri="{FF2B5EF4-FFF2-40B4-BE49-F238E27FC236}">
                <a16:creationId xmlns:a16="http://schemas.microsoft.com/office/drawing/2014/main" id="{E1035170-5EE8-4C84-871A-6FEECA146317}"/>
              </a:ext>
            </a:extLst>
          </p:cNvPr>
          <p:cNvSpPr/>
          <p:nvPr/>
        </p:nvSpPr>
        <p:spPr>
          <a:xfrm flipH="1">
            <a:off x="9344134" y="3679344"/>
            <a:ext cx="2404033" cy="984767"/>
          </a:xfrm>
          <a:prstGeom prst="rightArrowCallout">
            <a:avLst>
              <a:gd name="adj1" fmla="val 25000"/>
              <a:gd name="adj2" fmla="val 25000"/>
              <a:gd name="adj3" fmla="val 48754"/>
              <a:gd name="adj4" fmla="val 72054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5781F555-D165-41C6-B5BE-17FD32E9F37E}"/>
              </a:ext>
            </a:extLst>
          </p:cNvPr>
          <p:cNvSpPr/>
          <p:nvPr/>
        </p:nvSpPr>
        <p:spPr>
          <a:xfrm flipH="1">
            <a:off x="9344134" y="4778041"/>
            <a:ext cx="2404033" cy="984767"/>
          </a:xfrm>
          <a:prstGeom prst="rightArrowCallout">
            <a:avLst>
              <a:gd name="adj1" fmla="val 25000"/>
              <a:gd name="adj2" fmla="val 25000"/>
              <a:gd name="adj3" fmla="val 48754"/>
              <a:gd name="adj4" fmla="val 71611"/>
            </a:avLst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15D7F-96DF-4DEE-9469-CAAA86DC7EF7}"/>
              </a:ext>
            </a:extLst>
          </p:cNvPr>
          <p:cNvSpPr txBox="1"/>
          <p:nvPr/>
        </p:nvSpPr>
        <p:spPr>
          <a:xfrm>
            <a:off x="10100930" y="1541717"/>
            <a:ext cx="174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Introduction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Opinion</a:t>
            </a:r>
            <a:r>
              <a:rPr lang="en-US" dirty="0"/>
              <a:t>- 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D69675-AFBD-4FD4-95D6-A3C0B832B667}"/>
              </a:ext>
            </a:extLst>
          </p:cNvPr>
          <p:cNvSpPr txBox="1"/>
          <p:nvPr/>
        </p:nvSpPr>
        <p:spPr>
          <a:xfrm>
            <a:off x="10003769" y="2585443"/>
            <a:ext cx="174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Body 1  </a:t>
            </a:r>
          </a:p>
          <a:p>
            <a:r>
              <a:rPr lang="en-US" dirty="0">
                <a:solidFill>
                  <a:schemeClr val="bg1"/>
                </a:solidFill>
              </a:rPr>
              <a:t>3 reasons in </a:t>
            </a:r>
            <a:r>
              <a:rPr lang="en-US" dirty="0" err="1">
                <a:solidFill>
                  <a:schemeClr val="bg1"/>
                </a:solidFill>
              </a:rPr>
              <a:t>favour</a:t>
            </a:r>
            <a:r>
              <a:rPr lang="en-US" dirty="0">
                <a:solidFill>
                  <a:schemeClr val="bg1"/>
                </a:solidFill>
              </a:rPr>
              <a:t> and why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03E08F-A204-412D-9858-E1CBB0170EF0}"/>
              </a:ext>
            </a:extLst>
          </p:cNvPr>
          <p:cNvSpPr txBox="1"/>
          <p:nvPr/>
        </p:nvSpPr>
        <p:spPr>
          <a:xfrm>
            <a:off x="10003769" y="3687644"/>
            <a:ext cx="174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Body 2 </a:t>
            </a:r>
          </a:p>
          <a:p>
            <a:r>
              <a:rPr lang="en-US" dirty="0">
                <a:solidFill>
                  <a:schemeClr val="bg1"/>
                </a:solidFill>
              </a:rPr>
              <a:t>1 reason against and why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2AE35F-6551-4D80-92B2-1DD858AC7FD1}"/>
              </a:ext>
            </a:extLst>
          </p:cNvPr>
          <p:cNvSpPr txBox="1"/>
          <p:nvPr/>
        </p:nvSpPr>
        <p:spPr>
          <a:xfrm>
            <a:off x="10015060" y="4808759"/>
            <a:ext cx="174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Conclusion</a:t>
            </a:r>
          </a:p>
          <a:p>
            <a:r>
              <a:rPr lang="en-US" dirty="0">
                <a:solidFill>
                  <a:schemeClr val="bg1"/>
                </a:solidFill>
              </a:rPr>
              <a:t>1 reason in </a:t>
            </a:r>
            <a:r>
              <a:rPr lang="en-US" dirty="0" err="1">
                <a:solidFill>
                  <a:schemeClr val="bg1"/>
                </a:solidFill>
              </a:rPr>
              <a:t>favour</a:t>
            </a:r>
            <a:r>
              <a:rPr lang="en-US" dirty="0">
                <a:solidFill>
                  <a:schemeClr val="bg1"/>
                </a:solidFill>
              </a:rPr>
              <a:t> and why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4B321D-C3AA-4456-829F-A0F5176C147C}"/>
              </a:ext>
            </a:extLst>
          </p:cNvPr>
          <p:cNvSpPr txBox="1"/>
          <p:nvPr/>
        </p:nvSpPr>
        <p:spPr>
          <a:xfrm>
            <a:off x="303209" y="2010854"/>
            <a:ext cx="1744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Introduction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Subject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22F3BEFB-A32C-4AD0-B00C-506D8D2A4F1A}"/>
              </a:ext>
            </a:extLst>
          </p:cNvPr>
          <p:cNvSpPr/>
          <p:nvPr/>
        </p:nvSpPr>
        <p:spPr>
          <a:xfrm rot="10800000" flipH="1">
            <a:off x="162590" y="3440307"/>
            <a:ext cx="2404033" cy="984767"/>
          </a:xfrm>
          <a:prstGeom prst="rightArrowCallout">
            <a:avLst>
              <a:gd name="adj1" fmla="val 25000"/>
              <a:gd name="adj2" fmla="val 25000"/>
              <a:gd name="adj3" fmla="val 48754"/>
              <a:gd name="adj4" fmla="val 71611"/>
            </a:avLst>
          </a:prstGeom>
          <a:gradFill>
            <a:gsLst>
              <a:gs pos="0">
                <a:srgbClr val="FFC000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1CB28F-F5B0-4F7A-9721-34B8EA0E7E0F}"/>
              </a:ext>
            </a:extLst>
          </p:cNvPr>
          <p:cNvSpPr txBox="1"/>
          <p:nvPr/>
        </p:nvSpPr>
        <p:spPr>
          <a:xfrm>
            <a:off x="154785" y="3486809"/>
            <a:ext cx="174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Body 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 more reasons against and why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B16D8258-A735-4BE5-B836-DD8FC72D93D8}"/>
              </a:ext>
            </a:extLst>
          </p:cNvPr>
          <p:cNvSpPr/>
          <p:nvPr/>
        </p:nvSpPr>
        <p:spPr>
          <a:xfrm rot="10800000" flipH="1">
            <a:off x="162589" y="4435799"/>
            <a:ext cx="2404033" cy="984767"/>
          </a:xfrm>
          <a:prstGeom prst="rightArrowCallout">
            <a:avLst>
              <a:gd name="adj1" fmla="val 25000"/>
              <a:gd name="adj2" fmla="val 32222"/>
              <a:gd name="adj3" fmla="val 48754"/>
              <a:gd name="adj4" fmla="val 71611"/>
            </a:avLst>
          </a:prstGeom>
          <a:gradFill>
            <a:gsLst>
              <a:gs pos="0">
                <a:srgbClr val="FFC000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AB79D0-0CEC-4B7D-BBAB-3C305C066AC7}"/>
              </a:ext>
            </a:extLst>
          </p:cNvPr>
          <p:cNvSpPr txBox="1"/>
          <p:nvPr/>
        </p:nvSpPr>
        <p:spPr>
          <a:xfrm>
            <a:off x="162590" y="4410139"/>
            <a:ext cx="1744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Body 3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More reasons in </a:t>
            </a:r>
            <a:r>
              <a:rPr lang="en-US" dirty="0" err="1">
                <a:solidFill>
                  <a:schemeClr val="bg1"/>
                </a:solidFill>
              </a:rPr>
              <a:t>favour</a:t>
            </a:r>
            <a:r>
              <a:rPr lang="en-US" dirty="0">
                <a:solidFill>
                  <a:schemeClr val="bg1"/>
                </a:solidFill>
              </a:rPr>
              <a:t> and why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B85B7-7A11-4E19-A481-04A6827AB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" r="4152"/>
          <a:stretch/>
        </p:blipFill>
        <p:spPr>
          <a:xfrm>
            <a:off x="2707241" y="1244337"/>
            <a:ext cx="6361345" cy="6037261"/>
          </a:xfrm>
          <a:prstGeom prst="rect">
            <a:avLst/>
          </a:prstGeom>
        </p:spPr>
      </p:pic>
      <p:sp>
        <p:nvSpPr>
          <p:cNvPr id="25" name="Callout: Up Arrow 24">
            <a:extLst>
              <a:ext uri="{FF2B5EF4-FFF2-40B4-BE49-F238E27FC236}">
                <a16:creationId xmlns:a16="http://schemas.microsoft.com/office/drawing/2014/main" id="{9D1FCEEE-F994-4BB7-8CF2-E62167067CBD}"/>
              </a:ext>
            </a:extLst>
          </p:cNvPr>
          <p:cNvSpPr/>
          <p:nvPr/>
        </p:nvSpPr>
        <p:spPr>
          <a:xfrm>
            <a:off x="4839971" y="5221500"/>
            <a:ext cx="2105137" cy="1450024"/>
          </a:xfrm>
          <a:prstGeom prst="upArrowCallout">
            <a:avLst/>
          </a:prstGeom>
          <a:gradFill>
            <a:gsLst>
              <a:gs pos="0">
                <a:srgbClr val="FFC000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7861D2-FC66-4C18-9E88-DE76EB01EAC2}"/>
              </a:ext>
            </a:extLst>
          </p:cNvPr>
          <p:cNvSpPr txBox="1"/>
          <p:nvPr/>
        </p:nvSpPr>
        <p:spPr>
          <a:xfrm>
            <a:off x="4965649" y="5720514"/>
            <a:ext cx="2105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Conclusion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Summarise</a:t>
            </a:r>
            <a:r>
              <a:rPr lang="en-US" dirty="0">
                <a:solidFill>
                  <a:schemeClr val="bg1"/>
                </a:solidFill>
              </a:rPr>
              <a:t> the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2" grpId="0" animBg="1"/>
      <p:bldP spid="21" grpId="0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386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Andika</vt:lpstr>
      <vt:lpstr>Arial</vt:lpstr>
      <vt:lpstr>Calibri</vt:lpstr>
      <vt:lpstr>Comic Sans MS</vt:lpstr>
      <vt:lpstr>Franklin Gothic Book</vt:lpstr>
      <vt:lpstr>Office Theme</vt:lpstr>
      <vt:lpstr>Lesson 3 Writing</vt:lpstr>
      <vt:lpstr>Lesson Objectives</vt:lpstr>
      <vt:lpstr>Lesson Resources</vt:lpstr>
      <vt:lpstr>What is  an opinion article?</vt:lpstr>
      <vt:lpstr>Title</vt:lpstr>
      <vt:lpstr>Pay attention!</vt:lpstr>
      <vt:lpstr>Reading Lesson</vt:lpstr>
      <vt:lpstr>Let’s weigh the pros and cons!</vt:lpstr>
      <vt:lpstr>Writing Model</vt:lpstr>
      <vt:lpstr>Opinion Article Structure</vt:lpstr>
      <vt:lpstr>Writing Frame</vt:lpstr>
      <vt:lpstr>Sentence Starters</vt:lpstr>
      <vt:lpstr>Success Criteria!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2021-02-08T08:30:35Z</dcterms:created>
  <dcterms:modified xsi:type="dcterms:W3CDTF">2021-05-13T07:20:55Z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