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44"/>
  </p:notesMasterIdLst>
  <p:handoutMasterIdLst>
    <p:handoutMasterId r:id="rId45"/>
  </p:handoutMasterIdLst>
  <p:sldIdLst>
    <p:sldId id="256" r:id="rId5"/>
    <p:sldId id="313" r:id="rId6"/>
    <p:sldId id="312" r:id="rId7"/>
    <p:sldId id="314" r:id="rId8"/>
    <p:sldId id="258" r:id="rId9"/>
    <p:sldId id="257" r:id="rId10"/>
    <p:sldId id="297" r:id="rId11"/>
    <p:sldId id="271" r:id="rId12"/>
    <p:sldId id="299" r:id="rId13"/>
    <p:sldId id="273" r:id="rId14"/>
    <p:sldId id="300" r:id="rId15"/>
    <p:sldId id="301" r:id="rId16"/>
    <p:sldId id="302" r:id="rId17"/>
    <p:sldId id="277" r:id="rId18"/>
    <p:sldId id="278" r:id="rId19"/>
    <p:sldId id="304" r:id="rId20"/>
    <p:sldId id="305" r:id="rId21"/>
    <p:sldId id="263" r:id="rId22"/>
    <p:sldId id="269" r:id="rId23"/>
    <p:sldId id="306" r:id="rId24"/>
    <p:sldId id="270" r:id="rId25"/>
    <p:sldId id="295" r:id="rId26"/>
    <p:sldId id="307" r:id="rId27"/>
    <p:sldId id="310" r:id="rId28"/>
    <p:sldId id="311" r:id="rId29"/>
    <p:sldId id="280" r:id="rId30"/>
    <p:sldId id="286" r:id="rId31"/>
    <p:sldId id="288" r:id="rId32"/>
    <p:sldId id="276" r:id="rId33"/>
    <p:sldId id="293" r:id="rId34"/>
    <p:sldId id="308" r:id="rId35"/>
    <p:sldId id="294" r:id="rId36"/>
    <p:sldId id="272" r:id="rId37"/>
    <p:sldId id="296" r:id="rId38"/>
    <p:sldId id="291" r:id="rId39"/>
    <p:sldId id="274" r:id="rId40"/>
    <p:sldId id="275" r:id="rId41"/>
    <p:sldId id="309" r:id="rId42"/>
    <p:sldId id="264" r:id="rId4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0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12" autoAdjust="0"/>
  </p:normalViewPr>
  <p:slideViewPr>
    <p:cSldViewPr snapToGrid="0">
      <p:cViewPr varScale="1">
        <p:scale>
          <a:sx n="68" d="100"/>
          <a:sy n="68" d="100"/>
        </p:scale>
        <p:origin x="616" y="56"/>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5/13/2021</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5/13/2021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221477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90928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295528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043669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536889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771034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6162081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34041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6.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Kids on Desk Looking at Notebook">
            <a:extLst>
              <a:ext uri="{FF2B5EF4-FFF2-40B4-BE49-F238E27FC236}">
                <a16:creationId xmlns:a16="http://schemas.microsoft.com/office/drawing/2014/main" id="{F1EACC03-9DC7-4C77-9BAE-11CBF767B58D}"/>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p:pic>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normAutofit lnSpcReduction="10000"/>
          </a:bodyPr>
          <a:lstStyle/>
          <a:p>
            <a:r>
              <a:rPr lang="en-US" dirty="0"/>
              <a:t>Year 5</a:t>
            </a:r>
          </a:p>
          <a:p>
            <a:r>
              <a:rPr lang="en-US" dirty="0"/>
              <a:t>English</a:t>
            </a:r>
            <a:endParaRPr lang="ru-RU" dirty="0"/>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normAutofit/>
          </a:bodyPr>
          <a:lstStyle/>
          <a:p>
            <a:pPr algn="ctr"/>
            <a:r>
              <a:rPr lang="en-US" sz="4800" dirty="0"/>
              <a:t>Lesson 1</a:t>
            </a:r>
            <a:br>
              <a:rPr lang="en-US" sz="4800" dirty="0"/>
            </a:br>
            <a:r>
              <a:rPr lang="en-US" sz="4800" dirty="0"/>
              <a:t>Reading</a:t>
            </a:r>
            <a:endParaRPr lang="ru-RU" sz="4800" dirty="0"/>
          </a:p>
        </p:txBody>
      </p:sp>
      <p:sp>
        <p:nvSpPr>
          <p:cNvPr id="5" name="Subtitle 4">
            <a:extLst>
              <a:ext uri="{FF2B5EF4-FFF2-40B4-BE49-F238E27FC236}">
                <a16:creationId xmlns:a16="http://schemas.microsoft.com/office/drawing/2014/main" id="{85224612-3F7E-41FA-824B-353CF2B0B311}"/>
              </a:ext>
            </a:extLst>
          </p:cNvPr>
          <p:cNvSpPr>
            <a:spLocks noGrp="1"/>
          </p:cNvSpPr>
          <p:nvPr>
            <p:ph type="subTitle" idx="1"/>
          </p:nvPr>
        </p:nvSpPr>
        <p:spPr/>
        <p:txBody>
          <a:bodyPr/>
          <a:lstStyle/>
          <a:p>
            <a:endParaRPr lang="en-GB"/>
          </a:p>
        </p:txBody>
      </p:sp>
      <p:pic>
        <p:nvPicPr>
          <p:cNvPr id="8" name="Picture 7">
            <a:extLst>
              <a:ext uri="{FF2B5EF4-FFF2-40B4-BE49-F238E27FC236}">
                <a16:creationId xmlns:a16="http://schemas.microsoft.com/office/drawing/2014/main" id="{84EC511D-982E-4802-879A-F7BC3E0D95DC}"/>
              </a:ext>
            </a:extLst>
          </p:cNvPr>
          <p:cNvPicPr>
            <a:picLocks noChangeAspect="1"/>
          </p:cNvPicPr>
          <p:nvPr/>
        </p:nvPicPr>
        <p:blipFill>
          <a:blip r:embed="rId3"/>
          <a:stretch>
            <a:fillRect/>
          </a:stretch>
        </p:blipFill>
        <p:spPr>
          <a:xfrm rot="685514">
            <a:off x="7821421" y="5118741"/>
            <a:ext cx="4497976" cy="852348"/>
          </a:xfrm>
          <a:prstGeom prst="rect">
            <a:avLst/>
          </a:prstGeom>
        </p:spPr>
      </p:pic>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able 62"/>
          <p:cNvGraphicFramePr>
            <a:graphicFrameLocks noGrp="1"/>
          </p:cNvGraphicFramePr>
          <p:nvPr>
            <p:extLst/>
          </p:nvPr>
        </p:nvGraphicFramePr>
        <p:xfrm>
          <a:off x="2063750" y="3154363"/>
          <a:ext cx="8064500" cy="550862"/>
        </p:xfrm>
        <a:graphic>
          <a:graphicData uri="http://schemas.openxmlformats.org/drawingml/2006/table">
            <a:tbl>
              <a:tblPr firstRow="1" bandRow="1">
                <a:tableStyleId>{5C22544A-7EE6-4342-B048-85BDC9FD1C3A}</a:tableStyleId>
              </a:tblPr>
              <a:tblGrid>
                <a:gridCol w="4032250">
                  <a:extLst>
                    <a:ext uri="{9D8B030D-6E8A-4147-A177-3AD203B41FA5}">
                      <a16:colId xmlns:a16="http://schemas.microsoft.com/office/drawing/2014/main" val="20000"/>
                    </a:ext>
                  </a:extLst>
                </a:gridCol>
                <a:gridCol w="4032250">
                  <a:extLst>
                    <a:ext uri="{9D8B030D-6E8A-4147-A177-3AD203B41FA5}">
                      <a16:colId xmlns:a16="http://schemas.microsoft.com/office/drawing/2014/main" val="20001"/>
                    </a:ext>
                  </a:extLst>
                </a:gridCol>
              </a:tblGrid>
              <a:tr h="550862">
                <a:tc>
                  <a:txBody>
                    <a:bodyPr/>
                    <a:lstStyle/>
                    <a:p>
                      <a:endParaRPr lang="en-GB" sz="1800" dirty="0">
                        <a:solidFill>
                          <a:schemeClr val="tx1"/>
                        </a:solidFill>
                      </a:endParaRPr>
                    </a:p>
                  </a:txBody>
                  <a:tcPr marT="45796" marB="45796">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endParaRPr lang="en-GB" sz="1800" dirty="0"/>
                    </a:p>
                  </a:txBody>
                  <a:tcPr marT="45796" marB="45796">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4287" y="3579679"/>
            <a:ext cx="3405059" cy="2835818"/>
          </a:xfrm>
          <a:prstGeom prst="rect">
            <a:avLst/>
          </a:prstGeom>
        </p:spPr>
      </p:pic>
      <p:grpSp>
        <p:nvGrpSpPr>
          <p:cNvPr id="69" name="Group 31"/>
          <p:cNvGrpSpPr>
            <a:grpSpLocks/>
          </p:cNvGrpSpPr>
          <p:nvPr/>
        </p:nvGrpSpPr>
        <p:grpSpPr bwMode="auto">
          <a:xfrm flipV="1">
            <a:off x="8978075" y="3279776"/>
            <a:ext cx="287337" cy="896939"/>
            <a:chOff x="1555219" y="2667226"/>
            <a:chExt cx="287364" cy="896724"/>
          </a:xfrm>
          <a:solidFill>
            <a:srgbClr val="003E7D"/>
          </a:solidFill>
        </p:grpSpPr>
        <p:sp>
          <p:nvSpPr>
            <p:cNvPr id="70" name="Oval 69"/>
            <p:cNvSpPr/>
            <p:nvPr/>
          </p:nvSpPr>
          <p:spPr>
            <a:xfrm>
              <a:off x="1555219" y="3283029"/>
              <a:ext cx="287364" cy="280921"/>
            </a:xfrm>
            <a:prstGeom prst="ellipse">
              <a:avLst/>
            </a:prstGeom>
            <a:grp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71" name="Straight Connector 70"/>
            <p:cNvCxnSpPr/>
            <p:nvPr/>
          </p:nvCxnSpPr>
          <p:spPr>
            <a:xfrm flipV="1">
              <a:off x="1699696" y="2667226"/>
              <a:ext cx="8445" cy="749122"/>
            </a:xfrm>
            <a:prstGeom prst="line">
              <a:avLst/>
            </a:prstGeom>
            <a:grpFill/>
            <a:ln w="57150">
              <a:solidFill>
                <a:srgbClr val="003E7D"/>
              </a:solidFill>
            </a:ln>
          </p:spPr>
          <p:style>
            <a:lnRef idx="1">
              <a:schemeClr val="accent1"/>
            </a:lnRef>
            <a:fillRef idx="0">
              <a:schemeClr val="accent1"/>
            </a:fillRef>
            <a:effectRef idx="0">
              <a:schemeClr val="accent1"/>
            </a:effectRef>
            <a:fontRef idx="minor">
              <a:schemeClr val="tx1"/>
            </a:fontRef>
          </p:style>
        </p:cxnSp>
      </p:grpSp>
      <p:grpSp>
        <p:nvGrpSpPr>
          <p:cNvPr id="74" name="Group 73"/>
          <p:cNvGrpSpPr>
            <a:grpSpLocks/>
          </p:cNvGrpSpPr>
          <p:nvPr/>
        </p:nvGrpSpPr>
        <p:grpSpPr bwMode="auto">
          <a:xfrm>
            <a:off x="4319589" y="2655652"/>
            <a:ext cx="4305603" cy="898762"/>
            <a:chOff x="1555814" y="2664391"/>
            <a:chExt cx="4305332" cy="899559"/>
          </a:xfrm>
          <a:solidFill>
            <a:srgbClr val="003E7D"/>
          </a:solidFill>
        </p:grpSpPr>
        <p:sp>
          <p:nvSpPr>
            <p:cNvPr id="75" name="Oval 74"/>
            <p:cNvSpPr/>
            <p:nvPr/>
          </p:nvSpPr>
          <p:spPr>
            <a:xfrm>
              <a:off x="1555814" y="3282713"/>
              <a:ext cx="287319" cy="281237"/>
            </a:xfrm>
            <a:prstGeom prst="ellipse">
              <a:avLst/>
            </a:prstGeom>
            <a:grp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76" name="Straight Connector 75"/>
            <p:cNvCxnSpPr/>
            <p:nvPr/>
          </p:nvCxnSpPr>
          <p:spPr>
            <a:xfrm flipV="1">
              <a:off x="1698680" y="2664391"/>
              <a:ext cx="4162466" cy="751790"/>
            </a:xfrm>
            <a:prstGeom prst="line">
              <a:avLst/>
            </a:prstGeom>
            <a:grpFill/>
            <a:ln w="57150">
              <a:solidFill>
                <a:srgbClr val="003E7D"/>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a:grpSpLocks/>
          </p:cNvGrpSpPr>
          <p:nvPr/>
        </p:nvGrpSpPr>
        <p:grpSpPr bwMode="auto">
          <a:xfrm>
            <a:off x="2611439" y="1960204"/>
            <a:ext cx="287337" cy="1595796"/>
            <a:chOff x="1087613" y="1960346"/>
            <a:chExt cx="286769" cy="1594996"/>
          </a:xfrm>
          <a:solidFill>
            <a:srgbClr val="003E7D"/>
          </a:solidFill>
        </p:grpSpPr>
        <p:cxnSp>
          <p:nvCxnSpPr>
            <p:cNvPr id="78" name="Straight Connector 77"/>
            <p:cNvCxnSpPr/>
            <p:nvPr/>
          </p:nvCxnSpPr>
          <p:spPr>
            <a:xfrm flipV="1">
              <a:off x="1242880" y="1960346"/>
              <a:ext cx="0" cy="1418872"/>
            </a:xfrm>
            <a:prstGeom prst="line">
              <a:avLst/>
            </a:prstGeom>
            <a:grpFill/>
            <a:ln w="57150">
              <a:solidFill>
                <a:srgbClr val="003E7D"/>
              </a:solidFill>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087613" y="3274496"/>
              <a:ext cx="286769" cy="280846"/>
            </a:xfrm>
            <a:prstGeom prst="ellipse">
              <a:avLst/>
            </a:prstGeom>
            <a:grp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10" name="TextBox 9"/>
          <p:cNvSpPr txBox="1"/>
          <p:nvPr/>
        </p:nvSpPr>
        <p:spPr>
          <a:xfrm>
            <a:off x="1945322" y="2816582"/>
            <a:ext cx="696024"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1960</a:t>
            </a:r>
          </a:p>
        </p:txBody>
      </p:sp>
      <p:sp>
        <p:nvSpPr>
          <p:cNvPr id="11" name="TextBox 10"/>
          <p:cNvSpPr txBox="1"/>
          <p:nvPr/>
        </p:nvSpPr>
        <p:spPr>
          <a:xfrm>
            <a:off x="5760010" y="2816582"/>
            <a:ext cx="671980"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1965</a:t>
            </a:r>
          </a:p>
        </p:txBody>
      </p:sp>
      <p:sp>
        <p:nvSpPr>
          <p:cNvPr id="12" name="TextBox 11"/>
          <p:cNvSpPr txBox="1"/>
          <p:nvPr/>
        </p:nvSpPr>
        <p:spPr>
          <a:xfrm>
            <a:off x="9542756" y="2816582"/>
            <a:ext cx="683200"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1970</a:t>
            </a:r>
          </a:p>
        </p:txBody>
      </p:sp>
      <p:sp>
        <p:nvSpPr>
          <p:cNvPr id="80" name="Rounded Rectangle 79"/>
          <p:cNvSpPr/>
          <p:nvPr/>
        </p:nvSpPr>
        <p:spPr>
          <a:xfrm>
            <a:off x="2571855" y="747510"/>
            <a:ext cx="2882167" cy="1212694"/>
          </a:xfrm>
          <a:prstGeom prst="roundRect">
            <a:avLst>
              <a:gd name="adj" fmla="val 901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r>
              <a:rPr lang="en-GB" b="1" dirty="0">
                <a:solidFill>
                  <a:schemeClr val="tx1"/>
                </a:solidFill>
              </a:rPr>
              <a:t>1961</a:t>
            </a:r>
          </a:p>
          <a:p>
            <a:r>
              <a:rPr lang="en-GB" dirty="0">
                <a:solidFill>
                  <a:schemeClr val="tx1"/>
                </a:solidFill>
              </a:rPr>
              <a:t>Yuri Gagarin became the first man in space. </a:t>
            </a:r>
          </a:p>
        </p:txBody>
      </p:sp>
      <p:sp>
        <p:nvSpPr>
          <p:cNvPr id="81" name="Rounded Rectangle 80"/>
          <p:cNvSpPr/>
          <p:nvPr/>
        </p:nvSpPr>
        <p:spPr>
          <a:xfrm>
            <a:off x="6653213" y="713383"/>
            <a:ext cx="3278785" cy="1981254"/>
          </a:xfrm>
          <a:prstGeom prst="roundRect">
            <a:avLst>
              <a:gd name="adj" fmla="val 901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r>
              <a:rPr lang="en-GB" b="1" dirty="0">
                <a:solidFill>
                  <a:schemeClr val="tx1"/>
                </a:solidFill>
              </a:rPr>
              <a:t>1963</a:t>
            </a:r>
          </a:p>
          <a:p>
            <a:r>
              <a:rPr lang="en-GB" dirty="0">
                <a:solidFill>
                  <a:schemeClr val="tx1"/>
                </a:solidFill>
              </a:rPr>
              <a:t>Valentina Tereshkova was the first woman in space and a crater on the far side of the moon was named after her!</a:t>
            </a:r>
          </a:p>
        </p:txBody>
      </p:sp>
      <p:sp>
        <p:nvSpPr>
          <p:cNvPr id="82" name="Rounded Rectangle 81"/>
          <p:cNvSpPr/>
          <p:nvPr/>
        </p:nvSpPr>
        <p:spPr>
          <a:xfrm>
            <a:off x="5325811" y="4176713"/>
            <a:ext cx="4092570" cy="1981254"/>
          </a:xfrm>
          <a:prstGeom prst="roundRect">
            <a:avLst>
              <a:gd name="adj" fmla="val 901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08000" bIns="108000" rtlCol="0" anchor="ctr"/>
          <a:lstStyle/>
          <a:p>
            <a:r>
              <a:rPr lang="en-GB" b="1" dirty="0">
                <a:solidFill>
                  <a:schemeClr val="tx1"/>
                </a:solidFill>
              </a:rPr>
              <a:t>1969</a:t>
            </a:r>
          </a:p>
          <a:p>
            <a:r>
              <a:rPr lang="en-GB" dirty="0">
                <a:solidFill>
                  <a:schemeClr val="tx1"/>
                </a:solidFill>
              </a:rPr>
              <a:t>Neil Armstrong and Buzz Aldrin set foot on the moon! </a:t>
            </a:r>
          </a:p>
        </p:txBody>
      </p:sp>
    </p:spTree>
    <p:extLst>
      <p:ext uri="{BB962C8B-B14F-4D97-AF65-F5344CB8AC3E}">
        <p14:creationId xmlns:p14="http://schemas.microsoft.com/office/powerpoint/2010/main" val="298704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fade">
                                      <p:cBhvr>
                                        <p:cTn id="11" dur="500"/>
                                        <p:tgtEl>
                                          <p:spTgt spid="8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wipe(left)">
                                      <p:cBhvr>
                                        <p:cTn id="16" dur="500"/>
                                        <p:tgtEl>
                                          <p:spTgt spid="7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fade">
                                      <p:cBhvr>
                                        <p:cTn id="20" dur="500"/>
                                        <p:tgtEl>
                                          <p:spTgt spid="8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wipe(up)">
                                      <p:cBhvr>
                                        <p:cTn id="25" dur="500"/>
                                        <p:tgtEl>
                                          <p:spTgt spid="6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fade">
                                      <p:cBhvr>
                                        <p:cTn id="29" dur="500"/>
                                        <p:tgtEl>
                                          <p:spTgt spid="82"/>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6867" y="948447"/>
            <a:ext cx="5338266" cy="4961106"/>
          </a:xfrm>
          <a:prstGeom prst="rect">
            <a:avLst/>
          </a:prstGeom>
        </p:spPr>
      </p:pic>
      <p:sp>
        <p:nvSpPr>
          <p:cNvPr id="2" name="Rounded Rectangle 1"/>
          <p:cNvSpPr/>
          <p:nvPr/>
        </p:nvSpPr>
        <p:spPr>
          <a:xfrm>
            <a:off x="2634935" y="1204485"/>
            <a:ext cx="6617589" cy="1441512"/>
          </a:xfrm>
          <a:prstGeom prst="roundRect">
            <a:avLst>
              <a:gd name="adj" fmla="val 901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r>
              <a:rPr lang="en-GB" b="1" dirty="0">
                <a:solidFill>
                  <a:schemeClr val="tx1"/>
                </a:solidFill>
              </a:rPr>
              <a:t>1973</a:t>
            </a:r>
            <a:endParaRPr lang="en-GB" dirty="0">
              <a:solidFill>
                <a:schemeClr val="tx1"/>
              </a:solidFill>
            </a:endParaRPr>
          </a:p>
          <a:p>
            <a:r>
              <a:rPr lang="en-GB" dirty="0">
                <a:solidFill>
                  <a:schemeClr val="tx1"/>
                </a:solidFill>
              </a:rPr>
              <a:t>A Russian probe was sent to explore Mars. It stayed in orbit for a year but it was destroyed when the parachute failed to open upon landing.</a:t>
            </a:r>
          </a:p>
        </p:txBody>
      </p:sp>
      <p:graphicFrame>
        <p:nvGraphicFramePr>
          <p:cNvPr id="9" name="Table 8"/>
          <p:cNvGraphicFramePr>
            <a:graphicFrameLocks noGrp="1"/>
          </p:cNvGraphicFramePr>
          <p:nvPr/>
        </p:nvGraphicFramePr>
        <p:xfrm>
          <a:off x="2063750" y="3155094"/>
          <a:ext cx="8064500" cy="549944"/>
        </p:xfrm>
        <a:graphic>
          <a:graphicData uri="http://schemas.openxmlformats.org/drawingml/2006/table">
            <a:tbl>
              <a:tblPr firstRow="1" bandRow="1">
                <a:tableStyleId>{5C22544A-7EE6-4342-B048-85BDC9FD1C3A}</a:tableStyleId>
              </a:tblPr>
              <a:tblGrid>
                <a:gridCol w="4032250">
                  <a:extLst>
                    <a:ext uri="{9D8B030D-6E8A-4147-A177-3AD203B41FA5}">
                      <a16:colId xmlns:a16="http://schemas.microsoft.com/office/drawing/2014/main" val="20000"/>
                    </a:ext>
                  </a:extLst>
                </a:gridCol>
                <a:gridCol w="4032250">
                  <a:extLst>
                    <a:ext uri="{9D8B030D-6E8A-4147-A177-3AD203B41FA5}">
                      <a16:colId xmlns:a16="http://schemas.microsoft.com/office/drawing/2014/main" val="20001"/>
                    </a:ext>
                  </a:extLst>
                </a:gridCol>
              </a:tblGrid>
              <a:tr h="549944">
                <a:tc>
                  <a:txBody>
                    <a:bodyPr/>
                    <a:lstStyle/>
                    <a:p>
                      <a:endParaRPr lang="en-GB" dirty="0">
                        <a:solidFill>
                          <a:schemeClr val="tx1"/>
                        </a:solidFill>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GB"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864A"/>
                    </a:solidFill>
                  </a:tcPr>
                </a:tc>
                <a:extLst>
                  <a:ext uri="{0D108BD9-81ED-4DB2-BD59-A6C34878D82A}">
                    <a16:rowId xmlns:a16="http://schemas.microsoft.com/office/drawing/2014/main" val="10000"/>
                  </a:ext>
                </a:extLst>
              </a:tr>
            </a:tbl>
          </a:graphicData>
        </a:graphic>
      </p:graphicFrame>
      <p:sp>
        <p:nvSpPr>
          <p:cNvPr id="10" name="TextBox 9"/>
          <p:cNvSpPr txBox="1"/>
          <p:nvPr/>
        </p:nvSpPr>
        <p:spPr>
          <a:xfrm>
            <a:off x="1951734" y="2816582"/>
            <a:ext cx="683200"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1970</a:t>
            </a:r>
          </a:p>
        </p:txBody>
      </p:sp>
      <p:sp>
        <p:nvSpPr>
          <p:cNvPr id="11" name="TextBox 10"/>
          <p:cNvSpPr txBox="1"/>
          <p:nvPr/>
        </p:nvSpPr>
        <p:spPr>
          <a:xfrm>
            <a:off x="5766422" y="2816582"/>
            <a:ext cx="659156"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1975</a:t>
            </a:r>
          </a:p>
        </p:txBody>
      </p:sp>
      <p:sp>
        <p:nvSpPr>
          <p:cNvPr id="12" name="TextBox 11"/>
          <p:cNvSpPr txBox="1"/>
          <p:nvPr/>
        </p:nvSpPr>
        <p:spPr>
          <a:xfrm>
            <a:off x="9533138" y="2816582"/>
            <a:ext cx="702436"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1980</a:t>
            </a:r>
          </a:p>
        </p:txBody>
      </p:sp>
      <p:grpSp>
        <p:nvGrpSpPr>
          <p:cNvPr id="34" name="Group 33"/>
          <p:cNvGrpSpPr/>
          <p:nvPr/>
        </p:nvGrpSpPr>
        <p:grpSpPr>
          <a:xfrm>
            <a:off x="4387706" y="2634959"/>
            <a:ext cx="286769" cy="941091"/>
            <a:chOff x="1265615" y="2634958"/>
            <a:chExt cx="286769" cy="941091"/>
          </a:xfrm>
          <a:solidFill>
            <a:srgbClr val="003E7D"/>
          </a:solidFill>
        </p:grpSpPr>
        <p:sp>
          <p:nvSpPr>
            <p:cNvPr id="35" name="Oval 34"/>
            <p:cNvSpPr/>
            <p:nvPr/>
          </p:nvSpPr>
          <p:spPr>
            <a:xfrm>
              <a:off x="1265615" y="3295411"/>
              <a:ext cx="286769" cy="280638"/>
            </a:xfrm>
            <a:prstGeom prst="ellipse">
              <a:avLst/>
            </a:prstGeom>
            <a:grp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p:cNvCxnSpPr/>
            <p:nvPr/>
          </p:nvCxnSpPr>
          <p:spPr>
            <a:xfrm flipV="1">
              <a:off x="1408999" y="2634958"/>
              <a:ext cx="0" cy="794042"/>
            </a:xfrm>
            <a:prstGeom prst="line">
              <a:avLst/>
            </a:prstGeom>
            <a:grpFill/>
            <a:ln w="57150">
              <a:solidFill>
                <a:srgbClr val="003E7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722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16327">
            <a:off x="2712507" y="10179"/>
            <a:ext cx="4200690" cy="6858000"/>
          </a:xfrm>
          <a:prstGeom prst="rect">
            <a:avLst/>
          </a:prstGeom>
        </p:spPr>
      </p:pic>
      <p:graphicFrame>
        <p:nvGraphicFramePr>
          <p:cNvPr id="9" name="Table 8"/>
          <p:cNvGraphicFramePr>
            <a:graphicFrameLocks noGrp="1"/>
          </p:cNvGraphicFramePr>
          <p:nvPr>
            <p:extLst/>
          </p:nvPr>
        </p:nvGraphicFramePr>
        <p:xfrm>
          <a:off x="2063750" y="3155094"/>
          <a:ext cx="8064500" cy="549944"/>
        </p:xfrm>
        <a:graphic>
          <a:graphicData uri="http://schemas.openxmlformats.org/drawingml/2006/table">
            <a:tbl>
              <a:tblPr firstRow="1" bandRow="1">
                <a:tableStyleId>{5C22544A-7EE6-4342-B048-85BDC9FD1C3A}</a:tableStyleId>
              </a:tblPr>
              <a:tblGrid>
                <a:gridCol w="4032250">
                  <a:extLst>
                    <a:ext uri="{9D8B030D-6E8A-4147-A177-3AD203B41FA5}">
                      <a16:colId xmlns:a16="http://schemas.microsoft.com/office/drawing/2014/main" val="20000"/>
                    </a:ext>
                  </a:extLst>
                </a:gridCol>
                <a:gridCol w="4032250">
                  <a:extLst>
                    <a:ext uri="{9D8B030D-6E8A-4147-A177-3AD203B41FA5}">
                      <a16:colId xmlns:a16="http://schemas.microsoft.com/office/drawing/2014/main" val="20001"/>
                    </a:ext>
                  </a:extLst>
                </a:gridCol>
              </a:tblGrid>
              <a:tr h="549944">
                <a:tc>
                  <a:txBody>
                    <a:bodyPr/>
                    <a:lstStyle/>
                    <a:p>
                      <a:endParaRPr lang="en-GB" dirty="0">
                        <a:solidFill>
                          <a:schemeClr val="tx1"/>
                        </a:solidFill>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GB"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bl>
          </a:graphicData>
        </a:graphic>
      </p:graphicFrame>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8596" t="1418" r="10682" b="35558"/>
          <a:stretch/>
        </p:blipFill>
        <p:spPr>
          <a:xfrm>
            <a:off x="2293334" y="826873"/>
            <a:ext cx="2722896" cy="5959806"/>
          </a:xfrm>
          <a:prstGeom prst="rect">
            <a:avLst/>
          </a:prstGeom>
        </p:spPr>
      </p:pic>
      <p:sp>
        <p:nvSpPr>
          <p:cNvPr id="40" name="Rounded Rectangle 39"/>
          <p:cNvSpPr/>
          <p:nvPr/>
        </p:nvSpPr>
        <p:spPr>
          <a:xfrm>
            <a:off x="5132962" y="4000570"/>
            <a:ext cx="4779388" cy="2220603"/>
          </a:xfrm>
          <a:prstGeom prst="roundRect">
            <a:avLst>
              <a:gd name="adj" fmla="val 901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r>
              <a:rPr lang="en-GB" b="1" dirty="0">
                <a:solidFill>
                  <a:schemeClr val="tx1"/>
                </a:solidFill>
              </a:rPr>
              <a:t>1986</a:t>
            </a:r>
          </a:p>
          <a:p>
            <a:r>
              <a:rPr lang="en-GB" dirty="0">
                <a:solidFill>
                  <a:schemeClr val="tx1"/>
                </a:solidFill>
              </a:rPr>
              <a:t>A terrible tragedy occurred as a rocket exploded shortly after it launched, killing seven astronauts. This happened on the 28</a:t>
            </a:r>
            <a:r>
              <a:rPr lang="en-GB" baseline="30000" dirty="0">
                <a:solidFill>
                  <a:schemeClr val="tx1"/>
                </a:solidFill>
              </a:rPr>
              <a:t>th </a:t>
            </a:r>
            <a:r>
              <a:rPr lang="en-GB" dirty="0">
                <a:solidFill>
                  <a:schemeClr val="tx1"/>
                </a:solidFill>
              </a:rPr>
              <a:t>of January and reminded everyone just how dangerous space travel is and how brave astronauts are. </a:t>
            </a:r>
          </a:p>
        </p:txBody>
      </p:sp>
      <p:sp>
        <p:nvSpPr>
          <p:cNvPr id="10" name="TextBox 9"/>
          <p:cNvSpPr txBox="1"/>
          <p:nvPr/>
        </p:nvSpPr>
        <p:spPr>
          <a:xfrm>
            <a:off x="1942116" y="2816582"/>
            <a:ext cx="702436"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1980</a:t>
            </a:r>
          </a:p>
        </p:txBody>
      </p:sp>
      <p:sp>
        <p:nvSpPr>
          <p:cNvPr id="11" name="TextBox 10"/>
          <p:cNvSpPr txBox="1"/>
          <p:nvPr/>
        </p:nvSpPr>
        <p:spPr>
          <a:xfrm>
            <a:off x="5756804" y="2816582"/>
            <a:ext cx="678392"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1985</a:t>
            </a:r>
          </a:p>
        </p:txBody>
      </p:sp>
      <p:sp>
        <p:nvSpPr>
          <p:cNvPr id="12" name="TextBox 11"/>
          <p:cNvSpPr txBox="1"/>
          <p:nvPr/>
        </p:nvSpPr>
        <p:spPr>
          <a:xfrm>
            <a:off x="9536344" y="2816582"/>
            <a:ext cx="696024"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1990</a:t>
            </a:r>
          </a:p>
        </p:txBody>
      </p:sp>
      <p:grpSp>
        <p:nvGrpSpPr>
          <p:cNvPr id="23" name="Group 22"/>
          <p:cNvGrpSpPr/>
          <p:nvPr/>
        </p:nvGrpSpPr>
        <p:grpSpPr>
          <a:xfrm flipV="1">
            <a:off x="6777727" y="3273069"/>
            <a:ext cx="286769" cy="727500"/>
            <a:chOff x="1265615" y="2848549"/>
            <a:chExt cx="286769" cy="727500"/>
          </a:xfrm>
          <a:solidFill>
            <a:srgbClr val="003E7D"/>
          </a:solidFill>
        </p:grpSpPr>
        <p:sp>
          <p:nvSpPr>
            <p:cNvPr id="24" name="Oval 23"/>
            <p:cNvSpPr/>
            <p:nvPr/>
          </p:nvSpPr>
          <p:spPr>
            <a:xfrm>
              <a:off x="1265615" y="3295411"/>
              <a:ext cx="286769" cy="280638"/>
            </a:xfrm>
            <a:prstGeom prst="ellipse">
              <a:avLst/>
            </a:prstGeom>
            <a:grp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p:nvCxnSpPr>
          <p:spPr>
            <a:xfrm flipV="1">
              <a:off x="1408999" y="2848549"/>
              <a:ext cx="0" cy="580451"/>
            </a:xfrm>
            <a:prstGeom prst="line">
              <a:avLst/>
            </a:prstGeom>
            <a:grpFill/>
            <a:ln w="57150">
              <a:solidFill>
                <a:srgbClr val="003E7D"/>
              </a:soli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93617"/>
          <a:stretch/>
        </p:blipFill>
        <p:spPr>
          <a:xfrm>
            <a:off x="1524000" y="6420255"/>
            <a:ext cx="9144000" cy="437745"/>
          </a:xfrm>
          <a:prstGeom prst="rect">
            <a:avLst/>
          </a:prstGeom>
        </p:spPr>
      </p:pic>
    </p:spTree>
    <p:extLst>
      <p:ext uri="{BB962C8B-B14F-4D97-AF65-F5344CB8AC3E}">
        <p14:creationId xmlns:p14="http://schemas.microsoft.com/office/powerpoint/2010/main" val="157937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64" presetClass="path" presetSubtype="0" accel="50000" decel="50000" fill="hold" nodeType="withEffect">
                                  <p:stCondLst>
                                    <p:cond delay="0"/>
                                  </p:stCondLst>
                                  <p:childTnLst>
                                    <p:animMotion origin="layout" path="M -0.00191 0.69306 L 1.11111E-6 2.96296E-6 " pathEditMode="relative" rAng="0" ptsTypes="AA">
                                      <p:cBhvr>
                                        <p:cTn id="16" dur="2000" fill="hold"/>
                                        <p:tgtEl>
                                          <p:spTgt spid="4"/>
                                        </p:tgtEl>
                                        <p:attrNameLst>
                                          <p:attrName>ppt_x</p:attrName>
                                          <p:attrName>ppt_y</p:attrName>
                                        </p:attrNameLst>
                                      </p:cBhvr>
                                      <p:rCtr x="69" y="-36505"/>
                                    </p:animMotion>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able 62"/>
          <p:cNvGraphicFramePr>
            <a:graphicFrameLocks noGrp="1"/>
          </p:cNvGraphicFramePr>
          <p:nvPr/>
        </p:nvGraphicFramePr>
        <p:xfrm>
          <a:off x="2063750" y="3154363"/>
          <a:ext cx="8064500" cy="550862"/>
        </p:xfrm>
        <a:graphic>
          <a:graphicData uri="http://schemas.openxmlformats.org/drawingml/2006/table">
            <a:tbl>
              <a:tblPr firstRow="1" bandRow="1">
                <a:tableStyleId>{5C22544A-7EE6-4342-B048-85BDC9FD1C3A}</a:tableStyleId>
              </a:tblPr>
              <a:tblGrid>
                <a:gridCol w="4032250">
                  <a:extLst>
                    <a:ext uri="{9D8B030D-6E8A-4147-A177-3AD203B41FA5}">
                      <a16:colId xmlns:a16="http://schemas.microsoft.com/office/drawing/2014/main" val="20000"/>
                    </a:ext>
                  </a:extLst>
                </a:gridCol>
                <a:gridCol w="4032250">
                  <a:extLst>
                    <a:ext uri="{9D8B030D-6E8A-4147-A177-3AD203B41FA5}">
                      <a16:colId xmlns:a16="http://schemas.microsoft.com/office/drawing/2014/main" val="20001"/>
                    </a:ext>
                  </a:extLst>
                </a:gridCol>
              </a:tblGrid>
              <a:tr h="550862">
                <a:tc>
                  <a:txBody>
                    <a:bodyPr/>
                    <a:lstStyle/>
                    <a:p>
                      <a:endParaRPr lang="en-GB" sz="1800" dirty="0">
                        <a:solidFill>
                          <a:schemeClr val="tx1"/>
                        </a:solidFill>
                      </a:endParaRPr>
                    </a:p>
                  </a:txBody>
                  <a:tcPr marT="45796" marB="45796">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endParaRPr lang="en-GB" sz="1800" dirty="0"/>
                    </a:p>
                  </a:txBody>
                  <a:tcPr marT="45796" marB="45796">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grpSp>
        <p:nvGrpSpPr>
          <p:cNvPr id="77" name="Group 76"/>
          <p:cNvGrpSpPr>
            <a:grpSpLocks/>
          </p:cNvGrpSpPr>
          <p:nvPr/>
        </p:nvGrpSpPr>
        <p:grpSpPr bwMode="auto">
          <a:xfrm>
            <a:off x="2611439" y="2422187"/>
            <a:ext cx="287337" cy="1133813"/>
            <a:chOff x="1087613" y="2422097"/>
            <a:chExt cx="286769" cy="1133245"/>
          </a:xfrm>
          <a:solidFill>
            <a:srgbClr val="003E7D"/>
          </a:solidFill>
        </p:grpSpPr>
        <p:cxnSp>
          <p:nvCxnSpPr>
            <p:cNvPr id="78" name="Straight Connector 77"/>
            <p:cNvCxnSpPr/>
            <p:nvPr/>
          </p:nvCxnSpPr>
          <p:spPr>
            <a:xfrm flipV="1">
              <a:off x="1242880" y="2422097"/>
              <a:ext cx="0" cy="957121"/>
            </a:xfrm>
            <a:prstGeom prst="line">
              <a:avLst/>
            </a:prstGeom>
            <a:grpFill/>
            <a:ln w="57150">
              <a:solidFill>
                <a:srgbClr val="003E7D"/>
              </a:solidFill>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087613" y="3274496"/>
              <a:ext cx="286769" cy="280846"/>
            </a:xfrm>
            <a:prstGeom prst="ellipse">
              <a:avLst/>
            </a:prstGeom>
            <a:grp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10" name="TextBox 9"/>
          <p:cNvSpPr txBox="1"/>
          <p:nvPr/>
        </p:nvSpPr>
        <p:spPr>
          <a:xfrm>
            <a:off x="1945322" y="2816582"/>
            <a:ext cx="696024"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1990</a:t>
            </a:r>
          </a:p>
        </p:txBody>
      </p:sp>
      <p:sp>
        <p:nvSpPr>
          <p:cNvPr id="11" name="TextBox 10"/>
          <p:cNvSpPr txBox="1"/>
          <p:nvPr/>
        </p:nvSpPr>
        <p:spPr>
          <a:xfrm>
            <a:off x="5760010" y="2816582"/>
            <a:ext cx="671980"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1995</a:t>
            </a:r>
          </a:p>
        </p:txBody>
      </p:sp>
      <p:sp>
        <p:nvSpPr>
          <p:cNvPr id="12" name="TextBox 11"/>
          <p:cNvSpPr txBox="1"/>
          <p:nvPr/>
        </p:nvSpPr>
        <p:spPr>
          <a:xfrm>
            <a:off x="9507489" y="2816582"/>
            <a:ext cx="753732"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2000</a:t>
            </a:r>
          </a:p>
        </p:txBody>
      </p:sp>
      <p:sp>
        <p:nvSpPr>
          <p:cNvPr id="80" name="Rounded Rectangle 79"/>
          <p:cNvSpPr/>
          <p:nvPr/>
        </p:nvSpPr>
        <p:spPr>
          <a:xfrm>
            <a:off x="2293334" y="972766"/>
            <a:ext cx="7619016" cy="1449421"/>
          </a:xfrm>
          <a:prstGeom prst="roundRect">
            <a:avLst>
              <a:gd name="adj" fmla="val 901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r>
              <a:rPr lang="en-GB" b="1" dirty="0">
                <a:solidFill>
                  <a:schemeClr val="tx1"/>
                </a:solidFill>
              </a:rPr>
              <a:t>1991</a:t>
            </a:r>
          </a:p>
          <a:p>
            <a:r>
              <a:rPr lang="en-GB" dirty="0">
                <a:solidFill>
                  <a:schemeClr val="tx1"/>
                </a:solidFill>
              </a:rPr>
              <a:t>Helen Sharman, born in 1963, Sheffield, won a competition to become the first British astronaut in space. She had to undergo 18 months of intensive training and was part of a mission to the MIR space station.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305406">
            <a:off x="7782591" y="6261194"/>
            <a:ext cx="3449799" cy="6528934"/>
          </a:xfrm>
          <a:prstGeom prst="rect">
            <a:avLst/>
          </a:prstGeom>
        </p:spPr>
      </p:pic>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3617"/>
          <a:stretch/>
        </p:blipFill>
        <p:spPr>
          <a:xfrm>
            <a:off x="1524000" y="6420255"/>
            <a:ext cx="9144000" cy="437745"/>
          </a:xfrm>
          <a:prstGeom prst="rect">
            <a:avLst/>
          </a:prstGeom>
        </p:spPr>
      </p:pic>
    </p:spTree>
    <p:extLst>
      <p:ext uri="{BB962C8B-B14F-4D97-AF65-F5344CB8AC3E}">
        <p14:creationId xmlns:p14="http://schemas.microsoft.com/office/powerpoint/2010/main" val="215063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fade">
                                      <p:cBhvr>
                                        <p:cTn id="11" dur="500"/>
                                        <p:tgtEl>
                                          <p:spTgt spid="80"/>
                                        </p:tgtEl>
                                      </p:cBhvr>
                                    </p:animEffect>
                                  </p:childTnLst>
                                </p:cTn>
                              </p:par>
                              <p:par>
                                <p:cTn id="12" presetID="64" presetClass="path" presetSubtype="0" accel="50000" decel="50000" fill="hold" nodeType="withEffect">
                                  <p:stCondLst>
                                    <p:cond delay="0"/>
                                  </p:stCondLst>
                                  <p:childTnLst>
                                    <p:animMotion origin="layout" path="M -2.77778E-7 1.11111E-6 L -0.45625 -0.5919 " pathEditMode="relative" rAng="0" ptsTypes="AA">
                                      <p:cBhvr>
                                        <p:cTn id="13" dur="2000" fill="hold"/>
                                        <p:tgtEl>
                                          <p:spTgt spid="4"/>
                                        </p:tgtEl>
                                        <p:attrNameLst>
                                          <p:attrName>ppt_x</p:attrName>
                                          <p:attrName>ppt_y</p:attrName>
                                        </p:attrNameLst>
                                      </p:cBhvr>
                                      <p:rCtr x="-22813" y="-296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4026119" y="4286250"/>
            <a:ext cx="4139762" cy="1735610"/>
          </a:xfrm>
          <a:prstGeom prst="roundRect">
            <a:avLst>
              <a:gd name="adj" fmla="val 9010"/>
            </a:avLst>
          </a:prstGeom>
          <a:solidFill>
            <a:srgbClr val="F0864A"/>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r>
              <a:rPr lang="en-GB" b="1" dirty="0">
                <a:solidFill>
                  <a:schemeClr val="tx1"/>
                </a:solidFill>
              </a:rPr>
              <a:t>2004</a:t>
            </a:r>
          </a:p>
          <a:p>
            <a:r>
              <a:rPr lang="en-GB" dirty="0">
                <a:solidFill>
                  <a:schemeClr val="tx1"/>
                </a:solidFill>
              </a:rPr>
              <a:t>The first private space flights became available. Tickets for places on the spacecraft are available to buy now!</a:t>
            </a:r>
          </a:p>
        </p:txBody>
      </p:sp>
      <p:sp>
        <p:nvSpPr>
          <p:cNvPr id="2" name="Rounded Rectangle 1"/>
          <p:cNvSpPr/>
          <p:nvPr/>
        </p:nvSpPr>
        <p:spPr>
          <a:xfrm>
            <a:off x="2260523" y="924128"/>
            <a:ext cx="4039759" cy="1721869"/>
          </a:xfrm>
          <a:prstGeom prst="roundRect">
            <a:avLst>
              <a:gd name="adj" fmla="val 901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r>
              <a:rPr lang="en-GB" b="1" dirty="0">
                <a:solidFill>
                  <a:schemeClr val="tx1"/>
                </a:solidFill>
              </a:rPr>
              <a:t>2001</a:t>
            </a:r>
            <a:endParaRPr lang="en-GB" dirty="0">
              <a:solidFill>
                <a:schemeClr val="tx1"/>
              </a:solidFill>
            </a:endParaRPr>
          </a:p>
          <a:p>
            <a:r>
              <a:rPr lang="en-GB" dirty="0">
                <a:solidFill>
                  <a:schemeClr val="tx1"/>
                </a:solidFill>
              </a:rPr>
              <a:t>American millionaire, Dennis Tito, became the first space tourist in a Russian spacecraft. He paid 20 million dollars for the privilege!</a:t>
            </a:r>
          </a:p>
        </p:txBody>
      </p:sp>
      <p:graphicFrame>
        <p:nvGraphicFramePr>
          <p:cNvPr id="9" name="Table 8"/>
          <p:cNvGraphicFramePr>
            <a:graphicFrameLocks noGrp="1"/>
          </p:cNvGraphicFramePr>
          <p:nvPr/>
        </p:nvGraphicFramePr>
        <p:xfrm>
          <a:off x="2063750" y="3155094"/>
          <a:ext cx="8064500" cy="549944"/>
        </p:xfrm>
        <a:graphic>
          <a:graphicData uri="http://schemas.openxmlformats.org/drawingml/2006/table">
            <a:tbl>
              <a:tblPr firstRow="1" bandRow="1">
                <a:tableStyleId>{5C22544A-7EE6-4342-B048-85BDC9FD1C3A}</a:tableStyleId>
              </a:tblPr>
              <a:tblGrid>
                <a:gridCol w="4032250">
                  <a:extLst>
                    <a:ext uri="{9D8B030D-6E8A-4147-A177-3AD203B41FA5}">
                      <a16:colId xmlns:a16="http://schemas.microsoft.com/office/drawing/2014/main" val="20000"/>
                    </a:ext>
                  </a:extLst>
                </a:gridCol>
                <a:gridCol w="4032250">
                  <a:extLst>
                    <a:ext uri="{9D8B030D-6E8A-4147-A177-3AD203B41FA5}">
                      <a16:colId xmlns:a16="http://schemas.microsoft.com/office/drawing/2014/main" val="20001"/>
                    </a:ext>
                  </a:extLst>
                </a:gridCol>
              </a:tblGrid>
              <a:tr h="549944">
                <a:tc>
                  <a:txBody>
                    <a:bodyPr/>
                    <a:lstStyle/>
                    <a:p>
                      <a:endParaRPr lang="en-GB" dirty="0">
                        <a:solidFill>
                          <a:schemeClr val="tx1"/>
                        </a:solidFill>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GB"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864A"/>
                    </a:solidFill>
                  </a:tcPr>
                </a:tc>
                <a:extLst>
                  <a:ext uri="{0D108BD9-81ED-4DB2-BD59-A6C34878D82A}">
                    <a16:rowId xmlns:a16="http://schemas.microsoft.com/office/drawing/2014/main" val="10000"/>
                  </a:ext>
                </a:extLst>
              </a:tr>
            </a:tbl>
          </a:graphicData>
        </a:graphic>
      </p:graphicFrame>
      <p:sp>
        <p:nvSpPr>
          <p:cNvPr id="10" name="TextBox 9"/>
          <p:cNvSpPr txBox="1"/>
          <p:nvPr/>
        </p:nvSpPr>
        <p:spPr>
          <a:xfrm>
            <a:off x="1916468" y="2816582"/>
            <a:ext cx="753732"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2000</a:t>
            </a:r>
          </a:p>
        </p:txBody>
      </p:sp>
      <p:sp>
        <p:nvSpPr>
          <p:cNvPr id="11" name="TextBox 10"/>
          <p:cNvSpPr txBox="1"/>
          <p:nvPr/>
        </p:nvSpPr>
        <p:spPr>
          <a:xfrm>
            <a:off x="5731156" y="2816582"/>
            <a:ext cx="729688"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2005</a:t>
            </a:r>
          </a:p>
        </p:txBody>
      </p:sp>
      <p:sp>
        <p:nvSpPr>
          <p:cNvPr id="12" name="TextBox 11"/>
          <p:cNvSpPr txBox="1"/>
          <p:nvPr/>
        </p:nvSpPr>
        <p:spPr>
          <a:xfrm>
            <a:off x="9532335" y="2816582"/>
            <a:ext cx="704040"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2010</a:t>
            </a:r>
          </a:p>
        </p:txBody>
      </p:sp>
      <p:grpSp>
        <p:nvGrpSpPr>
          <p:cNvPr id="23" name="Group 22"/>
          <p:cNvGrpSpPr/>
          <p:nvPr/>
        </p:nvGrpSpPr>
        <p:grpSpPr>
          <a:xfrm flipV="1">
            <a:off x="5106629" y="3273070"/>
            <a:ext cx="286769" cy="1013181"/>
            <a:chOff x="1265615" y="2562868"/>
            <a:chExt cx="286769" cy="1013181"/>
          </a:xfrm>
          <a:solidFill>
            <a:srgbClr val="003E7D"/>
          </a:solidFill>
        </p:grpSpPr>
        <p:sp>
          <p:nvSpPr>
            <p:cNvPr id="24" name="Oval 23"/>
            <p:cNvSpPr/>
            <p:nvPr/>
          </p:nvSpPr>
          <p:spPr>
            <a:xfrm>
              <a:off x="1265615" y="3295411"/>
              <a:ext cx="286769" cy="280638"/>
            </a:xfrm>
            <a:prstGeom prst="ellipse">
              <a:avLst/>
            </a:prstGeom>
            <a:grp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p:nvCxnSpPr>
          <p:spPr>
            <a:xfrm flipV="1">
              <a:off x="1408999" y="2562868"/>
              <a:ext cx="0" cy="866132"/>
            </a:xfrm>
            <a:prstGeom prst="line">
              <a:avLst/>
            </a:prstGeom>
            <a:grpFill/>
            <a:ln w="57150">
              <a:solidFill>
                <a:srgbClr val="003E7D"/>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789616" y="2634959"/>
            <a:ext cx="286769" cy="941091"/>
            <a:chOff x="1265615" y="2634958"/>
            <a:chExt cx="286769" cy="941091"/>
          </a:xfrm>
          <a:solidFill>
            <a:srgbClr val="003E7D"/>
          </a:solidFill>
        </p:grpSpPr>
        <p:sp>
          <p:nvSpPr>
            <p:cNvPr id="35" name="Oval 34"/>
            <p:cNvSpPr/>
            <p:nvPr/>
          </p:nvSpPr>
          <p:spPr>
            <a:xfrm>
              <a:off x="1265615" y="3295411"/>
              <a:ext cx="286769" cy="280638"/>
            </a:xfrm>
            <a:prstGeom prst="ellipse">
              <a:avLst/>
            </a:prstGeom>
            <a:grp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p:cNvCxnSpPr/>
            <p:nvPr/>
          </p:nvCxnSpPr>
          <p:spPr>
            <a:xfrm flipV="1">
              <a:off x="1408999" y="2634958"/>
              <a:ext cx="0" cy="794042"/>
            </a:xfrm>
            <a:prstGeom prst="line">
              <a:avLst/>
            </a:prstGeom>
            <a:grpFill/>
            <a:ln w="57150">
              <a:solidFill>
                <a:srgbClr val="003E7D"/>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04378">
            <a:off x="7455700" y="431023"/>
            <a:ext cx="4565682" cy="2605482"/>
          </a:xfrm>
          <a:prstGeom prst="rect">
            <a:avLst/>
          </a:prstGeom>
        </p:spPr>
      </p:pic>
    </p:spTree>
    <p:extLst>
      <p:ext uri="{BB962C8B-B14F-4D97-AF65-F5344CB8AC3E}">
        <p14:creationId xmlns:p14="http://schemas.microsoft.com/office/powerpoint/2010/main" val="172328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0" presetClass="path" presetSubtype="0" accel="50000" decel="50000" fill="hold" nodeType="withEffect">
                                  <p:stCondLst>
                                    <p:cond delay="0"/>
                                  </p:stCondLst>
                                  <p:childTnLst>
                                    <p:animMotion origin="layout" path="M -0.05694 -0.02523 L -0.05694 -0.025 C -0.0625 -0.02963 -0.06823 -0.03333 -0.07187 -0.04074 C -0.07257 -0.04213 -0.07326 -0.04352 -0.07413 -0.04491 C -0.075 -0.04699 -0.07639 -0.04861 -0.07726 -0.05069 C -0.07812 -0.05255 -0.07847 -0.05463 -0.07934 -0.05648 C -0.07951 -0.05671 -0.08698 -0.0706 -0.08993 -0.07338 C -0.09132 -0.07454 -0.09288 -0.07523 -0.09427 -0.07616 C -0.1026 -0.08727 -0.09184 -0.07407 -0.10173 -0.08333 C -0.10295 -0.08449 -0.10364 -0.08657 -0.10486 -0.0875 C -0.10694 -0.08935 -0.1092 -0.09028 -0.11128 -0.0919 C -0.11302 -0.09306 -0.11476 -0.09491 -0.11666 -0.09606 C -0.11857 -0.09722 -0.12083 -0.09815 -0.12291 -0.09884 C -0.13785 -0.10509 -0.12239 -0.09838 -0.14114 -0.10463 C -0.14896 -0.10718 -0.1566 -0.11088 -0.16441 -0.11319 C -0.17482 -0.11597 -0.18507 -0.11852 -0.19531 -0.12153 C -0.2 -0.12315 -0.20451 -0.12477 -0.2092 -0.12593 C -0.2408 -0.13403 -0.21805 -0.12755 -0.23576 -0.13148 C -0.2375 -0.13194 -0.23923 -0.13241 -0.24114 -0.13287 L -0.2868 -0.13148 C -0.28889 -0.13148 -0.29114 -0.13079 -0.29323 -0.13009 C -0.29739 -0.1287 -0.3125 -0.1206 -0.31337 -0.12014 C -0.31441 -0.11968 -0.31562 -0.11944 -0.31666 -0.11875 C -0.31805 -0.11806 -0.31944 -0.11713 -0.32083 -0.11597 C -0.32309 -0.11412 -0.32482 -0.11111 -0.32726 -0.11019 L -0.33142 -0.1088 C -0.33976 -0.09769 -0.32916 -0.11111 -0.33889 -0.10185 C -0.3401 -0.10069 -0.34097 -0.09884 -0.34219 -0.09745 C -0.34305 -0.09653 -0.34427 -0.09583 -0.34531 -0.09468 C -0.34653 -0.09329 -0.34739 -0.09167 -0.34844 -0.09051 C -0.35243 -0.08611 -0.3526 -0.08634 -0.35694 -0.08333 C -0.3592 -0.07894 -0.36076 -0.07523 -0.36441 -0.07199 C -0.36562 -0.07106 -0.36684 -0.07037 -0.36771 -0.06921 C -0.37882 -0.05417 -0.36441 -0.06991 -0.37726 -0.05486 C -0.38107 -0.05046 -0.38472 -0.04583 -0.38889 -0.04213 C -0.39184 -0.03958 -0.39496 -0.03704 -0.39739 -0.03356 C -0.39844 -0.03241 -0.39861 -0.03056 -0.39965 -0.0294 C -0.40087 -0.02778 -0.40243 -0.02662 -0.40382 -0.02523 C -0.40538 -0.02338 -0.4066 -0.0213 -0.40816 -0.01944 C -0.4092 -0.01806 -0.41007 -0.01644 -0.41128 -0.01528 C -0.41389 -0.01296 -0.41649 -0.01088 -0.41875 -0.0081 C -0.41979 -0.00671 -0.42083 -0.00509 -0.42187 -0.00394 C -0.42465 -0.00093 -0.42795 0.00139 -0.43038 0.00463 C -0.43489 0.01065 -0.43368 0.00926 -0.43993 0.01597 C -0.44132 0.01736 -0.44271 0.01898 -0.44427 0.02014 C -0.44635 0.02199 -0.44861 0.02292 -0.45069 0.02454 C -0.45278 0.02616 -0.45469 0.0287 -0.45694 0.03009 C -0.46041 0.03241 -0.46441 0.03333 -0.46771 0.03588 C -0.47274 0.03981 -0.47291 0.04051 -0.4783 0.04306 C -0.48073 0.04398 -0.48333 0.04468 -0.48576 0.04583 C -0.48732 0.04653 -0.48854 0.04792 -0.48993 0.04861 C -0.49427 0.05046 -0.49861 0.05139 -0.50278 0.05278 L -0.51024 0.05579 C -0.51128 0.05625 -0.51232 0.05694 -0.51337 0.05718 C -0.51649 0.05787 -0.51979 0.0581 -0.52291 0.05856 L -0.53142 0.05995 C -0.53368 0.06042 -0.53576 0.06111 -0.53785 0.06134 C -0.54809 0.0625 -0.56875 0.06435 -0.56875 0.06458 C -0.58177 0.06366 -0.59496 0.06412 -0.60816 0.06273 C -0.61024 0.0625 -0.61232 0.06088 -0.61441 0.05995 L -0.61771 0.05856 C -0.62083 0.05718 -0.62205 0.05671 -0.62517 0.0544 C -0.62656 0.05301 -0.62795 0.05139 -0.62934 0.05 C -0.6342 0.0456 -0.6401 0.04282 -0.64427 0.03727 C -0.64826 0.03194 -0.64601 0.03356 -0.65069 0.03171 C -0.65208 0.03009 -0.65347 0.02894 -0.65486 0.02731 C -0.65573 0.02639 -0.65625 0.02523 -0.65694 0.02454 C -0.65833 0.02338 -0.65989 0.02269 -0.66128 0.02176 C -0.66857 0.01551 -0.6625 0.01875 -0.66875 0.01597 C -0.67344 0.01134 -0.6717 0.01343 -0.67396 0.01042 " pathEditMode="relative" rAng="0" ptsTypes="AAAAAAAAAAAAAAAAAAAAAAAAAAAAAAAAAAAAAAAAAAAAAAAAAAAAAAAAAAAAAAAAAAAAAA">
                                      <p:cBhvr>
                                        <p:cTn id="22" dur="2000" fill="hold"/>
                                        <p:tgtEl>
                                          <p:spTgt spid="4"/>
                                        </p:tgtEl>
                                        <p:attrNameLst>
                                          <p:attrName>ppt_x</p:attrName>
                                          <p:attrName>ppt_y</p:attrName>
                                        </p:attrNameLst>
                                      </p:cBhvr>
                                      <p:rCtr x="-30851"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2063750" y="3155094"/>
          <a:ext cx="8064500" cy="549944"/>
        </p:xfrm>
        <a:graphic>
          <a:graphicData uri="http://schemas.openxmlformats.org/drawingml/2006/table">
            <a:tbl>
              <a:tblPr firstRow="1" bandRow="1">
                <a:tableStyleId>{5C22544A-7EE6-4342-B048-85BDC9FD1C3A}</a:tableStyleId>
              </a:tblPr>
              <a:tblGrid>
                <a:gridCol w="4032250">
                  <a:extLst>
                    <a:ext uri="{9D8B030D-6E8A-4147-A177-3AD203B41FA5}">
                      <a16:colId xmlns:a16="http://schemas.microsoft.com/office/drawing/2014/main" val="20000"/>
                    </a:ext>
                  </a:extLst>
                </a:gridCol>
                <a:gridCol w="4032250">
                  <a:extLst>
                    <a:ext uri="{9D8B030D-6E8A-4147-A177-3AD203B41FA5}">
                      <a16:colId xmlns:a16="http://schemas.microsoft.com/office/drawing/2014/main" val="20001"/>
                    </a:ext>
                  </a:extLst>
                </a:gridCol>
              </a:tblGrid>
              <a:tr h="549944">
                <a:tc>
                  <a:txBody>
                    <a:bodyPr/>
                    <a:lstStyle/>
                    <a:p>
                      <a:endParaRPr lang="en-GB" dirty="0">
                        <a:solidFill>
                          <a:schemeClr val="tx1"/>
                        </a:solidFill>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GB"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bl>
          </a:graphicData>
        </a:graphic>
      </p:graphicFrame>
      <p:sp>
        <p:nvSpPr>
          <p:cNvPr id="10" name="TextBox 9"/>
          <p:cNvSpPr txBox="1"/>
          <p:nvPr/>
        </p:nvSpPr>
        <p:spPr>
          <a:xfrm>
            <a:off x="1941314" y="2816582"/>
            <a:ext cx="704040"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2010</a:t>
            </a:r>
          </a:p>
        </p:txBody>
      </p:sp>
      <p:sp>
        <p:nvSpPr>
          <p:cNvPr id="11" name="TextBox 10"/>
          <p:cNvSpPr txBox="1"/>
          <p:nvPr/>
        </p:nvSpPr>
        <p:spPr>
          <a:xfrm>
            <a:off x="5756003" y="2816582"/>
            <a:ext cx="679994"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2015</a:t>
            </a:r>
          </a:p>
        </p:txBody>
      </p:sp>
      <p:sp>
        <p:nvSpPr>
          <p:cNvPr id="12" name="TextBox 11"/>
          <p:cNvSpPr txBox="1"/>
          <p:nvPr/>
        </p:nvSpPr>
        <p:spPr>
          <a:xfrm>
            <a:off x="9521117" y="2816582"/>
            <a:ext cx="726481"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2020</a:t>
            </a:r>
          </a:p>
        </p:txBody>
      </p:sp>
      <p:sp>
        <p:nvSpPr>
          <p:cNvPr id="16" name="Oval 15"/>
          <p:cNvSpPr/>
          <p:nvPr/>
        </p:nvSpPr>
        <p:spPr>
          <a:xfrm>
            <a:off x="5941342" y="3279775"/>
            <a:ext cx="286769" cy="280638"/>
          </a:xfrm>
          <a:prstGeom prst="ellipse">
            <a:avLst/>
          </a:prstGeom>
          <a:solidFill>
            <a:srgbClr val="003E7D"/>
          </a:solid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p:cNvCxnSpPr/>
          <p:nvPr/>
        </p:nvCxnSpPr>
        <p:spPr>
          <a:xfrm flipH="1" flipV="1">
            <a:off x="5095474" y="2768222"/>
            <a:ext cx="1000527" cy="660779"/>
          </a:xfrm>
          <a:prstGeom prst="line">
            <a:avLst/>
          </a:prstGeom>
          <a:solidFill>
            <a:srgbClr val="003E7D"/>
          </a:solidFill>
          <a:ln w="57150">
            <a:solidFill>
              <a:srgbClr val="003E7D"/>
            </a:solidFill>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2126435" y="4762242"/>
            <a:ext cx="3629569" cy="1459578"/>
          </a:xfrm>
          <a:prstGeom prst="roundRect">
            <a:avLst>
              <a:gd name="adj" fmla="val 901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r>
              <a:rPr lang="en-GB" b="1" dirty="0">
                <a:solidFill>
                  <a:schemeClr val="tx1"/>
                </a:solidFill>
              </a:rPr>
              <a:t>2015</a:t>
            </a:r>
            <a:endParaRPr lang="en-GB" dirty="0">
              <a:solidFill>
                <a:schemeClr val="tx1"/>
              </a:solidFill>
            </a:endParaRPr>
          </a:p>
          <a:p>
            <a:r>
              <a:rPr lang="en-GB" dirty="0">
                <a:solidFill>
                  <a:schemeClr val="tx1"/>
                </a:solidFill>
              </a:rPr>
              <a:t>Tim Peake became the first British ESA Astronaut to visit the International Space Station.</a:t>
            </a:r>
          </a:p>
        </p:txBody>
      </p:sp>
      <p:cxnSp>
        <p:nvCxnSpPr>
          <p:cNvPr id="26" name="Straight Connector 25"/>
          <p:cNvCxnSpPr/>
          <p:nvPr/>
        </p:nvCxnSpPr>
        <p:spPr>
          <a:xfrm flipH="1">
            <a:off x="3605014" y="2772011"/>
            <a:ext cx="1505364" cy="0"/>
          </a:xfrm>
          <a:prstGeom prst="line">
            <a:avLst/>
          </a:prstGeom>
          <a:solidFill>
            <a:srgbClr val="003E7D"/>
          </a:solidFill>
          <a:ln w="57150">
            <a:solidFill>
              <a:srgbClr val="003E7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24893" y="2621897"/>
            <a:ext cx="125" cy="171278"/>
          </a:xfrm>
          <a:prstGeom prst="line">
            <a:avLst/>
          </a:prstGeom>
          <a:solidFill>
            <a:srgbClr val="003E7D"/>
          </a:solidFill>
          <a:ln w="57150">
            <a:solidFill>
              <a:srgbClr val="003E7D"/>
            </a:solidFill>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2260522" y="874644"/>
            <a:ext cx="4690243" cy="1761414"/>
          </a:xfrm>
          <a:prstGeom prst="roundRect">
            <a:avLst>
              <a:gd name="adj" fmla="val 901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r>
              <a:rPr lang="en-GB" b="1" dirty="0">
                <a:solidFill>
                  <a:schemeClr val="tx1"/>
                </a:solidFill>
              </a:rPr>
              <a:t>2015</a:t>
            </a:r>
          </a:p>
          <a:p>
            <a:r>
              <a:rPr lang="en-GB" dirty="0">
                <a:solidFill>
                  <a:schemeClr val="tx1"/>
                </a:solidFill>
              </a:rPr>
              <a:t>Scientists found evidence of liquid water on Mars for the first time. This furthers the possibility of sustaining life on the planet. </a:t>
            </a:r>
          </a:p>
        </p:txBody>
      </p:sp>
      <p:cxnSp>
        <p:nvCxnSpPr>
          <p:cNvPr id="31" name="Straight Connector 30"/>
          <p:cNvCxnSpPr>
            <a:cxnSpLocks/>
          </p:cNvCxnSpPr>
          <p:nvPr/>
        </p:nvCxnSpPr>
        <p:spPr>
          <a:xfrm flipV="1">
            <a:off x="5090058" y="3492317"/>
            <a:ext cx="985420" cy="747120"/>
          </a:xfrm>
          <a:prstGeom prst="line">
            <a:avLst/>
          </a:prstGeom>
          <a:solidFill>
            <a:srgbClr val="003E7D"/>
          </a:solidFill>
          <a:ln w="57150">
            <a:solidFill>
              <a:srgbClr val="003E7D"/>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095473" y="4220129"/>
            <a:ext cx="0" cy="556016"/>
          </a:xfrm>
          <a:prstGeom prst="line">
            <a:avLst/>
          </a:prstGeom>
          <a:solidFill>
            <a:srgbClr val="003E7D"/>
          </a:solidFill>
          <a:ln w="57150">
            <a:solidFill>
              <a:srgbClr val="003E7D"/>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b="40870"/>
          <a:stretch/>
        </p:blipFill>
        <p:spPr>
          <a:xfrm flipH="1">
            <a:off x="6710136" y="526739"/>
            <a:ext cx="3202214" cy="2644088"/>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7026" y="3829217"/>
            <a:ext cx="2258269" cy="1259744"/>
          </a:xfrm>
          <a:prstGeom prst="rect">
            <a:avLst/>
          </a:prstGeom>
        </p:spPr>
      </p:pic>
      <p:sp>
        <p:nvSpPr>
          <p:cNvPr id="17" name="Oval 16">
            <a:extLst>
              <a:ext uri="{FF2B5EF4-FFF2-40B4-BE49-F238E27FC236}">
                <a16:creationId xmlns:a16="http://schemas.microsoft.com/office/drawing/2014/main" id="{C0D10AA5-06B5-EF49-9FDE-2DCACD91CFD6}"/>
              </a:ext>
            </a:extLst>
          </p:cNvPr>
          <p:cNvSpPr/>
          <p:nvPr/>
        </p:nvSpPr>
        <p:spPr>
          <a:xfrm>
            <a:off x="9848174" y="3307713"/>
            <a:ext cx="286769" cy="280638"/>
          </a:xfrm>
          <a:prstGeom prst="ellipse">
            <a:avLst/>
          </a:prstGeom>
          <a:solidFill>
            <a:srgbClr val="003E7D"/>
          </a:solid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a:extLst>
              <a:ext uri="{FF2B5EF4-FFF2-40B4-BE49-F238E27FC236}">
                <a16:creationId xmlns:a16="http://schemas.microsoft.com/office/drawing/2014/main" id="{76218532-CA2F-3349-9497-03D4D780C007}"/>
              </a:ext>
            </a:extLst>
          </p:cNvPr>
          <p:cNvSpPr/>
          <p:nvPr/>
        </p:nvSpPr>
        <p:spPr>
          <a:xfrm>
            <a:off x="5862323" y="4549852"/>
            <a:ext cx="4265921" cy="1699201"/>
          </a:xfrm>
          <a:prstGeom prst="roundRect">
            <a:avLst>
              <a:gd name="adj" fmla="val 901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b="1" dirty="0">
                <a:solidFill>
                  <a:schemeClr val="tx1"/>
                </a:solidFill>
              </a:rPr>
              <a:t>2020</a:t>
            </a:r>
          </a:p>
          <a:p>
            <a:r>
              <a:rPr lang="en-GB" dirty="0">
                <a:solidFill>
                  <a:schemeClr val="tx1"/>
                </a:solidFill>
              </a:rPr>
              <a:t>The European Space Agency's Solar Orbiter probe took the closest ever photographs of the Sun. The probe got within 77 million km of the surface of the sun! </a:t>
            </a:r>
          </a:p>
        </p:txBody>
      </p:sp>
      <p:cxnSp>
        <p:nvCxnSpPr>
          <p:cNvPr id="24" name="Straight Connector 23">
            <a:extLst>
              <a:ext uri="{FF2B5EF4-FFF2-40B4-BE49-F238E27FC236}">
                <a16:creationId xmlns:a16="http://schemas.microsoft.com/office/drawing/2014/main" id="{4C917412-03DD-9B49-980D-4F1CE75B00D6}"/>
              </a:ext>
            </a:extLst>
          </p:cNvPr>
          <p:cNvCxnSpPr>
            <a:cxnSpLocks/>
          </p:cNvCxnSpPr>
          <p:nvPr/>
        </p:nvCxnSpPr>
        <p:spPr>
          <a:xfrm flipV="1">
            <a:off x="7985147" y="3487920"/>
            <a:ext cx="1890538" cy="744838"/>
          </a:xfrm>
          <a:prstGeom prst="line">
            <a:avLst/>
          </a:prstGeom>
          <a:solidFill>
            <a:srgbClr val="003E7D"/>
          </a:solidFill>
          <a:ln w="57150">
            <a:solidFill>
              <a:srgbClr val="003E7D"/>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9FD155-2EAA-6041-9CB3-FAE85C219A23}"/>
              </a:ext>
            </a:extLst>
          </p:cNvPr>
          <p:cNvCxnSpPr>
            <a:cxnSpLocks/>
          </p:cNvCxnSpPr>
          <p:nvPr/>
        </p:nvCxnSpPr>
        <p:spPr>
          <a:xfrm flipV="1">
            <a:off x="8002879" y="4206381"/>
            <a:ext cx="0" cy="343471"/>
          </a:xfrm>
          <a:prstGeom prst="line">
            <a:avLst/>
          </a:prstGeom>
          <a:solidFill>
            <a:srgbClr val="003E7D"/>
          </a:solidFill>
          <a:ln w="57150">
            <a:solidFill>
              <a:srgbClr val="003E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62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right)">
                                      <p:cBhvr>
                                        <p:cTn id="15" dur="500"/>
                                        <p:tgtEl>
                                          <p:spTgt spid="2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up)">
                                      <p:cBhvr>
                                        <p:cTn id="56" dur="500"/>
                                        <p:tgtEl>
                                          <p:spTgt spid="25"/>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1" grpId="0" animBg="1"/>
      <p:bldP spid="2" grpId="0" animBg="1"/>
      <p:bldP spid="17"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able 62"/>
          <p:cNvGraphicFramePr>
            <a:graphicFrameLocks noGrp="1"/>
          </p:cNvGraphicFramePr>
          <p:nvPr>
            <p:extLst/>
          </p:nvPr>
        </p:nvGraphicFramePr>
        <p:xfrm>
          <a:off x="2063750" y="3154363"/>
          <a:ext cx="8064500" cy="550862"/>
        </p:xfrm>
        <a:graphic>
          <a:graphicData uri="http://schemas.openxmlformats.org/drawingml/2006/table">
            <a:tbl>
              <a:tblPr firstRow="1" bandRow="1">
                <a:tableStyleId>{5C22544A-7EE6-4342-B048-85BDC9FD1C3A}</a:tableStyleId>
              </a:tblPr>
              <a:tblGrid>
                <a:gridCol w="4032250">
                  <a:extLst>
                    <a:ext uri="{9D8B030D-6E8A-4147-A177-3AD203B41FA5}">
                      <a16:colId xmlns:a16="http://schemas.microsoft.com/office/drawing/2014/main" val="20000"/>
                    </a:ext>
                  </a:extLst>
                </a:gridCol>
                <a:gridCol w="4032250">
                  <a:extLst>
                    <a:ext uri="{9D8B030D-6E8A-4147-A177-3AD203B41FA5}">
                      <a16:colId xmlns:a16="http://schemas.microsoft.com/office/drawing/2014/main" val="20001"/>
                    </a:ext>
                  </a:extLst>
                </a:gridCol>
              </a:tblGrid>
              <a:tr h="550862">
                <a:tc>
                  <a:txBody>
                    <a:bodyPr/>
                    <a:lstStyle/>
                    <a:p>
                      <a:endParaRPr lang="en-GB" sz="1800" dirty="0">
                        <a:solidFill>
                          <a:schemeClr val="tx1"/>
                        </a:solidFill>
                      </a:endParaRPr>
                    </a:p>
                  </a:txBody>
                  <a:tcPr marT="45796" marB="45796">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endParaRPr lang="en-GB" sz="1800" dirty="0"/>
                    </a:p>
                  </a:txBody>
                  <a:tcPr marT="45796" marB="45796">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4287" y="3579679"/>
            <a:ext cx="3405059" cy="2835818"/>
          </a:xfrm>
          <a:prstGeom prst="rect">
            <a:avLst/>
          </a:prstGeom>
        </p:spPr>
      </p:pic>
      <p:grpSp>
        <p:nvGrpSpPr>
          <p:cNvPr id="69" name="Group 31"/>
          <p:cNvGrpSpPr>
            <a:grpSpLocks/>
          </p:cNvGrpSpPr>
          <p:nvPr/>
        </p:nvGrpSpPr>
        <p:grpSpPr bwMode="auto">
          <a:xfrm flipV="1">
            <a:off x="8978075" y="3279776"/>
            <a:ext cx="287337" cy="896939"/>
            <a:chOff x="1555219" y="2667226"/>
            <a:chExt cx="287364" cy="896724"/>
          </a:xfrm>
          <a:solidFill>
            <a:srgbClr val="003E7D"/>
          </a:solidFill>
        </p:grpSpPr>
        <p:sp>
          <p:nvSpPr>
            <p:cNvPr id="70" name="Oval 69"/>
            <p:cNvSpPr/>
            <p:nvPr/>
          </p:nvSpPr>
          <p:spPr>
            <a:xfrm>
              <a:off x="1555219" y="3283029"/>
              <a:ext cx="287364" cy="280921"/>
            </a:xfrm>
            <a:prstGeom prst="ellipse">
              <a:avLst/>
            </a:prstGeom>
            <a:grp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71" name="Straight Connector 70"/>
            <p:cNvCxnSpPr/>
            <p:nvPr/>
          </p:nvCxnSpPr>
          <p:spPr>
            <a:xfrm flipV="1">
              <a:off x="1699696" y="2667226"/>
              <a:ext cx="8445" cy="749122"/>
            </a:xfrm>
            <a:prstGeom prst="line">
              <a:avLst/>
            </a:prstGeom>
            <a:grpFill/>
            <a:ln w="57150">
              <a:solidFill>
                <a:srgbClr val="003E7D"/>
              </a:solidFill>
            </a:ln>
          </p:spPr>
          <p:style>
            <a:lnRef idx="1">
              <a:schemeClr val="accent1"/>
            </a:lnRef>
            <a:fillRef idx="0">
              <a:schemeClr val="accent1"/>
            </a:fillRef>
            <a:effectRef idx="0">
              <a:schemeClr val="accent1"/>
            </a:effectRef>
            <a:fontRef idx="minor">
              <a:schemeClr val="tx1"/>
            </a:fontRef>
          </p:style>
        </p:cxnSp>
      </p:grpSp>
      <p:grpSp>
        <p:nvGrpSpPr>
          <p:cNvPr id="74" name="Group 73"/>
          <p:cNvGrpSpPr>
            <a:grpSpLocks/>
          </p:cNvGrpSpPr>
          <p:nvPr/>
        </p:nvGrpSpPr>
        <p:grpSpPr bwMode="auto">
          <a:xfrm>
            <a:off x="4319589" y="2655652"/>
            <a:ext cx="4305603" cy="898762"/>
            <a:chOff x="1555814" y="2664391"/>
            <a:chExt cx="4305332" cy="899559"/>
          </a:xfrm>
          <a:solidFill>
            <a:srgbClr val="003E7D"/>
          </a:solidFill>
        </p:grpSpPr>
        <p:sp>
          <p:nvSpPr>
            <p:cNvPr id="75" name="Oval 74"/>
            <p:cNvSpPr/>
            <p:nvPr/>
          </p:nvSpPr>
          <p:spPr>
            <a:xfrm>
              <a:off x="1555814" y="3282713"/>
              <a:ext cx="287319" cy="281237"/>
            </a:xfrm>
            <a:prstGeom prst="ellipse">
              <a:avLst/>
            </a:prstGeom>
            <a:grp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76" name="Straight Connector 75"/>
            <p:cNvCxnSpPr/>
            <p:nvPr/>
          </p:nvCxnSpPr>
          <p:spPr>
            <a:xfrm flipV="1">
              <a:off x="1698680" y="2664391"/>
              <a:ext cx="4162466" cy="751790"/>
            </a:xfrm>
            <a:prstGeom prst="line">
              <a:avLst/>
            </a:prstGeom>
            <a:grpFill/>
            <a:ln w="57150">
              <a:solidFill>
                <a:srgbClr val="003E7D"/>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a:grpSpLocks/>
          </p:cNvGrpSpPr>
          <p:nvPr/>
        </p:nvGrpSpPr>
        <p:grpSpPr bwMode="auto">
          <a:xfrm>
            <a:off x="2611439" y="1960204"/>
            <a:ext cx="287337" cy="1595796"/>
            <a:chOff x="1087613" y="1960346"/>
            <a:chExt cx="286769" cy="1594996"/>
          </a:xfrm>
          <a:solidFill>
            <a:srgbClr val="003E7D"/>
          </a:solidFill>
        </p:grpSpPr>
        <p:cxnSp>
          <p:nvCxnSpPr>
            <p:cNvPr id="78" name="Straight Connector 77"/>
            <p:cNvCxnSpPr/>
            <p:nvPr/>
          </p:nvCxnSpPr>
          <p:spPr>
            <a:xfrm flipV="1">
              <a:off x="1242880" y="1960346"/>
              <a:ext cx="0" cy="1418872"/>
            </a:xfrm>
            <a:prstGeom prst="line">
              <a:avLst/>
            </a:prstGeom>
            <a:grpFill/>
            <a:ln w="57150">
              <a:solidFill>
                <a:srgbClr val="003E7D"/>
              </a:solidFill>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087613" y="3274496"/>
              <a:ext cx="286769" cy="280846"/>
            </a:xfrm>
            <a:prstGeom prst="ellipse">
              <a:avLst/>
            </a:prstGeom>
            <a:grp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10" name="TextBox 9"/>
          <p:cNvSpPr txBox="1"/>
          <p:nvPr/>
        </p:nvSpPr>
        <p:spPr>
          <a:xfrm>
            <a:off x="1945322" y="2816582"/>
            <a:ext cx="696024"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1960</a:t>
            </a:r>
          </a:p>
        </p:txBody>
      </p:sp>
      <p:sp>
        <p:nvSpPr>
          <p:cNvPr id="11" name="TextBox 10"/>
          <p:cNvSpPr txBox="1"/>
          <p:nvPr/>
        </p:nvSpPr>
        <p:spPr>
          <a:xfrm>
            <a:off x="5760010" y="2816582"/>
            <a:ext cx="671980"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1965</a:t>
            </a:r>
          </a:p>
        </p:txBody>
      </p:sp>
      <p:sp>
        <p:nvSpPr>
          <p:cNvPr id="12" name="TextBox 11"/>
          <p:cNvSpPr txBox="1"/>
          <p:nvPr/>
        </p:nvSpPr>
        <p:spPr>
          <a:xfrm>
            <a:off x="9542756" y="2816582"/>
            <a:ext cx="683200"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1970</a:t>
            </a:r>
          </a:p>
        </p:txBody>
      </p:sp>
      <p:sp>
        <p:nvSpPr>
          <p:cNvPr id="80" name="Rounded Rectangle 79"/>
          <p:cNvSpPr/>
          <p:nvPr/>
        </p:nvSpPr>
        <p:spPr>
          <a:xfrm>
            <a:off x="2571855" y="747510"/>
            <a:ext cx="2882167" cy="1212694"/>
          </a:xfrm>
          <a:prstGeom prst="roundRect">
            <a:avLst>
              <a:gd name="adj" fmla="val 901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r>
              <a:rPr lang="en-GB" b="1" dirty="0">
                <a:solidFill>
                  <a:schemeClr val="tx1"/>
                </a:solidFill>
              </a:rPr>
              <a:t>1961</a:t>
            </a:r>
          </a:p>
          <a:p>
            <a:r>
              <a:rPr lang="en-GB" dirty="0">
                <a:solidFill>
                  <a:schemeClr val="tx1"/>
                </a:solidFill>
              </a:rPr>
              <a:t>Yuri Gagarin became the first man in space. </a:t>
            </a:r>
          </a:p>
        </p:txBody>
      </p:sp>
      <p:sp>
        <p:nvSpPr>
          <p:cNvPr id="81" name="Rounded Rectangle 80"/>
          <p:cNvSpPr/>
          <p:nvPr/>
        </p:nvSpPr>
        <p:spPr>
          <a:xfrm>
            <a:off x="6653213" y="713383"/>
            <a:ext cx="3572738" cy="1981254"/>
          </a:xfrm>
          <a:prstGeom prst="roundRect">
            <a:avLst>
              <a:gd name="adj" fmla="val 901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r>
              <a:rPr lang="en-GB" sz="2800" b="1" dirty="0">
                <a:solidFill>
                  <a:schemeClr val="tx1"/>
                </a:solidFill>
              </a:rPr>
              <a:t>1963</a:t>
            </a:r>
            <a:endParaRPr lang="en-GB" b="1" dirty="0">
              <a:solidFill>
                <a:schemeClr val="tx1"/>
              </a:solidFill>
            </a:endParaRPr>
          </a:p>
          <a:p>
            <a:r>
              <a:rPr lang="en-GB" sz="2800" b="1" dirty="0">
                <a:solidFill>
                  <a:schemeClr val="tx1"/>
                </a:solidFill>
              </a:rPr>
              <a:t>Valentina Tereshkova </a:t>
            </a:r>
            <a:r>
              <a:rPr lang="en-GB" dirty="0">
                <a:solidFill>
                  <a:schemeClr val="tx1"/>
                </a:solidFill>
              </a:rPr>
              <a:t>was the first woman in space.</a:t>
            </a:r>
          </a:p>
        </p:txBody>
      </p:sp>
      <p:sp>
        <p:nvSpPr>
          <p:cNvPr id="82" name="Rounded Rectangle 81"/>
          <p:cNvSpPr/>
          <p:nvPr/>
        </p:nvSpPr>
        <p:spPr>
          <a:xfrm>
            <a:off x="5325811" y="4176713"/>
            <a:ext cx="4092570" cy="1981254"/>
          </a:xfrm>
          <a:prstGeom prst="roundRect">
            <a:avLst>
              <a:gd name="adj" fmla="val 901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08000" bIns="108000" rtlCol="0" anchor="ctr"/>
          <a:lstStyle/>
          <a:p>
            <a:r>
              <a:rPr lang="en-GB" b="1" dirty="0">
                <a:solidFill>
                  <a:schemeClr val="tx1"/>
                </a:solidFill>
              </a:rPr>
              <a:t>1969</a:t>
            </a:r>
          </a:p>
          <a:p>
            <a:r>
              <a:rPr lang="en-GB" dirty="0">
                <a:solidFill>
                  <a:schemeClr val="tx1"/>
                </a:solidFill>
              </a:rPr>
              <a:t>Neil Armstrong and Buzz Aldrin set foot on the moon! </a:t>
            </a:r>
          </a:p>
        </p:txBody>
      </p:sp>
      <p:sp>
        <p:nvSpPr>
          <p:cNvPr id="8" name="Arrow: Left 7">
            <a:extLst>
              <a:ext uri="{FF2B5EF4-FFF2-40B4-BE49-F238E27FC236}">
                <a16:creationId xmlns:a16="http://schemas.microsoft.com/office/drawing/2014/main" id="{55E2812E-7C02-4675-9993-B2A57C35A624}"/>
              </a:ext>
            </a:extLst>
          </p:cNvPr>
          <p:cNvSpPr/>
          <p:nvPr/>
        </p:nvSpPr>
        <p:spPr>
          <a:xfrm>
            <a:off x="10128250" y="1331089"/>
            <a:ext cx="1284790" cy="629115"/>
          </a:xfrm>
          <a:prstGeom prst="leftArrow">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954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fade">
                                      <p:cBhvr>
                                        <p:cTn id="11" dur="500"/>
                                        <p:tgtEl>
                                          <p:spTgt spid="8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wipe(left)">
                                      <p:cBhvr>
                                        <p:cTn id="16" dur="500"/>
                                        <p:tgtEl>
                                          <p:spTgt spid="7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fade">
                                      <p:cBhvr>
                                        <p:cTn id="20" dur="500"/>
                                        <p:tgtEl>
                                          <p:spTgt spid="8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wipe(up)">
                                      <p:cBhvr>
                                        <p:cTn id="25" dur="500"/>
                                        <p:tgtEl>
                                          <p:spTgt spid="6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fade">
                                      <p:cBhvr>
                                        <p:cTn id="29" dur="500"/>
                                        <p:tgtEl>
                                          <p:spTgt spid="82"/>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D68260-C2E4-49C8-9B58-23D71B234BAE}"/>
              </a:ext>
            </a:extLst>
          </p:cNvPr>
          <p:cNvSpPr>
            <a:spLocks noGrp="1"/>
          </p:cNvSpPr>
          <p:nvPr>
            <p:ph type="title"/>
          </p:nvPr>
        </p:nvSpPr>
        <p:spPr/>
        <p:txBody>
          <a:bodyPr>
            <a:normAutofit/>
          </a:bodyPr>
          <a:lstStyle/>
          <a:p>
            <a:r>
              <a:rPr lang="en-US" sz="3200" dirty="0"/>
              <a:t>Valentina Tereshkova</a:t>
            </a:r>
            <a:endParaRPr lang="en-GB" sz="3200" dirty="0"/>
          </a:p>
        </p:txBody>
      </p:sp>
      <p:pic>
        <p:nvPicPr>
          <p:cNvPr id="1026" name="Picture 2" descr="See the source image">
            <a:extLst>
              <a:ext uri="{FF2B5EF4-FFF2-40B4-BE49-F238E27FC236}">
                <a16:creationId xmlns:a16="http://schemas.microsoft.com/office/drawing/2014/main" id="{27D44BEB-13C6-48AB-8645-79B0DE1D5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167" y="495090"/>
            <a:ext cx="4564621" cy="45988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3BA0AA64-7ADA-4714-A267-AECAEDC00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956" y="495090"/>
            <a:ext cx="4564621" cy="456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900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18</a:t>
            </a:fld>
            <a:endParaRPr lang="en-US" dirty="0"/>
          </a:p>
        </p:txBody>
      </p:sp>
      <p:sp>
        <p:nvSpPr>
          <p:cNvPr id="6" name="Title 5">
            <a:extLst>
              <a:ext uri="{FF2B5EF4-FFF2-40B4-BE49-F238E27FC236}">
                <a16:creationId xmlns:a16="http://schemas.microsoft.com/office/drawing/2014/main" id="{6D6FD521-721D-4FA5-A5D1-0AB88F98BA62}"/>
              </a:ext>
            </a:extLst>
          </p:cNvPr>
          <p:cNvSpPr>
            <a:spLocks noGrp="1"/>
          </p:cNvSpPr>
          <p:nvPr>
            <p:ph type="title"/>
          </p:nvPr>
        </p:nvSpPr>
        <p:spPr>
          <a:xfrm>
            <a:off x="939505" y="313562"/>
            <a:ext cx="3481666" cy="832104"/>
          </a:xfrm>
        </p:spPr>
        <p:txBody>
          <a:bodyPr>
            <a:normAutofit/>
          </a:bodyPr>
          <a:lstStyle/>
          <a:p>
            <a:r>
              <a:rPr lang="en-US" sz="3200" dirty="0"/>
              <a:t>Using a dictionary!</a:t>
            </a:r>
            <a:endParaRPr lang="en-GB" sz="3200" dirty="0"/>
          </a:p>
        </p:txBody>
      </p:sp>
      <p:pic>
        <p:nvPicPr>
          <p:cNvPr id="2050" name="Picture 2" descr="https://www.tes.com/tesv2/files/styles/news_article_ml_x2/public/media/image/2019-09/TES_DICTIONARY_USE.jpg?h=468a0b19&amp;itok=bwmdo1rZ">
            <a:extLst>
              <a:ext uri="{FF2B5EF4-FFF2-40B4-BE49-F238E27FC236}">
                <a16:creationId xmlns:a16="http://schemas.microsoft.com/office/drawing/2014/main" id="{A1025CC0-DB8B-490F-A60D-D54D29D7D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609" y="1231720"/>
            <a:ext cx="8382569" cy="471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966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19</a:t>
            </a:fld>
            <a:endParaRPr lang="en-US" dirty="0"/>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180000">
            <a:off x="225574" y="589622"/>
            <a:ext cx="4391191" cy="1325563"/>
          </a:xfrm>
        </p:spPr>
        <p:txBody>
          <a:bodyPr anchor="t">
            <a:normAutofit/>
          </a:bodyPr>
          <a:lstStyle/>
          <a:p>
            <a:pPr algn="ctr"/>
            <a:r>
              <a:rPr lang="en-US" sz="3600" dirty="0"/>
              <a:t>New Words</a:t>
            </a:r>
          </a:p>
        </p:txBody>
      </p:sp>
      <p:sp>
        <p:nvSpPr>
          <p:cNvPr id="7" name="Text Placeholder 6">
            <a:extLst>
              <a:ext uri="{FF2B5EF4-FFF2-40B4-BE49-F238E27FC236}">
                <a16:creationId xmlns:a16="http://schemas.microsoft.com/office/drawing/2014/main" id="{AE495B20-FF2C-4679-89D6-BE7A90DA9F73}"/>
              </a:ext>
            </a:extLst>
          </p:cNvPr>
          <p:cNvSpPr>
            <a:spLocks noGrp="1"/>
          </p:cNvSpPr>
          <p:nvPr>
            <p:ph type="body" sz="quarter" idx="13"/>
          </p:nvPr>
        </p:nvSpPr>
        <p:spPr>
          <a:xfrm>
            <a:off x="639666" y="3432957"/>
            <a:ext cx="8515501" cy="1376177"/>
          </a:xfrm>
        </p:spPr>
        <p:txBody>
          <a:bodyPr>
            <a:normAutofit fontScale="25000" lnSpcReduction="20000"/>
          </a:bodyPr>
          <a:lstStyle/>
          <a:p>
            <a:pPr algn="l">
              <a:lnSpc>
                <a:spcPct val="170000"/>
              </a:lnSpc>
            </a:pPr>
            <a:r>
              <a:rPr lang="en-US" sz="18000" dirty="0"/>
              <a:t>global warming</a:t>
            </a:r>
          </a:p>
          <a:p>
            <a:pPr algn="l">
              <a:lnSpc>
                <a:spcPct val="170000"/>
              </a:lnSpc>
            </a:pPr>
            <a:r>
              <a:rPr lang="en-US" sz="18000" dirty="0"/>
              <a:t>skill</a:t>
            </a:r>
          </a:p>
          <a:p>
            <a:pPr algn="l">
              <a:lnSpc>
                <a:spcPct val="170000"/>
              </a:lnSpc>
            </a:pPr>
            <a:r>
              <a:rPr lang="en-US" sz="18000" dirty="0"/>
              <a:t>eventually</a:t>
            </a:r>
          </a:p>
          <a:p>
            <a:pPr algn="l">
              <a:lnSpc>
                <a:spcPct val="170000"/>
              </a:lnSpc>
            </a:pPr>
            <a:endParaRPr lang="en-US" sz="18000" dirty="0"/>
          </a:p>
          <a:p>
            <a:pPr marL="857250" indent="-857250" algn="l">
              <a:buFont typeface="Arial" panose="020B0604020202020204" pitchFamily="34" charset="0"/>
              <a:buChar char="•"/>
            </a:pPr>
            <a:endParaRPr lang="en-US" u="sng" dirty="0">
              <a:solidFill>
                <a:schemeClr val="accent2"/>
              </a:solidFill>
            </a:endParaRPr>
          </a:p>
        </p:txBody>
      </p:sp>
      <p:sp>
        <p:nvSpPr>
          <p:cNvPr id="6" name="Text Placeholder 6">
            <a:extLst>
              <a:ext uri="{FF2B5EF4-FFF2-40B4-BE49-F238E27FC236}">
                <a16:creationId xmlns:a16="http://schemas.microsoft.com/office/drawing/2014/main" id="{232A9E73-9FF2-4853-B0BB-0D93576D89DF}"/>
              </a:ext>
            </a:extLst>
          </p:cNvPr>
          <p:cNvSpPr txBox="1">
            <a:spLocks/>
          </p:cNvSpPr>
          <p:nvPr/>
        </p:nvSpPr>
        <p:spPr>
          <a:xfrm>
            <a:off x="4681173" y="4465089"/>
            <a:ext cx="8515501" cy="1376177"/>
          </a:xfrm>
          <a:prstGeom prst="rect">
            <a:avLst/>
          </a:prstGeom>
        </p:spPr>
        <p:txBody>
          <a:bodyPr vert="horz" lIns="91440" tIns="45720" rIns="91440" bIns="45720" rtlCol="0" anchor="ctr">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60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pPr>
            <a:r>
              <a:rPr lang="en-US" sz="18000" dirty="0"/>
              <a:t>cosmonaut</a:t>
            </a:r>
          </a:p>
          <a:p>
            <a:pPr algn="l">
              <a:lnSpc>
                <a:spcPct val="170000"/>
              </a:lnSpc>
            </a:pPr>
            <a:r>
              <a:rPr lang="en-US" sz="18000" dirty="0"/>
              <a:t>candidates</a:t>
            </a:r>
          </a:p>
          <a:p>
            <a:pPr algn="l">
              <a:lnSpc>
                <a:spcPct val="170000"/>
              </a:lnSpc>
            </a:pPr>
            <a:endParaRPr lang="en-US" sz="18000" dirty="0"/>
          </a:p>
          <a:p>
            <a:pPr algn="l">
              <a:lnSpc>
                <a:spcPct val="170000"/>
              </a:lnSpc>
            </a:pPr>
            <a:endParaRPr lang="en-US" sz="18000" dirty="0"/>
          </a:p>
          <a:p>
            <a:pPr marL="1143000" indent="-1143000" algn="l">
              <a:lnSpc>
                <a:spcPct val="120000"/>
              </a:lnSpc>
              <a:buFont typeface="Arial" panose="020B0604020202020204" pitchFamily="34" charset="0"/>
              <a:buChar char="•"/>
            </a:pPr>
            <a:endParaRPr lang="en-GB" sz="18000" dirty="0"/>
          </a:p>
          <a:p>
            <a:pPr marL="857250" indent="-857250" algn="l">
              <a:buFont typeface="Arial" panose="020B0604020202020204" pitchFamily="34" charset="0"/>
              <a:buChar char="•"/>
            </a:pPr>
            <a:endParaRPr lang="en-US" u="sng" dirty="0">
              <a:solidFill>
                <a:schemeClr val="accent2"/>
              </a:solidFill>
            </a:endParaRPr>
          </a:p>
        </p:txBody>
      </p:sp>
      <p:sp>
        <p:nvSpPr>
          <p:cNvPr id="8" name="Text Placeholder 6">
            <a:extLst>
              <a:ext uri="{FF2B5EF4-FFF2-40B4-BE49-F238E27FC236}">
                <a16:creationId xmlns:a16="http://schemas.microsoft.com/office/drawing/2014/main" id="{6ED00579-2133-4EDB-9D25-CD21E4EA9E03}"/>
              </a:ext>
            </a:extLst>
          </p:cNvPr>
          <p:cNvSpPr txBox="1">
            <a:spLocks/>
          </p:cNvSpPr>
          <p:nvPr/>
        </p:nvSpPr>
        <p:spPr>
          <a:xfrm>
            <a:off x="8638166" y="3202929"/>
            <a:ext cx="8515501" cy="1376177"/>
          </a:xfrm>
          <a:prstGeom prst="rect">
            <a:avLst/>
          </a:prstGeom>
        </p:spPr>
        <p:txBody>
          <a:bodyPr vert="horz" lIns="91440" tIns="45720" rIns="91440" bIns="45720" rtlCol="0" anchor="ctr">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60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70000"/>
              </a:lnSpc>
            </a:pPr>
            <a:r>
              <a:rPr lang="en-US" sz="18000" dirty="0"/>
              <a:t>legacy</a:t>
            </a:r>
          </a:p>
          <a:p>
            <a:pPr algn="l">
              <a:lnSpc>
                <a:spcPct val="170000"/>
              </a:lnSpc>
            </a:pPr>
            <a:r>
              <a:rPr lang="en-US" sz="18000" dirty="0"/>
              <a:t>cramped</a:t>
            </a:r>
          </a:p>
          <a:p>
            <a:pPr algn="l">
              <a:lnSpc>
                <a:spcPct val="170000"/>
              </a:lnSpc>
            </a:pPr>
            <a:r>
              <a:rPr lang="en-US" sz="18000" dirty="0"/>
              <a:t>inspiration</a:t>
            </a:r>
          </a:p>
          <a:p>
            <a:pPr marL="1143000" indent="-1143000" algn="l">
              <a:lnSpc>
                <a:spcPct val="120000"/>
              </a:lnSpc>
              <a:buFont typeface="Arial" panose="020B0604020202020204" pitchFamily="34" charset="0"/>
              <a:buChar char="•"/>
            </a:pPr>
            <a:endParaRPr lang="en-US" sz="18000" dirty="0"/>
          </a:p>
          <a:p>
            <a:pPr marL="857250" indent="-857250" algn="l">
              <a:buFont typeface="Arial" panose="020B0604020202020204" pitchFamily="34" charset="0"/>
              <a:buChar char="•"/>
            </a:pPr>
            <a:endParaRPr lang="en-US" u="sng" dirty="0">
              <a:solidFill>
                <a:schemeClr val="accent2"/>
              </a:solidFill>
            </a:endParaRPr>
          </a:p>
        </p:txBody>
      </p:sp>
    </p:spTree>
    <p:extLst>
      <p:ext uri="{BB962C8B-B14F-4D97-AF65-F5344CB8AC3E}">
        <p14:creationId xmlns:p14="http://schemas.microsoft.com/office/powerpoint/2010/main" val="1394594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CBE6C5F-F2F3-4B8D-BAE0-2F2FB333E423}"/>
              </a:ext>
            </a:extLst>
          </p:cNvPr>
          <p:cNvSpPr>
            <a:spLocks noGrp="1"/>
          </p:cNvSpPr>
          <p:nvPr>
            <p:ph type="ftr" sz="quarter" idx="11"/>
          </p:nvPr>
        </p:nvSpPr>
        <p:spPr>
          <a:xfrm>
            <a:off x="1498862" y="1930005"/>
            <a:ext cx="9351389" cy="2472313"/>
          </a:xfrm>
        </p:spPr>
        <p:txBody>
          <a:bodyPr/>
          <a:lstStyle/>
          <a:p>
            <a:r>
              <a:rPr lang="en-US" sz="4800" dirty="0"/>
              <a:t>Let’s guess this week’s theme!</a:t>
            </a:r>
            <a:endParaRPr lang="en-US" sz="4800" noProof="0" dirty="0"/>
          </a:p>
        </p:txBody>
      </p:sp>
      <p:sp>
        <p:nvSpPr>
          <p:cNvPr id="3" name="Slide Number Placeholder 2">
            <a:extLst>
              <a:ext uri="{FF2B5EF4-FFF2-40B4-BE49-F238E27FC236}">
                <a16:creationId xmlns:a16="http://schemas.microsoft.com/office/drawing/2014/main" id="{276782C7-E063-49C2-9515-691DB47DC7F3}"/>
              </a:ext>
            </a:extLst>
          </p:cNvPr>
          <p:cNvSpPr>
            <a:spLocks noGrp="1"/>
          </p:cNvSpPr>
          <p:nvPr>
            <p:ph type="sldNum" sz="quarter" idx="12"/>
          </p:nvPr>
        </p:nvSpPr>
        <p:spPr/>
        <p:txBody>
          <a:bodyPr/>
          <a:lstStyle/>
          <a:p>
            <a:fld id="{98C0CDE5-970C-4CC4-BF43-0DA127E73E82}" type="slidenum">
              <a:rPr lang="en-US" noProof="0" smtClean="0"/>
              <a:t>2</a:t>
            </a:fld>
            <a:endParaRPr lang="en-US" noProof="0" dirty="0"/>
          </a:p>
        </p:txBody>
      </p:sp>
    </p:spTree>
    <p:extLst>
      <p:ext uri="{BB962C8B-B14F-4D97-AF65-F5344CB8AC3E}">
        <p14:creationId xmlns:p14="http://schemas.microsoft.com/office/powerpoint/2010/main" val="4067165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975508-4DFB-413B-863B-FE0D2FA0F210}"/>
              </a:ext>
            </a:extLst>
          </p:cNvPr>
          <p:cNvSpPr>
            <a:spLocks noGrp="1"/>
          </p:cNvSpPr>
          <p:nvPr>
            <p:ph type="sldNum" sz="quarter" idx="12"/>
          </p:nvPr>
        </p:nvSpPr>
        <p:spPr/>
        <p:txBody>
          <a:bodyPr/>
          <a:lstStyle/>
          <a:p>
            <a:fld id="{98C0CDE5-970C-4CC4-BF43-0DA127E73E82}" type="slidenum">
              <a:rPr lang="en-US" noProof="0" smtClean="0"/>
              <a:t>20</a:t>
            </a:fld>
            <a:endParaRPr lang="en-US" noProof="0" dirty="0"/>
          </a:p>
        </p:txBody>
      </p:sp>
      <p:sp>
        <p:nvSpPr>
          <p:cNvPr id="4" name="Title 3">
            <a:extLst>
              <a:ext uri="{FF2B5EF4-FFF2-40B4-BE49-F238E27FC236}">
                <a16:creationId xmlns:a16="http://schemas.microsoft.com/office/drawing/2014/main" id="{2114C47F-53D0-4AD0-930D-C7419B55102E}"/>
              </a:ext>
            </a:extLst>
          </p:cNvPr>
          <p:cNvSpPr>
            <a:spLocks noGrp="1"/>
          </p:cNvSpPr>
          <p:nvPr>
            <p:ph type="title"/>
          </p:nvPr>
        </p:nvSpPr>
        <p:spPr/>
        <p:txBody>
          <a:bodyPr/>
          <a:lstStyle/>
          <a:p>
            <a:pPr algn="ctr"/>
            <a:r>
              <a:rPr lang="en-US" dirty="0"/>
              <a:t>Match</a:t>
            </a:r>
            <a:endParaRPr lang="en-GB" dirty="0"/>
          </a:p>
        </p:txBody>
      </p:sp>
      <p:sp>
        <p:nvSpPr>
          <p:cNvPr id="8" name="TextBox 7">
            <a:extLst>
              <a:ext uri="{FF2B5EF4-FFF2-40B4-BE49-F238E27FC236}">
                <a16:creationId xmlns:a16="http://schemas.microsoft.com/office/drawing/2014/main" id="{F8724C37-1456-49DA-A2E4-95F7D86D39D1}"/>
              </a:ext>
            </a:extLst>
          </p:cNvPr>
          <p:cNvSpPr txBox="1"/>
          <p:nvPr/>
        </p:nvSpPr>
        <p:spPr>
          <a:xfrm>
            <a:off x="6456127" y="923827"/>
            <a:ext cx="4707616" cy="584775"/>
          </a:xfrm>
          <a:prstGeom prst="rect">
            <a:avLst/>
          </a:prstGeom>
          <a:noFill/>
        </p:spPr>
        <p:txBody>
          <a:bodyPr wrap="square" rtlCol="0">
            <a:spAutoFit/>
          </a:bodyPr>
          <a:lstStyle/>
          <a:p>
            <a:r>
              <a:rPr lang="en-US" sz="3200" dirty="0"/>
              <a:t>QUESTIONS WORKSHEET</a:t>
            </a:r>
            <a:endParaRPr lang="en-GB" sz="3200" dirty="0"/>
          </a:p>
        </p:txBody>
      </p:sp>
      <p:pic>
        <p:nvPicPr>
          <p:cNvPr id="2" name="Picture 1">
            <a:extLst>
              <a:ext uri="{FF2B5EF4-FFF2-40B4-BE49-F238E27FC236}">
                <a16:creationId xmlns:a16="http://schemas.microsoft.com/office/drawing/2014/main" id="{D209BBC0-BCE4-4D5B-8AD0-2A240E0E2CB6}"/>
              </a:ext>
            </a:extLst>
          </p:cNvPr>
          <p:cNvPicPr>
            <a:picLocks noChangeAspect="1"/>
          </p:cNvPicPr>
          <p:nvPr/>
        </p:nvPicPr>
        <p:blipFill>
          <a:blip r:embed="rId2"/>
          <a:stretch>
            <a:fillRect/>
          </a:stretch>
        </p:blipFill>
        <p:spPr>
          <a:xfrm>
            <a:off x="1847654" y="1585826"/>
            <a:ext cx="8173039" cy="4378414"/>
          </a:xfrm>
          <a:prstGeom prst="rect">
            <a:avLst/>
          </a:prstGeom>
        </p:spPr>
      </p:pic>
    </p:spTree>
    <p:extLst>
      <p:ext uri="{BB962C8B-B14F-4D97-AF65-F5344CB8AC3E}">
        <p14:creationId xmlns:p14="http://schemas.microsoft.com/office/powerpoint/2010/main" val="2442320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3A1AC9-0351-4762-82AE-4DA6D8A59762}"/>
              </a:ext>
            </a:extLst>
          </p:cNvPr>
          <p:cNvSpPr>
            <a:spLocks noGrp="1"/>
          </p:cNvSpPr>
          <p:nvPr>
            <p:ph type="sldNum" sz="quarter" idx="12"/>
          </p:nvPr>
        </p:nvSpPr>
        <p:spPr/>
        <p:txBody>
          <a:bodyPr/>
          <a:lstStyle/>
          <a:p>
            <a:fld id="{98C0CDE5-970C-4CC4-BF43-0DA127E73E82}" type="slidenum">
              <a:rPr lang="en-US" noProof="0" smtClean="0"/>
              <a:t>21</a:t>
            </a:fld>
            <a:endParaRPr lang="en-US" noProof="0" dirty="0"/>
          </a:p>
        </p:txBody>
      </p:sp>
      <p:sp>
        <p:nvSpPr>
          <p:cNvPr id="4" name="Title 3">
            <a:extLst>
              <a:ext uri="{FF2B5EF4-FFF2-40B4-BE49-F238E27FC236}">
                <a16:creationId xmlns:a16="http://schemas.microsoft.com/office/drawing/2014/main" id="{E024B566-5BF9-4896-9821-CADC69DEDB84}"/>
              </a:ext>
            </a:extLst>
          </p:cNvPr>
          <p:cNvSpPr>
            <a:spLocks noGrp="1"/>
          </p:cNvSpPr>
          <p:nvPr>
            <p:ph type="title"/>
          </p:nvPr>
        </p:nvSpPr>
        <p:spPr/>
        <p:txBody>
          <a:bodyPr/>
          <a:lstStyle/>
          <a:p>
            <a:r>
              <a:rPr lang="en-US" dirty="0"/>
              <a:t>Step 1</a:t>
            </a:r>
            <a:endParaRPr lang="en-GB" dirty="0"/>
          </a:p>
        </p:txBody>
      </p:sp>
      <p:sp>
        <p:nvSpPr>
          <p:cNvPr id="5" name="Text Placeholder 4">
            <a:extLst>
              <a:ext uri="{FF2B5EF4-FFF2-40B4-BE49-F238E27FC236}">
                <a16:creationId xmlns:a16="http://schemas.microsoft.com/office/drawing/2014/main" id="{568E3D8B-6474-4C6A-B206-B0B253D1552F}"/>
              </a:ext>
            </a:extLst>
          </p:cNvPr>
          <p:cNvSpPr>
            <a:spLocks noGrp="1"/>
          </p:cNvSpPr>
          <p:nvPr>
            <p:ph type="body" idx="1"/>
          </p:nvPr>
        </p:nvSpPr>
        <p:spPr>
          <a:xfrm rot="20701954">
            <a:off x="3834084" y="2036718"/>
            <a:ext cx="8659441" cy="3118593"/>
          </a:xfrm>
        </p:spPr>
        <p:txBody>
          <a:bodyPr>
            <a:normAutofit fontScale="70000" lnSpcReduction="20000"/>
          </a:bodyPr>
          <a:lstStyle/>
          <a:p>
            <a:endParaRPr lang="en-US" dirty="0"/>
          </a:p>
          <a:p>
            <a:r>
              <a:rPr lang="en-US" sz="7300" dirty="0"/>
              <a:t>READ the text </a:t>
            </a:r>
          </a:p>
          <a:p>
            <a:r>
              <a:rPr lang="en-US" sz="7300" dirty="0"/>
              <a:t>on the handout and </a:t>
            </a:r>
          </a:p>
          <a:p>
            <a:r>
              <a:rPr lang="en-US" sz="7300" dirty="0"/>
              <a:t>the questions on the worksheet.</a:t>
            </a:r>
          </a:p>
          <a:p>
            <a:endParaRPr lang="en-US" sz="5100" dirty="0"/>
          </a:p>
        </p:txBody>
      </p:sp>
    </p:spTree>
    <p:extLst>
      <p:ext uri="{BB962C8B-B14F-4D97-AF65-F5344CB8AC3E}">
        <p14:creationId xmlns:p14="http://schemas.microsoft.com/office/powerpoint/2010/main" val="687623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0E78B8-C5E5-4B35-8CB8-A43CF6B41F90}"/>
              </a:ext>
            </a:extLst>
          </p:cNvPr>
          <p:cNvSpPr>
            <a:spLocks noGrp="1"/>
          </p:cNvSpPr>
          <p:nvPr>
            <p:ph type="sldNum" sz="quarter" idx="12"/>
          </p:nvPr>
        </p:nvSpPr>
        <p:spPr/>
        <p:txBody>
          <a:bodyPr/>
          <a:lstStyle/>
          <a:p>
            <a:fld id="{98C0CDE5-970C-4CC4-BF43-0DA127E73E82}" type="slidenum">
              <a:rPr lang="en-US" noProof="0" smtClean="0"/>
              <a:t>22</a:t>
            </a:fld>
            <a:endParaRPr lang="en-US" noProof="0" dirty="0"/>
          </a:p>
        </p:txBody>
      </p:sp>
      <p:pic>
        <p:nvPicPr>
          <p:cNvPr id="2" name="Picture 1">
            <a:extLst>
              <a:ext uri="{FF2B5EF4-FFF2-40B4-BE49-F238E27FC236}">
                <a16:creationId xmlns:a16="http://schemas.microsoft.com/office/drawing/2014/main" id="{8AB335A1-9DC5-43C6-878E-C0E1F17E9AC2}"/>
              </a:ext>
            </a:extLst>
          </p:cNvPr>
          <p:cNvPicPr>
            <a:picLocks noChangeAspect="1"/>
          </p:cNvPicPr>
          <p:nvPr/>
        </p:nvPicPr>
        <p:blipFill>
          <a:blip r:embed="rId2"/>
          <a:stretch>
            <a:fillRect/>
          </a:stretch>
        </p:blipFill>
        <p:spPr>
          <a:xfrm>
            <a:off x="751995" y="0"/>
            <a:ext cx="4749123" cy="6858000"/>
          </a:xfrm>
          <a:prstGeom prst="rect">
            <a:avLst/>
          </a:prstGeom>
        </p:spPr>
      </p:pic>
      <p:pic>
        <p:nvPicPr>
          <p:cNvPr id="4" name="Picture 3">
            <a:extLst>
              <a:ext uri="{FF2B5EF4-FFF2-40B4-BE49-F238E27FC236}">
                <a16:creationId xmlns:a16="http://schemas.microsoft.com/office/drawing/2014/main" id="{7EFB6F5D-CF90-4234-B593-14B362101B6A}"/>
              </a:ext>
            </a:extLst>
          </p:cNvPr>
          <p:cNvPicPr>
            <a:picLocks noChangeAspect="1"/>
          </p:cNvPicPr>
          <p:nvPr/>
        </p:nvPicPr>
        <p:blipFill>
          <a:blip r:embed="rId3"/>
          <a:stretch>
            <a:fillRect/>
          </a:stretch>
        </p:blipFill>
        <p:spPr>
          <a:xfrm>
            <a:off x="6217587" y="0"/>
            <a:ext cx="4866154" cy="6858000"/>
          </a:xfrm>
          <a:prstGeom prst="rect">
            <a:avLst/>
          </a:prstGeom>
        </p:spPr>
      </p:pic>
    </p:spTree>
    <p:extLst>
      <p:ext uri="{BB962C8B-B14F-4D97-AF65-F5344CB8AC3E}">
        <p14:creationId xmlns:p14="http://schemas.microsoft.com/office/powerpoint/2010/main" val="191425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0E78B8-C5E5-4B35-8CB8-A43CF6B41F90}"/>
              </a:ext>
            </a:extLst>
          </p:cNvPr>
          <p:cNvSpPr>
            <a:spLocks noGrp="1"/>
          </p:cNvSpPr>
          <p:nvPr>
            <p:ph type="sldNum" sz="quarter" idx="12"/>
          </p:nvPr>
        </p:nvSpPr>
        <p:spPr/>
        <p:txBody>
          <a:bodyPr/>
          <a:lstStyle/>
          <a:p>
            <a:fld id="{98C0CDE5-970C-4CC4-BF43-0DA127E73E82}" type="slidenum">
              <a:rPr lang="en-US" noProof="0" smtClean="0"/>
              <a:t>23</a:t>
            </a:fld>
            <a:endParaRPr lang="en-US" noProof="0" dirty="0"/>
          </a:p>
        </p:txBody>
      </p:sp>
      <p:pic>
        <p:nvPicPr>
          <p:cNvPr id="4" name="Picture 3">
            <a:extLst>
              <a:ext uri="{FF2B5EF4-FFF2-40B4-BE49-F238E27FC236}">
                <a16:creationId xmlns:a16="http://schemas.microsoft.com/office/drawing/2014/main" id="{0D83D8BB-2247-42B9-A56A-3F937A126C4F}"/>
              </a:ext>
            </a:extLst>
          </p:cNvPr>
          <p:cNvPicPr>
            <a:picLocks noChangeAspect="1"/>
          </p:cNvPicPr>
          <p:nvPr/>
        </p:nvPicPr>
        <p:blipFill>
          <a:blip r:embed="rId2"/>
          <a:stretch>
            <a:fillRect/>
          </a:stretch>
        </p:blipFill>
        <p:spPr>
          <a:xfrm>
            <a:off x="668804" y="87368"/>
            <a:ext cx="10589961" cy="6454834"/>
          </a:xfrm>
          <a:prstGeom prst="rect">
            <a:avLst/>
          </a:prstGeom>
        </p:spPr>
      </p:pic>
    </p:spTree>
    <p:extLst>
      <p:ext uri="{BB962C8B-B14F-4D97-AF65-F5344CB8AC3E}">
        <p14:creationId xmlns:p14="http://schemas.microsoft.com/office/powerpoint/2010/main" val="2307351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B85D67-3618-4A97-A587-5F2BF97E40D4}"/>
              </a:ext>
            </a:extLst>
          </p:cNvPr>
          <p:cNvSpPr>
            <a:spLocks noGrp="1"/>
          </p:cNvSpPr>
          <p:nvPr>
            <p:ph type="sldNum" sz="quarter" idx="12"/>
          </p:nvPr>
        </p:nvSpPr>
        <p:spPr/>
        <p:txBody>
          <a:bodyPr/>
          <a:lstStyle/>
          <a:p>
            <a:fld id="{98C0CDE5-970C-4CC4-BF43-0DA127E73E82}" type="slidenum">
              <a:rPr lang="en-US" noProof="0" smtClean="0"/>
              <a:t>24</a:t>
            </a:fld>
            <a:endParaRPr lang="en-US" noProof="0" dirty="0"/>
          </a:p>
        </p:txBody>
      </p:sp>
      <p:sp>
        <p:nvSpPr>
          <p:cNvPr id="4" name="Title 3">
            <a:extLst>
              <a:ext uri="{FF2B5EF4-FFF2-40B4-BE49-F238E27FC236}">
                <a16:creationId xmlns:a16="http://schemas.microsoft.com/office/drawing/2014/main" id="{43A84340-7613-4B29-87B5-92833FCE52C1}"/>
              </a:ext>
            </a:extLst>
          </p:cNvPr>
          <p:cNvSpPr>
            <a:spLocks noGrp="1"/>
          </p:cNvSpPr>
          <p:nvPr>
            <p:ph type="title"/>
          </p:nvPr>
        </p:nvSpPr>
        <p:spPr/>
        <p:txBody>
          <a:bodyPr/>
          <a:lstStyle/>
          <a:p>
            <a:r>
              <a:rPr lang="en-US" dirty="0"/>
              <a:t>Before…</a:t>
            </a:r>
            <a:endParaRPr lang="en-GB" dirty="0"/>
          </a:p>
        </p:txBody>
      </p:sp>
      <p:sp>
        <p:nvSpPr>
          <p:cNvPr id="5" name="Text Placeholder 4">
            <a:extLst>
              <a:ext uri="{FF2B5EF4-FFF2-40B4-BE49-F238E27FC236}">
                <a16:creationId xmlns:a16="http://schemas.microsoft.com/office/drawing/2014/main" id="{439F20E2-1D05-4B38-88DF-35D655C0AEB6}"/>
              </a:ext>
            </a:extLst>
          </p:cNvPr>
          <p:cNvSpPr>
            <a:spLocks noGrp="1"/>
          </p:cNvSpPr>
          <p:nvPr>
            <p:ph type="body" idx="1"/>
          </p:nvPr>
        </p:nvSpPr>
        <p:spPr>
          <a:xfrm rot="20741341">
            <a:off x="4646875" y="2937784"/>
            <a:ext cx="7319700" cy="1500187"/>
          </a:xfrm>
        </p:spPr>
        <p:txBody>
          <a:bodyPr>
            <a:normAutofit fontScale="92500"/>
          </a:bodyPr>
          <a:lstStyle/>
          <a:p>
            <a:r>
              <a:rPr lang="en-US" sz="4400" dirty="0"/>
              <a:t>Look at the LAYOUT of the text.</a:t>
            </a:r>
          </a:p>
          <a:p>
            <a:r>
              <a:rPr lang="en-US" sz="4400" dirty="0"/>
              <a:t>What is particular about it?</a:t>
            </a:r>
            <a:endParaRPr lang="en-GB" sz="4400" dirty="0"/>
          </a:p>
        </p:txBody>
      </p:sp>
    </p:spTree>
    <p:extLst>
      <p:ext uri="{BB962C8B-B14F-4D97-AF65-F5344CB8AC3E}">
        <p14:creationId xmlns:p14="http://schemas.microsoft.com/office/powerpoint/2010/main" val="654112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0E78B8-C5E5-4B35-8CB8-A43CF6B41F90}"/>
              </a:ext>
            </a:extLst>
          </p:cNvPr>
          <p:cNvSpPr>
            <a:spLocks noGrp="1"/>
          </p:cNvSpPr>
          <p:nvPr>
            <p:ph type="sldNum" sz="quarter" idx="12"/>
          </p:nvPr>
        </p:nvSpPr>
        <p:spPr/>
        <p:txBody>
          <a:bodyPr/>
          <a:lstStyle/>
          <a:p>
            <a:fld id="{98C0CDE5-970C-4CC4-BF43-0DA127E73E82}" type="slidenum">
              <a:rPr lang="en-US" noProof="0" smtClean="0"/>
              <a:t>25</a:t>
            </a:fld>
            <a:endParaRPr lang="en-US" noProof="0" dirty="0"/>
          </a:p>
        </p:txBody>
      </p:sp>
      <p:pic>
        <p:nvPicPr>
          <p:cNvPr id="2" name="Picture 1">
            <a:extLst>
              <a:ext uri="{FF2B5EF4-FFF2-40B4-BE49-F238E27FC236}">
                <a16:creationId xmlns:a16="http://schemas.microsoft.com/office/drawing/2014/main" id="{8AB335A1-9DC5-43C6-878E-C0E1F17E9AC2}"/>
              </a:ext>
            </a:extLst>
          </p:cNvPr>
          <p:cNvPicPr>
            <a:picLocks noChangeAspect="1"/>
          </p:cNvPicPr>
          <p:nvPr/>
        </p:nvPicPr>
        <p:blipFill>
          <a:blip r:embed="rId2"/>
          <a:stretch>
            <a:fillRect/>
          </a:stretch>
        </p:blipFill>
        <p:spPr>
          <a:xfrm>
            <a:off x="751995" y="0"/>
            <a:ext cx="4749123" cy="6858000"/>
          </a:xfrm>
          <a:prstGeom prst="rect">
            <a:avLst/>
          </a:prstGeom>
        </p:spPr>
      </p:pic>
      <p:pic>
        <p:nvPicPr>
          <p:cNvPr id="4" name="Picture 3">
            <a:extLst>
              <a:ext uri="{FF2B5EF4-FFF2-40B4-BE49-F238E27FC236}">
                <a16:creationId xmlns:a16="http://schemas.microsoft.com/office/drawing/2014/main" id="{7EFB6F5D-CF90-4234-B593-14B362101B6A}"/>
              </a:ext>
            </a:extLst>
          </p:cNvPr>
          <p:cNvPicPr>
            <a:picLocks noChangeAspect="1"/>
          </p:cNvPicPr>
          <p:nvPr/>
        </p:nvPicPr>
        <p:blipFill>
          <a:blip r:embed="rId3"/>
          <a:stretch>
            <a:fillRect/>
          </a:stretch>
        </p:blipFill>
        <p:spPr>
          <a:xfrm>
            <a:off x="6217587" y="0"/>
            <a:ext cx="4866154" cy="6858000"/>
          </a:xfrm>
          <a:prstGeom prst="rect">
            <a:avLst/>
          </a:prstGeom>
        </p:spPr>
      </p:pic>
    </p:spTree>
    <p:extLst>
      <p:ext uri="{BB962C8B-B14F-4D97-AF65-F5344CB8AC3E}">
        <p14:creationId xmlns:p14="http://schemas.microsoft.com/office/powerpoint/2010/main" val="369324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3A1AC9-0351-4762-82AE-4DA6D8A59762}"/>
              </a:ext>
            </a:extLst>
          </p:cNvPr>
          <p:cNvSpPr>
            <a:spLocks noGrp="1"/>
          </p:cNvSpPr>
          <p:nvPr>
            <p:ph type="sldNum" sz="quarter" idx="12"/>
          </p:nvPr>
        </p:nvSpPr>
        <p:spPr/>
        <p:txBody>
          <a:bodyPr/>
          <a:lstStyle/>
          <a:p>
            <a:fld id="{98C0CDE5-970C-4CC4-BF43-0DA127E73E82}" type="slidenum">
              <a:rPr lang="en-US" noProof="0" smtClean="0"/>
              <a:t>26</a:t>
            </a:fld>
            <a:endParaRPr lang="en-US" noProof="0" dirty="0"/>
          </a:p>
        </p:txBody>
      </p:sp>
      <p:sp>
        <p:nvSpPr>
          <p:cNvPr id="4" name="Title 3">
            <a:extLst>
              <a:ext uri="{FF2B5EF4-FFF2-40B4-BE49-F238E27FC236}">
                <a16:creationId xmlns:a16="http://schemas.microsoft.com/office/drawing/2014/main" id="{E024B566-5BF9-4896-9821-CADC69DEDB84}"/>
              </a:ext>
            </a:extLst>
          </p:cNvPr>
          <p:cNvSpPr>
            <a:spLocks noGrp="1"/>
          </p:cNvSpPr>
          <p:nvPr>
            <p:ph type="title"/>
          </p:nvPr>
        </p:nvSpPr>
        <p:spPr/>
        <p:txBody>
          <a:bodyPr/>
          <a:lstStyle/>
          <a:p>
            <a:r>
              <a:rPr lang="en-US" dirty="0"/>
              <a:t>Step 1</a:t>
            </a:r>
            <a:endParaRPr lang="en-GB" dirty="0"/>
          </a:p>
        </p:txBody>
      </p:sp>
      <p:sp>
        <p:nvSpPr>
          <p:cNvPr id="5" name="Text Placeholder 4">
            <a:extLst>
              <a:ext uri="{FF2B5EF4-FFF2-40B4-BE49-F238E27FC236}">
                <a16:creationId xmlns:a16="http://schemas.microsoft.com/office/drawing/2014/main" id="{568E3D8B-6474-4C6A-B206-B0B253D1552F}"/>
              </a:ext>
            </a:extLst>
          </p:cNvPr>
          <p:cNvSpPr>
            <a:spLocks noGrp="1"/>
          </p:cNvSpPr>
          <p:nvPr>
            <p:ph type="body" idx="1"/>
          </p:nvPr>
        </p:nvSpPr>
        <p:spPr>
          <a:xfrm rot="20701954">
            <a:off x="3881873" y="2063788"/>
            <a:ext cx="8450056" cy="3793871"/>
          </a:xfrm>
        </p:spPr>
        <p:txBody>
          <a:bodyPr>
            <a:normAutofit fontScale="92500" lnSpcReduction="10000"/>
          </a:bodyPr>
          <a:lstStyle/>
          <a:p>
            <a:endParaRPr lang="en-US" dirty="0"/>
          </a:p>
          <a:p>
            <a:r>
              <a:rPr lang="en-US" sz="5100" dirty="0"/>
              <a:t>After you read the text and questions you should be able to ANSWER the following question:</a:t>
            </a:r>
          </a:p>
          <a:p>
            <a:endParaRPr lang="en-US" sz="5100" dirty="0"/>
          </a:p>
          <a:p>
            <a:r>
              <a:rPr lang="en-US" sz="5100" dirty="0"/>
              <a:t>WHAT IS THE TEXT ABOUT? </a:t>
            </a:r>
          </a:p>
          <a:p>
            <a:endParaRPr lang="en-US" sz="5100" dirty="0"/>
          </a:p>
        </p:txBody>
      </p:sp>
    </p:spTree>
    <p:extLst>
      <p:ext uri="{BB962C8B-B14F-4D97-AF65-F5344CB8AC3E}">
        <p14:creationId xmlns:p14="http://schemas.microsoft.com/office/powerpoint/2010/main" val="1186685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329BA7-11BD-424F-BEA2-E4D4634EDF6E}"/>
              </a:ext>
            </a:extLst>
          </p:cNvPr>
          <p:cNvSpPr>
            <a:spLocks noGrp="1"/>
          </p:cNvSpPr>
          <p:nvPr>
            <p:ph type="sldNum" sz="quarter" idx="12"/>
          </p:nvPr>
        </p:nvSpPr>
        <p:spPr/>
        <p:txBody>
          <a:bodyPr/>
          <a:lstStyle/>
          <a:p>
            <a:fld id="{98C0CDE5-970C-4CC4-BF43-0DA127E73E82}" type="slidenum">
              <a:rPr lang="en-US" noProof="0" smtClean="0"/>
              <a:t>27</a:t>
            </a:fld>
            <a:endParaRPr lang="en-US" noProof="0" dirty="0"/>
          </a:p>
        </p:txBody>
      </p:sp>
      <p:sp>
        <p:nvSpPr>
          <p:cNvPr id="6" name="Title 5">
            <a:extLst>
              <a:ext uri="{FF2B5EF4-FFF2-40B4-BE49-F238E27FC236}">
                <a16:creationId xmlns:a16="http://schemas.microsoft.com/office/drawing/2014/main" id="{58F59C66-80FC-424E-BD90-A52ECC9E2AF0}"/>
              </a:ext>
            </a:extLst>
          </p:cNvPr>
          <p:cNvSpPr>
            <a:spLocks noGrp="1"/>
          </p:cNvSpPr>
          <p:nvPr>
            <p:ph type="title"/>
          </p:nvPr>
        </p:nvSpPr>
        <p:spPr>
          <a:xfrm rot="21180000">
            <a:off x="-18090" y="340764"/>
            <a:ext cx="5227881" cy="1325563"/>
          </a:xfrm>
        </p:spPr>
        <p:txBody>
          <a:bodyPr>
            <a:normAutofit/>
          </a:bodyPr>
          <a:lstStyle/>
          <a:p>
            <a:r>
              <a:rPr lang="en-US" sz="3200" dirty="0"/>
              <a:t>Step 2:</a:t>
            </a:r>
            <a:br>
              <a:rPr lang="en-US" sz="3200" dirty="0"/>
            </a:br>
            <a:r>
              <a:rPr lang="en-US" sz="3200" dirty="0"/>
              <a:t>Discuss the question</a:t>
            </a:r>
            <a:endParaRPr lang="en-GB" sz="3200" dirty="0"/>
          </a:p>
        </p:txBody>
      </p:sp>
      <p:sp>
        <p:nvSpPr>
          <p:cNvPr id="2" name="Rectangle 1">
            <a:extLst>
              <a:ext uri="{FF2B5EF4-FFF2-40B4-BE49-F238E27FC236}">
                <a16:creationId xmlns:a16="http://schemas.microsoft.com/office/drawing/2014/main" id="{987C1047-C672-4829-AF25-813E01879B35}"/>
              </a:ext>
            </a:extLst>
          </p:cNvPr>
          <p:cNvSpPr/>
          <p:nvPr/>
        </p:nvSpPr>
        <p:spPr>
          <a:xfrm>
            <a:off x="2264657" y="1508327"/>
            <a:ext cx="10436089" cy="562718"/>
          </a:xfrm>
          <a:prstGeom prst="rect">
            <a:avLst/>
          </a:prstGeom>
        </p:spPr>
        <p:txBody>
          <a:bodyPr wrap="square">
            <a:spAutoFit/>
          </a:bodyPr>
          <a:lstStyle/>
          <a:p>
            <a:pPr marL="1143000" indent="-1143000">
              <a:lnSpc>
                <a:spcPct val="120000"/>
              </a:lnSpc>
              <a:spcBef>
                <a:spcPts val="600"/>
              </a:spcBef>
              <a:buFont typeface="Arial" panose="020B0604020202020204" pitchFamily="34" charset="0"/>
              <a:buChar char="•"/>
            </a:pPr>
            <a:r>
              <a:rPr lang="en-US" sz="2800" dirty="0">
                <a:solidFill>
                  <a:srgbClr val="180200"/>
                </a:solidFill>
              </a:rPr>
              <a:t>What is the text about?</a:t>
            </a:r>
            <a:endParaRPr lang="en-GB" sz="2800" dirty="0">
              <a:solidFill>
                <a:srgbClr val="180200"/>
              </a:solidFill>
            </a:endParaRPr>
          </a:p>
        </p:txBody>
      </p:sp>
      <p:sp>
        <p:nvSpPr>
          <p:cNvPr id="4" name="Rectangle 3">
            <a:extLst>
              <a:ext uri="{FF2B5EF4-FFF2-40B4-BE49-F238E27FC236}">
                <a16:creationId xmlns:a16="http://schemas.microsoft.com/office/drawing/2014/main" id="{16200B7E-26C2-4A7C-83D5-AE89403CA567}"/>
              </a:ext>
            </a:extLst>
          </p:cNvPr>
          <p:cNvSpPr/>
          <p:nvPr/>
        </p:nvSpPr>
        <p:spPr>
          <a:xfrm>
            <a:off x="1866507" y="2071045"/>
            <a:ext cx="10124388" cy="4930068"/>
          </a:xfrm>
          <a:prstGeom prst="rect">
            <a:avLst/>
          </a:prstGeom>
        </p:spPr>
        <p:txBody>
          <a:bodyPr wrap="square">
            <a:spAutoFit/>
          </a:bodyPr>
          <a:lstStyle/>
          <a:p>
            <a:pPr algn="just">
              <a:lnSpc>
                <a:spcPct val="120000"/>
              </a:lnSpc>
              <a:spcBef>
                <a:spcPts val="600"/>
              </a:spcBef>
            </a:pPr>
            <a:r>
              <a:rPr lang="en-US" sz="2800" dirty="0"/>
              <a:t>The text is about the first woman who travelled in space. Her name is Valentina Tereshkova and she is a Russian cosmonaut, politician and engineer. </a:t>
            </a:r>
          </a:p>
          <a:p>
            <a:pPr algn="just">
              <a:lnSpc>
                <a:spcPct val="120000"/>
              </a:lnSpc>
              <a:spcBef>
                <a:spcPts val="600"/>
              </a:spcBef>
            </a:pPr>
            <a:r>
              <a:rPr lang="en-US" sz="2800" dirty="0"/>
              <a:t>She went to space to find out how women reacted to spaceflight. She was selected out of 400 candidates.</a:t>
            </a:r>
          </a:p>
          <a:p>
            <a:pPr algn="just">
              <a:lnSpc>
                <a:spcPct val="120000"/>
              </a:lnSpc>
              <a:spcBef>
                <a:spcPts val="600"/>
              </a:spcBef>
            </a:pPr>
            <a:r>
              <a:rPr lang="en-US" sz="2800" dirty="0"/>
              <a:t>When she was two years old, her father went to fight in World War II. Her mother had to raise her on her own. She left school at the age of 16 to </a:t>
            </a:r>
            <a:r>
              <a:rPr lang="en-US" sz="2800" dirty="0" err="1"/>
              <a:t>practise</a:t>
            </a:r>
            <a:r>
              <a:rPr lang="en-US" sz="2800" dirty="0"/>
              <a:t> skydiving. </a:t>
            </a:r>
          </a:p>
          <a:p>
            <a:pPr algn="just">
              <a:lnSpc>
                <a:spcPct val="120000"/>
              </a:lnSpc>
              <a:spcBef>
                <a:spcPts val="600"/>
              </a:spcBef>
            </a:pPr>
            <a:endParaRPr lang="en-US" sz="2800" dirty="0"/>
          </a:p>
        </p:txBody>
      </p:sp>
    </p:spTree>
    <p:extLst>
      <p:ext uri="{BB962C8B-B14F-4D97-AF65-F5344CB8AC3E}">
        <p14:creationId xmlns:p14="http://schemas.microsoft.com/office/powerpoint/2010/main" val="225941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3A1AC9-0351-4762-82AE-4DA6D8A59762}"/>
              </a:ext>
            </a:extLst>
          </p:cNvPr>
          <p:cNvSpPr>
            <a:spLocks noGrp="1"/>
          </p:cNvSpPr>
          <p:nvPr>
            <p:ph type="sldNum" sz="quarter" idx="12"/>
          </p:nvPr>
        </p:nvSpPr>
        <p:spPr/>
        <p:txBody>
          <a:bodyPr/>
          <a:lstStyle/>
          <a:p>
            <a:fld id="{98C0CDE5-970C-4CC4-BF43-0DA127E73E82}" type="slidenum">
              <a:rPr lang="en-US" noProof="0" smtClean="0"/>
              <a:t>28</a:t>
            </a:fld>
            <a:endParaRPr lang="en-US" noProof="0" dirty="0"/>
          </a:p>
        </p:txBody>
      </p:sp>
      <p:sp>
        <p:nvSpPr>
          <p:cNvPr id="4" name="Title 3">
            <a:extLst>
              <a:ext uri="{FF2B5EF4-FFF2-40B4-BE49-F238E27FC236}">
                <a16:creationId xmlns:a16="http://schemas.microsoft.com/office/drawing/2014/main" id="{E024B566-5BF9-4896-9821-CADC69DEDB84}"/>
              </a:ext>
            </a:extLst>
          </p:cNvPr>
          <p:cNvSpPr>
            <a:spLocks noGrp="1"/>
          </p:cNvSpPr>
          <p:nvPr>
            <p:ph type="title"/>
          </p:nvPr>
        </p:nvSpPr>
        <p:spPr/>
        <p:txBody>
          <a:bodyPr/>
          <a:lstStyle/>
          <a:p>
            <a:r>
              <a:rPr lang="en-US" dirty="0"/>
              <a:t>Step 3</a:t>
            </a:r>
            <a:endParaRPr lang="en-GB" dirty="0"/>
          </a:p>
        </p:txBody>
      </p:sp>
      <p:sp>
        <p:nvSpPr>
          <p:cNvPr id="5" name="Text Placeholder 4">
            <a:extLst>
              <a:ext uri="{FF2B5EF4-FFF2-40B4-BE49-F238E27FC236}">
                <a16:creationId xmlns:a16="http://schemas.microsoft.com/office/drawing/2014/main" id="{568E3D8B-6474-4C6A-B206-B0B253D1552F}"/>
              </a:ext>
            </a:extLst>
          </p:cNvPr>
          <p:cNvSpPr>
            <a:spLocks noGrp="1"/>
          </p:cNvSpPr>
          <p:nvPr>
            <p:ph type="body" idx="1"/>
          </p:nvPr>
        </p:nvSpPr>
        <p:spPr>
          <a:xfrm rot="20751115">
            <a:off x="3609623" y="1761871"/>
            <a:ext cx="8533424" cy="4746612"/>
          </a:xfrm>
        </p:spPr>
        <p:txBody>
          <a:bodyPr>
            <a:normAutofit/>
          </a:bodyPr>
          <a:lstStyle/>
          <a:p>
            <a:endParaRPr lang="en-US" sz="800" dirty="0"/>
          </a:p>
          <a:p>
            <a:r>
              <a:rPr lang="en-US" dirty="0"/>
              <a:t>READ the text and questions again. </a:t>
            </a:r>
          </a:p>
          <a:p>
            <a:r>
              <a:rPr lang="en-US" dirty="0"/>
              <a:t>Then try to ANSWER the following questions:</a:t>
            </a:r>
          </a:p>
          <a:p>
            <a:pPr marL="914400" indent="-914400" algn="l">
              <a:buFont typeface="+mj-lt"/>
              <a:buAutoNum type="arabicPeriod"/>
            </a:pPr>
            <a:r>
              <a:rPr lang="en-US" dirty="0"/>
              <a:t>When did Valentina fly to space?</a:t>
            </a:r>
          </a:p>
          <a:p>
            <a:pPr marL="914400" indent="-914400" algn="l">
              <a:buFont typeface="+mj-lt"/>
              <a:buAutoNum type="arabicPeriod"/>
            </a:pPr>
            <a:r>
              <a:rPr lang="en-US" dirty="0"/>
              <a:t>Why were Valentina’s photos useful?</a:t>
            </a:r>
          </a:p>
          <a:p>
            <a:pPr marL="914400" indent="-914400" algn="l">
              <a:buFont typeface="+mj-lt"/>
              <a:buAutoNum type="arabicPeriod"/>
            </a:pPr>
            <a:r>
              <a:rPr lang="en-US" dirty="0"/>
              <a:t>Who was from Belarus?</a:t>
            </a:r>
          </a:p>
          <a:p>
            <a:pPr marL="914400" indent="-914400" algn="l">
              <a:buFont typeface="+mj-lt"/>
              <a:buAutoNum type="arabicPeriod"/>
            </a:pPr>
            <a:r>
              <a:rPr lang="en-US" dirty="0"/>
              <a:t>Why was Valentina considered an ideal candidate to become a cosmonaut? </a:t>
            </a:r>
          </a:p>
          <a:p>
            <a:pPr marL="914400" indent="-914400" algn="l">
              <a:buFont typeface="+mj-lt"/>
              <a:buAutoNum type="arabicPeriod"/>
            </a:pPr>
            <a:r>
              <a:rPr lang="en-US" dirty="0"/>
              <a:t>Why is Valentina an inspiration to men and women?</a:t>
            </a:r>
          </a:p>
        </p:txBody>
      </p:sp>
    </p:spTree>
    <p:extLst>
      <p:ext uri="{BB962C8B-B14F-4D97-AF65-F5344CB8AC3E}">
        <p14:creationId xmlns:p14="http://schemas.microsoft.com/office/powerpoint/2010/main" val="1920179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329BA7-11BD-424F-BEA2-E4D4634EDF6E}"/>
              </a:ext>
            </a:extLst>
          </p:cNvPr>
          <p:cNvSpPr>
            <a:spLocks noGrp="1"/>
          </p:cNvSpPr>
          <p:nvPr>
            <p:ph type="sldNum" sz="quarter" idx="12"/>
          </p:nvPr>
        </p:nvSpPr>
        <p:spPr/>
        <p:txBody>
          <a:bodyPr/>
          <a:lstStyle/>
          <a:p>
            <a:fld id="{98C0CDE5-970C-4CC4-BF43-0DA127E73E82}" type="slidenum">
              <a:rPr lang="en-US" noProof="0" smtClean="0"/>
              <a:t>29</a:t>
            </a:fld>
            <a:endParaRPr lang="en-US" noProof="0" dirty="0"/>
          </a:p>
        </p:txBody>
      </p:sp>
      <p:sp>
        <p:nvSpPr>
          <p:cNvPr id="6" name="Title 5">
            <a:extLst>
              <a:ext uri="{FF2B5EF4-FFF2-40B4-BE49-F238E27FC236}">
                <a16:creationId xmlns:a16="http://schemas.microsoft.com/office/drawing/2014/main" id="{58F59C66-80FC-424E-BD90-A52ECC9E2AF0}"/>
              </a:ext>
            </a:extLst>
          </p:cNvPr>
          <p:cNvSpPr>
            <a:spLocks noGrp="1"/>
          </p:cNvSpPr>
          <p:nvPr>
            <p:ph type="title"/>
          </p:nvPr>
        </p:nvSpPr>
        <p:spPr>
          <a:xfrm rot="21180000">
            <a:off x="-31754" y="332735"/>
            <a:ext cx="5385997" cy="1325563"/>
          </a:xfrm>
        </p:spPr>
        <p:txBody>
          <a:bodyPr>
            <a:normAutofit/>
          </a:bodyPr>
          <a:lstStyle/>
          <a:p>
            <a:r>
              <a:rPr lang="en-US" sz="3200" dirty="0"/>
              <a:t>Step 4:</a:t>
            </a:r>
            <a:br>
              <a:rPr lang="en-US" sz="3200" dirty="0"/>
            </a:br>
            <a:r>
              <a:rPr lang="en-US" sz="3200" dirty="0"/>
              <a:t>Discuss the questions</a:t>
            </a:r>
            <a:endParaRPr lang="en-GB" sz="3200" dirty="0"/>
          </a:p>
        </p:txBody>
      </p:sp>
      <p:sp>
        <p:nvSpPr>
          <p:cNvPr id="2" name="Rectangle 1">
            <a:extLst>
              <a:ext uri="{FF2B5EF4-FFF2-40B4-BE49-F238E27FC236}">
                <a16:creationId xmlns:a16="http://schemas.microsoft.com/office/drawing/2014/main" id="{987C1047-C672-4829-AF25-813E01879B35}"/>
              </a:ext>
            </a:extLst>
          </p:cNvPr>
          <p:cNvSpPr/>
          <p:nvPr/>
        </p:nvSpPr>
        <p:spPr>
          <a:xfrm>
            <a:off x="1369908" y="1310753"/>
            <a:ext cx="10436089" cy="562718"/>
          </a:xfrm>
          <a:prstGeom prst="rect">
            <a:avLst/>
          </a:prstGeom>
        </p:spPr>
        <p:txBody>
          <a:bodyPr wrap="square">
            <a:spAutoFit/>
          </a:bodyPr>
          <a:lstStyle/>
          <a:p>
            <a:pPr marL="1143000" indent="-1143000">
              <a:lnSpc>
                <a:spcPct val="120000"/>
              </a:lnSpc>
              <a:spcBef>
                <a:spcPts val="600"/>
              </a:spcBef>
              <a:buFont typeface="Arial" panose="020B0604020202020204" pitchFamily="34" charset="0"/>
              <a:buChar char="•"/>
            </a:pPr>
            <a:r>
              <a:rPr lang="en-US" sz="2800" dirty="0">
                <a:solidFill>
                  <a:srgbClr val="180200"/>
                </a:solidFill>
              </a:rPr>
              <a:t>When did Valentina fly to space?</a:t>
            </a:r>
            <a:endParaRPr lang="en-GB" sz="2800" dirty="0">
              <a:solidFill>
                <a:srgbClr val="180200"/>
              </a:solidFill>
            </a:endParaRPr>
          </a:p>
        </p:txBody>
      </p:sp>
      <p:sp>
        <p:nvSpPr>
          <p:cNvPr id="4" name="Rectangle 3">
            <a:extLst>
              <a:ext uri="{FF2B5EF4-FFF2-40B4-BE49-F238E27FC236}">
                <a16:creationId xmlns:a16="http://schemas.microsoft.com/office/drawing/2014/main" id="{16200B7E-26C2-4A7C-83D5-AE89403CA567}"/>
              </a:ext>
            </a:extLst>
          </p:cNvPr>
          <p:cNvSpPr/>
          <p:nvPr/>
        </p:nvSpPr>
        <p:spPr>
          <a:xfrm>
            <a:off x="1359454" y="1676871"/>
            <a:ext cx="10114959" cy="562718"/>
          </a:xfrm>
          <a:prstGeom prst="rect">
            <a:avLst/>
          </a:prstGeom>
        </p:spPr>
        <p:txBody>
          <a:bodyPr wrap="square">
            <a:spAutoFit/>
          </a:bodyPr>
          <a:lstStyle/>
          <a:p>
            <a:pPr>
              <a:lnSpc>
                <a:spcPct val="120000"/>
              </a:lnSpc>
              <a:spcBef>
                <a:spcPts val="600"/>
              </a:spcBef>
            </a:pPr>
            <a:r>
              <a:rPr lang="en-US" sz="2800" dirty="0"/>
              <a:t>On the 16</a:t>
            </a:r>
            <a:r>
              <a:rPr lang="en-US" sz="2800" baseline="30000" dirty="0"/>
              <a:t>th</a:t>
            </a:r>
            <a:r>
              <a:rPr lang="en-US" sz="2800" dirty="0"/>
              <a:t> of June, 1963.</a:t>
            </a:r>
            <a:endParaRPr lang="en-GB" sz="2800" dirty="0"/>
          </a:p>
        </p:txBody>
      </p:sp>
      <p:sp>
        <p:nvSpPr>
          <p:cNvPr id="8" name="Rectangle 7">
            <a:extLst>
              <a:ext uri="{FF2B5EF4-FFF2-40B4-BE49-F238E27FC236}">
                <a16:creationId xmlns:a16="http://schemas.microsoft.com/office/drawing/2014/main" id="{F0074522-E213-4E40-A3D1-988D2706779E}"/>
              </a:ext>
            </a:extLst>
          </p:cNvPr>
          <p:cNvSpPr/>
          <p:nvPr/>
        </p:nvSpPr>
        <p:spPr>
          <a:xfrm>
            <a:off x="1369908" y="2124164"/>
            <a:ext cx="10436089" cy="562718"/>
          </a:xfrm>
          <a:prstGeom prst="rect">
            <a:avLst/>
          </a:prstGeom>
        </p:spPr>
        <p:txBody>
          <a:bodyPr wrap="square">
            <a:spAutoFit/>
          </a:bodyPr>
          <a:lstStyle/>
          <a:p>
            <a:pPr marL="1143000" indent="-1143000">
              <a:lnSpc>
                <a:spcPct val="120000"/>
              </a:lnSpc>
              <a:spcBef>
                <a:spcPts val="600"/>
              </a:spcBef>
              <a:buFont typeface="Arial" panose="020B0604020202020204" pitchFamily="34" charset="0"/>
              <a:buChar char="•"/>
            </a:pPr>
            <a:r>
              <a:rPr lang="en-US" sz="2800" dirty="0">
                <a:solidFill>
                  <a:srgbClr val="180200"/>
                </a:solidFill>
              </a:rPr>
              <a:t>Why were Valentina’s photos useful?</a:t>
            </a:r>
            <a:endParaRPr lang="en-GB" sz="2800" dirty="0">
              <a:solidFill>
                <a:srgbClr val="180200"/>
              </a:solidFill>
            </a:endParaRPr>
          </a:p>
        </p:txBody>
      </p:sp>
      <p:sp>
        <p:nvSpPr>
          <p:cNvPr id="9" name="Rectangle 8">
            <a:extLst>
              <a:ext uri="{FF2B5EF4-FFF2-40B4-BE49-F238E27FC236}">
                <a16:creationId xmlns:a16="http://schemas.microsoft.com/office/drawing/2014/main" id="{F6F1BCF6-3192-4D1C-853F-B4824B58C3FC}"/>
              </a:ext>
            </a:extLst>
          </p:cNvPr>
          <p:cNvSpPr/>
          <p:nvPr/>
        </p:nvSpPr>
        <p:spPr>
          <a:xfrm>
            <a:off x="1285375" y="2387108"/>
            <a:ext cx="11007178" cy="1079783"/>
          </a:xfrm>
          <a:prstGeom prst="rect">
            <a:avLst/>
          </a:prstGeom>
        </p:spPr>
        <p:txBody>
          <a:bodyPr wrap="square">
            <a:spAutoFit/>
          </a:bodyPr>
          <a:lstStyle/>
          <a:p>
            <a:pPr>
              <a:lnSpc>
                <a:spcPct val="120000"/>
              </a:lnSpc>
              <a:spcBef>
                <a:spcPts val="600"/>
              </a:spcBef>
            </a:pPr>
            <a:r>
              <a:rPr lang="en-US" sz="2800" dirty="0"/>
              <a:t>They showed how the world was suffering from the effects of global warming.</a:t>
            </a:r>
            <a:endParaRPr lang="en-GB" sz="2800" dirty="0"/>
          </a:p>
        </p:txBody>
      </p:sp>
      <p:sp>
        <p:nvSpPr>
          <p:cNvPr id="10" name="Rectangle 9">
            <a:extLst>
              <a:ext uri="{FF2B5EF4-FFF2-40B4-BE49-F238E27FC236}">
                <a16:creationId xmlns:a16="http://schemas.microsoft.com/office/drawing/2014/main" id="{4C039926-E9DF-4F04-A341-BE346BAC943D}"/>
              </a:ext>
            </a:extLst>
          </p:cNvPr>
          <p:cNvSpPr/>
          <p:nvPr/>
        </p:nvSpPr>
        <p:spPr>
          <a:xfrm>
            <a:off x="1359448" y="3299902"/>
            <a:ext cx="10436089" cy="562718"/>
          </a:xfrm>
          <a:prstGeom prst="rect">
            <a:avLst/>
          </a:prstGeom>
        </p:spPr>
        <p:txBody>
          <a:bodyPr wrap="square">
            <a:spAutoFit/>
          </a:bodyPr>
          <a:lstStyle/>
          <a:p>
            <a:pPr marL="1143000" indent="-1143000">
              <a:lnSpc>
                <a:spcPct val="120000"/>
              </a:lnSpc>
              <a:spcBef>
                <a:spcPts val="600"/>
              </a:spcBef>
              <a:buFont typeface="Arial" panose="020B0604020202020204" pitchFamily="34" charset="0"/>
              <a:buChar char="•"/>
            </a:pPr>
            <a:r>
              <a:rPr lang="en-US" sz="2800" dirty="0">
                <a:solidFill>
                  <a:srgbClr val="180200"/>
                </a:solidFill>
              </a:rPr>
              <a:t>Who was from Belarus? </a:t>
            </a:r>
            <a:endParaRPr lang="en-GB" sz="2800" dirty="0">
              <a:solidFill>
                <a:srgbClr val="180200"/>
              </a:solidFill>
            </a:endParaRPr>
          </a:p>
        </p:txBody>
      </p:sp>
      <p:sp>
        <p:nvSpPr>
          <p:cNvPr id="11" name="Rectangle 10">
            <a:extLst>
              <a:ext uri="{FF2B5EF4-FFF2-40B4-BE49-F238E27FC236}">
                <a16:creationId xmlns:a16="http://schemas.microsoft.com/office/drawing/2014/main" id="{0E0BFF85-7862-41BC-955C-A010548434B9}"/>
              </a:ext>
            </a:extLst>
          </p:cNvPr>
          <p:cNvSpPr/>
          <p:nvPr/>
        </p:nvSpPr>
        <p:spPr>
          <a:xfrm>
            <a:off x="1359448" y="3744832"/>
            <a:ext cx="10114959" cy="562718"/>
          </a:xfrm>
          <a:prstGeom prst="rect">
            <a:avLst/>
          </a:prstGeom>
        </p:spPr>
        <p:txBody>
          <a:bodyPr wrap="square">
            <a:spAutoFit/>
          </a:bodyPr>
          <a:lstStyle/>
          <a:p>
            <a:pPr>
              <a:lnSpc>
                <a:spcPct val="120000"/>
              </a:lnSpc>
              <a:spcBef>
                <a:spcPts val="600"/>
              </a:spcBef>
            </a:pPr>
            <a:r>
              <a:rPr lang="en-US" sz="2800" dirty="0"/>
              <a:t>Valentina’s parents were </a:t>
            </a:r>
            <a:r>
              <a:rPr lang="en-US" sz="2800"/>
              <a:t>from Belarus.</a:t>
            </a:r>
            <a:endParaRPr lang="en-GB" sz="2800" dirty="0"/>
          </a:p>
        </p:txBody>
      </p:sp>
      <p:sp>
        <p:nvSpPr>
          <p:cNvPr id="12" name="Rectangle 11">
            <a:extLst>
              <a:ext uri="{FF2B5EF4-FFF2-40B4-BE49-F238E27FC236}">
                <a16:creationId xmlns:a16="http://schemas.microsoft.com/office/drawing/2014/main" id="{0D549FEE-A4A2-4715-ADCA-54F6FD7017DB}"/>
              </a:ext>
            </a:extLst>
          </p:cNvPr>
          <p:cNvSpPr/>
          <p:nvPr/>
        </p:nvSpPr>
        <p:spPr>
          <a:xfrm>
            <a:off x="1285375" y="4148630"/>
            <a:ext cx="10436089" cy="1079783"/>
          </a:xfrm>
          <a:prstGeom prst="rect">
            <a:avLst/>
          </a:prstGeom>
        </p:spPr>
        <p:txBody>
          <a:bodyPr wrap="square">
            <a:spAutoFit/>
          </a:bodyPr>
          <a:lstStyle/>
          <a:p>
            <a:pPr marL="1143000" indent="-1143000">
              <a:lnSpc>
                <a:spcPct val="120000"/>
              </a:lnSpc>
              <a:spcBef>
                <a:spcPts val="600"/>
              </a:spcBef>
              <a:buFont typeface="Arial" panose="020B0604020202020204" pitchFamily="34" charset="0"/>
              <a:buChar char="•"/>
            </a:pPr>
            <a:r>
              <a:rPr lang="en-US" sz="2800" dirty="0">
                <a:solidFill>
                  <a:srgbClr val="180200"/>
                </a:solidFill>
              </a:rPr>
              <a:t>Why was Valentina considered an ideal candidate to become a cosmonaut? </a:t>
            </a:r>
            <a:endParaRPr lang="en-GB" sz="2800" dirty="0">
              <a:solidFill>
                <a:srgbClr val="180200"/>
              </a:solidFill>
            </a:endParaRPr>
          </a:p>
        </p:txBody>
      </p:sp>
      <p:sp>
        <p:nvSpPr>
          <p:cNvPr id="13" name="Rectangle 12">
            <a:extLst>
              <a:ext uri="{FF2B5EF4-FFF2-40B4-BE49-F238E27FC236}">
                <a16:creationId xmlns:a16="http://schemas.microsoft.com/office/drawing/2014/main" id="{35B6315A-E569-49A4-B349-0551B3EBA632}"/>
              </a:ext>
            </a:extLst>
          </p:cNvPr>
          <p:cNvSpPr/>
          <p:nvPr/>
        </p:nvSpPr>
        <p:spPr>
          <a:xfrm>
            <a:off x="1445939" y="5132413"/>
            <a:ext cx="10114959" cy="562718"/>
          </a:xfrm>
          <a:prstGeom prst="rect">
            <a:avLst/>
          </a:prstGeom>
        </p:spPr>
        <p:txBody>
          <a:bodyPr wrap="square">
            <a:spAutoFit/>
          </a:bodyPr>
          <a:lstStyle/>
          <a:p>
            <a:pPr>
              <a:lnSpc>
                <a:spcPct val="120000"/>
              </a:lnSpc>
              <a:spcBef>
                <a:spcPts val="600"/>
              </a:spcBef>
            </a:pPr>
            <a:r>
              <a:rPr lang="en-US" sz="2800" dirty="0"/>
              <a:t>She was a skillful skydiver and had a real interest in politics. </a:t>
            </a:r>
            <a:endParaRPr lang="en-GB" sz="2800" dirty="0"/>
          </a:p>
        </p:txBody>
      </p:sp>
      <p:sp>
        <p:nvSpPr>
          <p:cNvPr id="14" name="Rectangle 13">
            <a:extLst>
              <a:ext uri="{FF2B5EF4-FFF2-40B4-BE49-F238E27FC236}">
                <a16:creationId xmlns:a16="http://schemas.microsoft.com/office/drawing/2014/main" id="{49464BD0-BF58-48B6-8F42-8C998E5A272C}"/>
              </a:ext>
            </a:extLst>
          </p:cNvPr>
          <p:cNvSpPr/>
          <p:nvPr/>
        </p:nvSpPr>
        <p:spPr>
          <a:xfrm>
            <a:off x="1369908" y="5527505"/>
            <a:ext cx="10436089" cy="562718"/>
          </a:xfrm>
          <a:prstGeom prst="rect">
            <a:avLst/>
          </a:prstGeom>
        </p:spPr>
        <p:txBody>
          <a:bodyPr wrap="square">
            <a:spAutoFit/>
          </a:bodyPr>
          <a:lstStyle/>
          <a:p>
            <a:pPr marL="1143000" indent="-1143000">
              <a:lnSpc>
                <a:spcPct val="120000"/>
              </a:lnSpc>
              <a:spcBef>
                <a:spcPts val="600"/>
              </a:spcBef>
              <a:buFont typeface="Arial" panose="020B0604020202020204" pitchFamily="34" charset="0"/>
              <a:buChar char="•"/>
            </a:pPr>
            <a:r>
              <a:rPr lang="en-US" sz="2800" dirty="0">
                <a:solidFill>
                  <a:srgbClr val="180200"/>
                </a:solidFill>
              </a:rPr>
              <a:t>Why is Valentina an inspiration to men and women?</a:t>
            </a:r>
            <a:endParaRPr lang="en-GB" sz="2800" dirty="0">
              <a:solidFill>
                <a:srgbClr val="180200"/>
              </a:solidFill>
            </a:endParaRPr>
          </a:p>
        </p:txBody>
      </p:sp>
      <p:sp>
        <p:nvSpPr>
          <p:cNvPr id="16" name="Rectangle 15">
            <a:extLst>
              <a:ext uri="{FF2B5EF4-FFF2-40B4-BE49-F238E27FC236}">
                <a16:creationId xmlns:a16="http://schemas.microsoft.com/office/drawing/2014/main" id="{6C023065-BE3D-41F5-8B51-E8B14618504C}"/>
              </a:ext>
            </a:extLst>
          </p:cNvPr>
          <p:cNvSpPr/>
          <p:nvPr/>
        </p:nvSpPr>
        <p:spPr>
          <a:xfrm>
            <a:off x="1256481" y="5853590"/>
            <a:ext cx="10114959" cy="1079783"/>
          </a:xfrm>
          <a:prstGeom prst="rect">
            <a:avLst/>
          </a:prstGeom>
        </p:spPr>
        <p:txBody>
          <a:bodyPr wrap="square">
            <a:spAutoFit/>
          </a:bodyPr>
          <a:lstStyle/>
          <a:p>
            <a:pPr>
              <a:lnSpc>
                <a:spcPct val="120000"/>
              </a:lnSpc>
              <a:spcBef>
                <a:spcPts val="600"/>
              </a:spcBef>
            </a:pPr>
            <a:r>
              <a:rPr lang="en-US" sz="2800" dirty="0"/>
              <a:t>She has achieved a lot in her life. She is cosmonaut, a politician and an engineer. She received many awards. </a:t>
            </a:r>
            <a:endParaRPr lang="en-GB" sz="2800" dirty="0"/>
          </a:p>
        </p:txBody>
      </p:sp>
    </p:spTree>
    <p:extLst>
      <p:ext uri="{BB962C8B-B14F-4D97-AF65-F5344CB8AC3E}">
        <p14:creationId xmlns:p14="http://schemas.microsoft.com/office/powerpoint/2010/main" val="39090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13"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A628C2-17F6-4FF3-82DE-910CE0344A7B}"/>
              </a:ext>
            </a:extLst>
          </p:cNvPr>
          <p:cNvSpPr>
            <a:spLocks noGrp="1"/>
          </p:cNvSpPr>
          <p:nvPr>
            <p:ph type="sldNum" sz="quarter" idx="12"/>
          </p:nvPr>
        </p:nvSpPr>
        <p:spPr/>
        <p:txBody>
          <a:bodyPr/>
          <a:lstStyle/>
          <a:p>
            <a:fld id="{98C0CDE5-970C-4CC4-BF43-0DA127E73E82}" type="slidenum">
              <a:rPr lang="en-US" noProof="0" smtClean="0"/>
              <a:t>3</a:t>
            </a:fld>
            <a:endParaRPr lang="en-US" noProof="0" dirty="0"/>
          </a:p>
        </p:txBody>
      </p:sp>
      <p:sp>
        <p:nvSpPr>
          <p:cNvPr id="4" name="Title 3">
            <a:extLst>
              <a:ext uri="{FF2B5EF4-FFF2-40B4-BE49-F238E27FC236}">
                <a16:creationId xmlns:a16="http://schemas.microsoft.com/office/drawing/2014/main" id="{F7E4B167-CE09-45F7-A863-03C0018A3549}"/>
              </a:ext>
            </a:extLst>
          </p:cNvPr>
          <p:cNvSpPr>
            <a:spLocks noGrp="1"/>
          </p:cNvSpPr>
          <p:nvPr>
            <p:ph type="title"/>
          </p:nvPr>
        </p:nvSpPr>
        <p:spPr/>
        <p:txBody>
          <a:bodyPr/>
          <a:lstStyle/>
          <a:p>
            <a:r>
              <a:rPr lang="en-US" dirty="0"/>
              <a:t>View and Listen!</a:t>
            </a:r>
            <a:endParaRPr lang="en-GB" dirty="0"/>
          </a:p>
        </p:txBody>
      </p:sp>
      <p:pic>
        <p:nvPicPr>
          <p:cNvPr id="7" name="Little Einsteins Extended Theme Little Einsteins Theme Little Einsteins">
            <a:hlinkClick r:id="" action="ppaction://media"/>
            <a:extLst>
              <a:ext uri="{FF2B5EF4-FFF2-40B4-BE49-F238E27FC236}">
                <a16:creationId xmlns:a16="http://schemas.microsoft.com/office/drawing/2014/main" id="{31AE2FDE-6569-4FA9-8338-E760A48C28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20536" y="1632308"/>
            <a:ext cx="8535448" cy="4801190"/>
          </a:xfrm>
          <a:prstGeom prst="rect">
            <a:avLst/>
          </a:prstGeom>
        </p:spPr>
      </p:pic>
    </p:spTree>
    <p:extLst>
      <p:ext uri="{BB962C8B-B14F-4D97-AF65-F5344CB8AC3E}">
        <p14:creationId xmlns:p14="http://schemas.microsoft.com/office/powerpoint/2010/main" val="21605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3A1AC9-0351-4762-82AE-4DA6D8A59762}"/>
              </a:ext>
            </a:extLst>
          </p:cNvPr>
          <p:cNvSpPr>
            <a:spLocks noGrp="1"/>
          </p:cNvSpPr>
          <p:nvPr>
            <p:ph type="sldNum" sz="quarter" idx="12"/>
          </p:nvPr>
        </p:nvSpPr>
        <p:spPr/>
        <p:txBody>
          <a:bodyPr/>
          <a:lstStyle/>
          <a:p>
            <a:fld id="{98C0CDE5-970C-4CC4-BF43-0DA127E73E82}" type="slidenum">
              <a:rPr lang="en-US" noProof="0" smtClean="0"/>
              <a:t>30</a:t>
            </a:fld>
            <a:endParaRPr lang="en-US" noProof="0" dirty="0"/>
          </a:p>
        </p:txBody>
      </p:sp>
      <p:sp>
        <p:nvSpPr>
          <p:cNvPr id="4" name="Title 3">
            <a:extLst>
              <a:ext uri="{FF2B5EF4-FFF2-40B4-BE49-F238E27FC236}">
                <a16:creationId xmlns:a16="http://schemas.microsoft.com/office/drawing/2014/main" id="{E024B566-5BF9-4896-9821-CADC69DEDB84}"/>
              </a:ext>
            </a:extLst>
          </p:cNvPr>
          <p:cNvSpPr>
            <a:spLocks noGrp="1"/>
          </p:cNvSpPr>
          <p:nvPr>
            <p:ph type="title"/>
          </p:nvPr>
        </p:nvSpPr>
        <p:spPr/>
        <p:txBody>
          <a:bodyPr/>
          <a:lstStyle/>
          <a:p>
            <a:r>
              <a:rPr lang="en-US" dirty="0"/>
              <a:t>Step 5</a:t>
            </a:r>
            <a:endParaRPr lang="en-GB" dirty="0"/>
          </a:p>
        </p:txBody>
      </p:sp>
      <p:sp>
        <p:nvSpPr>
          <p:cNvPr id="5" name="Text Placeholder 4">
            <a:extLst>
              <a:ext uri="{FF2B5EF4-FFF2-40B4-BE49-F238E27FC236}">
                <a16:creationId xmlns:a16="http://schemas.microsoft.com/office/drawing/2014/main" id="{568E3D8B-6474-4C6A-B206-B0B253D1552F}"/>
              </a:ext>
            </a:extLst>
          </p:cNvPr>
          <p:cNvSpPr>
            <a:spLocks noGrp="1"/>
          </p:cNvSpPr>
          <p:nvPr>
            <p:ph type="body" idx="1"/>
          </p:nvPr>
        </p:nvSpPr>
        <p:spPr>
          <a:xfrm rot="20701954">
            <a:off x="3834740" y="2378752"/>
            <a:ext cx="8450056" cy="3793871"/>
          </a:xfrm>
        </p:spPr>
        <p:txBody>
          <a:bodyPr>
            <a:normAutofit/>
          </a:bodyPr>
          <a:lstStyle/>
          <a:p>
            <a:endParaRPr lang="en-US" dirty="0"/>
          </a:p>
          <a:p>
            <a:r>
              <a:rPr lang="en-US" sz="5100" dirty="0"/>
              <a:t>LISTEN to me as I </a:t>
            </a:r>
          </a:p>
          <a:p>
            <a:r>
              <a:rPr lang="en-US" sz="5100" dirty="0"/>
              <a:t>READ the text ALOUD. </a:t>
            </a:r>
          </a:p>
          <a:p>
            <a:endParaRPr lang="en-US" sz="5100" dirty="0"/>
          </a:p>
        </p:txBody>
      </p:sp>
    </p:spTree>
    <p:extLst>
      <p:ext uri="{BB962C8B-B14F-4D97-AF65-F5344CB8AC3E}">
        <p14:creationId xmlns:p14="http://schemas.microsoft.com/office/powerpoint/2010/main" val="3924928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0E78B8-C5E5-4B35-8CB8-A43CF6B41F90}"/>
              </a:ext>
            </a:extLst>
          </p:cNvPr>
          <p:cNvSpPr>
            <a:spLocks noGrp="1"/>
          </p:cNvSpPr>
          <p:nvPr>
            <p:ph type="sldNum" sz="quarter" idx="12"/>
          </p:nvPr>
        </p:nvSpPr>
        <p:spPr/>
        <p:txBody>
          <a:bodyPr/>
          <a:lstStyle/>
          <a:p>
            <a:fld id="{98C0CDE5-970C-4CC4-BF43-0DA127E73E82}" type="slidenum">
              <a:rPr lang="en-US" noProof="0" smtClean="0"/>
              <a:t>31</a:t>
            </a:fld>
            <a:endParaRPr lang="en-US" noProof="0" dirty="0"/>
          </a:p>
        </p:txBody>
      </p:sp>
      <p:pic>
        <p:nvPicPr>
          <p:cNvPr id="2" name="Picture 1">
            <a:extLst>
              <a:ext uri="{FF2B5EF4-FFF2-40B4-BE49-F238E27FC236}">
                <a16:creationId xmlns:a16="http://schemas.microsoft.com/office/drawing/2014/main" id="{8AB335A1-9DC5-43C6-878E-C0E1F17E9AC2}"/>
              </a:ext>
            </a:extLst>
          </p:cNvPr>
          <p:cNvPicPr>
            <a:picLocks noChangeAspect="1"/>
          </p:cNvPicPr>
          <p:nvPr/>
        </p:nvPicPr>
        <p:blipFill>
          <a:blip r:embed="rId2"/>
          <a:stretch>
            <a:fillRect/>
          </a:stretch>
        </p:blipFill>
        <p:spPr>
          <a:xfrm>
            <a:off x="751995" y="0"/>
            <a:ext cx="4749123" cy="6858000"/>
          </a:xfrm>
          <a:prstGeom prst="rect">
            <a:avLst/>
          </a:prstGeom>
        </p:spPr>
      </p:pic>
      <p:pic>
        <p:nvPicPr>
          <p:cNvPr id="4" name="Picture 3">
            <a:extLst>
              <a:ext uri="{FF2B5EF4-FFF2-40B4-BE49-F238E27FC236}">
                <a16:creationId xmlns:a16="http://schemas.microsoft.com/office/drawing/2014/main" id="{7EFB6F5D-CF90-4234-B593-14B362101B6A}"/>
              </a:ext>
            </a:extLst>
          </p:cNvPr>
          <p:cNvPicPr>
            <a:picLocks noChangeAspect="1"/>
          </p:cNvPicPr>
          <p:nvPr/>
        </p:nvPicPr>
        <p:blipFill>
          <a:blip r:embed="rId3"/>
          <a:stretch>
            <a:fillRect/>
          </a:stretch>
        </p:blipFill>
        <p:spPr>
          <a:xfrm>
            <a:off x="6217587" y="0"/>
            <a:ext cx="4866154" cy="6858000"/>
          </a:xfrm>
          <a:prstGeom prst="rect">
            <a:avLst/>
          </a:prstGeom>
        </p:spPr>
      </p:pic>
    </p:spTree>
    <p:extLst>
      <p:ext uri="{BB962C8B-B14F-4D97-AF65-F5344CB8AC3E}">
        <p14:creationId xmlns:p14="http://schemas.microsoft.com/office/powerpoint/2010/main" val="1721281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97DFFD-4D86-43DE-AEFD-F37F67028859}"/>
              </a:ext>
            </a:extLst>
          </p:cNvPr>
          <p:cNvSpPr>
            <a:spLocks noGrp="1"/>
          </p:cNvSpPr>
          <p:nvPr>
            <p:ph type="sldNum" sz="quarter" idx="12"/>
          </p:nvPr>
        </p:nvSpPr>
        <p:spPr/>
        <p:txBody>
          <a:bodyPr/>
          <a:lstStyle/>
          <a:p>
            <a:fld id="{98C0CDE5-970C-4CC4-BF43-0DA127E73E82}" type="slidenum">
              <a:rPr lang="en-US" noProof="0" smtClean="0"/>
              <a:t>32</a:t>
            </a:fld>
            <a:endParaRPr lang="en-US" noProof="0" dirty="0"/>
          </a:p>
        </p:txBody>
      </p:sp>
      <p:sp>
        <p:nvSpPr>
          <p:cNvPr id="4" name="Title 3">
            <a:extLst>
              <a:ext uri="{FF2B5EF4-FFF2-40B4-BE49-F238E27FC236}">
                <a16:creationId xmlns:a16="http://schemas.microsoft.com/office/drawing/2014/main" id="{2CE58C1F-ACC5-43AE-B24E-09138A2008EA}"/>
              </a:ext>
            </a:extLst>
          </p:cNvPr>
          <p:cNvSpPr>
            <a:spLocks noGrp="1"/>
          </p:cNvSpPr>
          <p:nvPr>
            <p:ph type="title"/>
          </p:nvPr>
        </p:nvSpPr>
        <p:spPr/>
        <p:txBody>
          <a:bodyPr/>
          <a:lstStyle/>
          <a:p>
            <a:r>
              <a:rPr lang="en-US" dirty="0"/>
              <a:t>Step 6</a:t>
            </a:r>
            <a:endParaRPr lang="en-GB" dirty="0"/>
          </a:p>
        </p:txBody>
      </p:sp>
      <p:sp>
        <p:nvSpPr>
          <p:cNvPr id="5" name="Text Placeholder 4">
            <a:extLst>
              <a:ext uri="{FF2B5EF4-FFF2-40B4-BE49-F238E27FC236}">
                <a16:creationId xmlns:a16="http://schemas.microsoft.com/office/drawing/2014/main" id="{92353158-7330-479E-BFB5-512E5D17CB64}"/>
              </a:ext>
            </a:extLst>
          </p:cNvPr>
          <p:cNvSpPr>
            <a:spLocks noGrp="1"/>
          </p:cNvSpPr>
          <p:nvPr>
            <p:ph type="body" idx="1"/>
          </p:nvPr>
        </p:nvSpPr>
        <p:spPr>
          <a:xfrm rot="20782107">
            <a:off x="4519764" y="3004869"/>
            <a:ext cx="7733753" cy="3558700"/>
          </a:xfrm>
        </p:spPr>
        <p:txBody>
          <a:bodyPr>
            <a:normAutofit/>
          </a:bodyPr>
          <a:lstStyle/>
          <a:p>
            <a:r>
              <a:rPr lang="en-US" sz="5400" dirty="0"/>
              <a:t>READ the text ALOUD.</a:t>
            </a:r>
          </a:p>
          <a:p>
            <a:endParaRPr lang="en-US" sz="5400" dirty="0"/>
          </a:p>
          <a:p>
            <a:endParaRPr lang="en-GB" dirty="0"/>
          </a:p>
        </p:txBody>
      </p:sp>
    </p:spTree>
    <p:extLst>
      <p:ext uri="{BB962C8B-B14F-4D97-AF65-F5344CB8AC3E}">
        <p14:creationId xmlns:p14="http://schemas.microsoft.com/office/powerpoint/2010/main" val="2732390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B4F11B-9072-4DE7-99FD-C598F4E50B22}"/>
              </a:ext>
            </a:extLst>
          </p:cNvPr>
          <p:cNvSpPr>
            <a:spLocks noGrp="1"/>
          </p:cNvSpPr>
          <p:nvPr>
            <p:ph type="sldNum" sz="quarter" idx="12"/>
          </p:nvPr>
        </p:nvSpPr>
        <p:spPr/>
        <p:txBody>
          <a:bodyPr/>
          <a:lstStyle/>
          <a:p>
            <a:fld id="{98C0CDE5-970C-4CC4-BF43-0DA127E73E82}" type="slidenum">
              <a:rPr lang="en-US" noProof="0" smtClean="0"/>
              <a:t>33</a:t>
            </a:fld>
            <a:endParaRPr lang="en-US" noProof="0" dirty="0"/>
          </a:p>
        </p:txBody>
      </p:sp>
      <p:sp>
        <p:nvSpPr>
          <p:cNvPr id="4" name="Title 3">
            <a:extLst>
              <a:ext uri="{FF2B5EF4-FFF2-40B4-BE49-F238E27FC236}">
                <a16:creationId xmlns:a16="http://schemas.microsoft.com/office/drawing/2014/main" id="{AFED2DDE-0A08-43F5-B428-0C203D4AE01D}"/>
              </a:ext>
            </a:extLst>
          </p:cNvPr>
          <p:cNvSpPr>
            <a:spLocks noGrp="1"/>
          </p:cNvSpPr>
          <p:nvPr>
            <p:ph type="title"/>
          </p:nvPr>
        </p:nvSpPr>
        <p:spPr/>
        <p:txBody>
          <a:bodyPr/>
          <a:lstStyle/>
          <a:p>
            <a:r>
              <a:rPr lang="en-US" dirty="0"/>
              <a:t>Step 7</a:t>
            </a:r>
            <a:endParaRPr lang="en-GB" dirty="0"/>
          </a:p>
        </p:txBody>
      </p:sp>
      <p:sp>
        <p:nvSpPr>
          <p:cNvPr id="6" name="Text Placeholder 4">
            <a:extLst>
              <a:ext uri="{FF2B5EF4-FFF2-40B4-BE49-F238E27FC236}">
                <a16:creationId xmlns:a16="http://schemas.microsoft.com/office/drawing/2014/main" id="{DC65B745-047E-466C-9F5A-3706896412AF}"/>
              </a:ext>
            </a:extLst>
          </p:cNvPr>
          <p:cNvSpPr>
            <a:spLocks noGrp="1"/>
          </p:cNvSpPr>
          <p:nvPr>
            <p:ph type="body" idx="1"/>
          </p:nvPr>
        </p:nvSpPr>
        <p:spPr>
          <a:xfrm rot="20835703">
            <a:off x="3962793" y="2677158"/>
            <a:ext cx="8176191" cy="2987147"/>
          </a:xfrm>
        </p:spPr>
        <p:txBody>
          <a:bodyPr>
            <a:normAutofit/>
          </a:bodyPr>
          <a:lstStyle/>
          <a:p>
            <a:r>
              <a:rPr lang="en-US" sz="6000" dirty="0"/>
              <a:t>Let’s DISCUSS </a:t>
            </a:r>
          </a:p>
          <a:p>
            <a:r>
              <a:rPr lang="en-US" sz="6000" dirty="0"/>
              <a:t>the questions.</a:t>
            </a:r>
            <a:endParaRPr lang="en-GB" sz="6000" dirty="0"/>
          </a:p>
        </p:txBody>
      </p:sp>
    </p:spTree>
    <p:extLst>
      <p:ext uri="{BB962C8B-B14F-4D97-AF65-F5344CB8AC3E}">
        <p14:creationId xmlns:p14="http://schemas.microsoft.com/office/powerpoint/2010/main" val="3401205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936F8D1-E718-401C-8447-03A6BCDE48B4}"/>
              </a:ext>
            </a:extLst>
          </p:cNvPr>
          <p:cNvPicPr>
            <a:picLocks noChangeAspect="1"/>
          </p:cNvPicPr>
          <p:nvPr/>
        </p:nvPicPr>
        <p:blipFill>
          <a:blip r:embed="rId2"/>
          <a:stretch>
            <a:fillRect/>
          </a:stretch>
        </p:blipFill>
        <p:spPr>
          <a:xfrm>
            <a:off x="419100" y="0"/>
            <a:ext cx="11353800" cy="6925817"/>
          </a:xfrm>
          <a:prstGeom prst="rect">
            <a:avLst/>
          </a:prstGeom>
        </p:spPr>
      </p:pic>
      <p:sp>
        <p:nvSpPr>
          <p:cNvPr id="3" name="Slide Number Placeholder 2">
            <a:extLst>
              <a:ext uri="{FF2B5EF4-FFF2-40B4-BE49-F238E27FC236}">
                <a16:creationId xmlns:a16="http://schemas.microsoft.com/office/drawing/2014/main" id="{D30E78B8-C5E5-4B35-8CB8-A43CF6B41F9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98C0CDE5-970C-4CC4-BF43-0DA127E73E82}" type="slidenum">
              <a:rPr lang="en-US" sz="1200" noProof="0">
                <a:solidFill>
                  <a:srgbClr val="FFFFFF"/>
                </a:solidFill>
                <a:latin typeface="+mn-lt"/>
              </a:rPr>
              <a:pPr algn="r">
                <a:spcAft>
                  <a:spcPts val="600"/>
                </a:spcAft>
              </a:pPr>
              <a:t>34</a:t>
            </a:fld>
            <a:endParaRPr lang="en-US" sz="1200" noProof="0">
              <a:solidFill>
                <a:srgbClr val="FFFFFF"/>
              </a:solidFill>
              <a:latin typeface="+mn-lt"/>
            </a:endParaRPr>
          </a:p>
        </p:txBody>
      </p:sp>
    </p:spTree>
    <p:extLst>
      <p:ext uri="{BB962C8B-B14F-4D97-AF65-F5344CB8AC3E}">
        <p14:creationId xmlns:p14="http://schemas.microsoft.com/office/powerpoint/2010/main" val="1122038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B4F11B-9072-4DE7-99FD-C598F4E50B22}"/>
              </a:ext>
            </a:extLst>
          </p:cNvPr>
          <p:cNvSpPr>
            <a:spLocks noGrp="1"/>
          </p:cNvSpPr>
          <p:nvPr>
            <p:ph type="sldNum" sz="quarter" idx="12"/>
          </p:nvPr>
        </p:nvSpPr>
        <p:spPr/>
        <p:txBody>
          <a:bodyPr/>
          <a:lstStyle/>
          <a:p>
            <a:fld id="{98C0CDE5-970C-4CC4-BF43-0DA127E73E82}" type="slidenum">
              <a:rPr lang="en-US" noProof="0" smtClean="0"/>
              <a:t>35</a:t>
            </a:fld>
            <a:endParaRPr lang="en-US" noProof="0" dirty="0"/>
          </a:p>
        </p:txBody>
      </p:sp>
      <p:sp>
        <p:nvSpPr>
          <p:cNvPr id="4" name="Title 3">
            <a:extLst>
              <a:ext uri="{FF2B5EF4-FFF2-40B4-BE49-F238E27FC236}">
                <a16:creationId xmlns:a16="http://schemas.microsoft.com/office/drawing/2014/main" id="{AFED2DDE-0A08-43F5-B428-0C203D4AE01D}"/>
              </a:ext>
            </a:extLst>
          </p:cNvPr>
          <p:cNvSpPr>
            <a:spLocks noGrp="1"/>
          </p:cNvSpPr>
          <p:nvPr>
            <p:ph type="title"/>
          </p:nvPr>
        </p:nvSpPr>
        <p:spPr/>
        <p:txBody>
          <a:bodyPr/>
          <a:lstStyle/>
          <a:p>
            <a:r>
              <a:rPr lang="en-US" dirty="0"/>
              <a:t>Step 8</a:t>
            </a:r>
            <a:endParaRPr lang="en-GB" dirty="0"/>
          </a:p>
        </p:txBody>
      </p:sp>
      <p:sp>
        <p:nvSpPr>
          <p:cNvPr id="6" name="Text Placeholder 4">
            <a:extLst>
              <a:ext uri="{FF2B5EF4-FFF2-40B4-BE49-F238E27FC236}">
                <a16:creationId xmlns:a16="http://schemas.microsoft.com/office/drawing/2014/main" id="{DC65B745-047E-466C-9F5A-3706896412AF}"/>
              </a:ext>
            </a:extLst>
          </p:cNvPr>
          <p:cNvSpPr>
            <a:spLocks noGrp="1"/>
          </p:cNvSpPr>
          <p:nvPr>
            <p:ph type="body" idx="1"/>
          </p:nvPr>
        </p:nvSpPr>
        <p:spPr>
          <a:xfrm rot="20835703">
            <a:off x="4047187" y="3006197"/>
            <a:ext cx="8176191" cy="2987147"/>
          </a:xfrm>
        </p:spPr>
        <p:txBody>
          <a:bodyPr>
            <a:normAutofit/>
          </a:bodyPr>
          <a:lstStyle/>
          <a:p>
            <a:r>
              <a:rPr lang="en-US" sz="6000" dirty="0"/>
              <a:t>WORK OUT the</a:t>
            </a:r>
          </a:p>
          <a:p>
            <a:r>
              <a:rPr lang="en-US" sz="6000" dirty="0"/>
              <a:t>Questions Worksheet.</a:t>
            </a:r>
            <a:endParaRPr lang="en-GB" sz="6000" dirty="0"/>
          </a:p>
        </p:txBody>
      </p:sp>
    </p:spTree>
    <p:extLst>
      <p:ext uri="{BB962C8B-B14F-4D97-AF65-F5344CB8AC3E}">
        <p14:creationId xmlns:p14="http://schemas.microsoft.com/office/powerpoint/2010/main" val="3376145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14799D-7EE4-45DB-8484-D0B3D995FBAE}"/>
              </a:ext>
            </a:extLst>
          </p:cNvPr>
          <p:cNvSpPr>
            <a:spLocks noGrp="1"/>
          </p:cNvSpPr>
          <p:nvPr>
            <p:ph type="sldNum" sz="quarter" idx="12"/>
          </p:nvPr>
        </p:nvSpPr>
        <p:spPr/>
        <p:txBody>
          <a:bodyPr/>
          <a:lstStyle/>
          <a:p>
            <a:fld id="{98C0CDE5-970C-4CC4-BF43-0DA127E73E82}" type="slidenum">
              <a:rPr lang="en-US" noProof="0" smtClean="0"/>
              <a:t>36</a:t>
            </a:fld>
            <a:endParaRPr lang="en-US" noProof="0" dirty="0"/>
          </a:p>
        </p:txBody>
      </p:sp>
      <p:sp>
        <p:nvSpPr>
          <p:cNvPr id="4" name="Title 3">
            <a:extLst>
              <a:ext uri="{FF2B5EF4-FFF2-40B4-BE49-F238E27FC236}">
                <a16:creationId xmlns:a16="http://schemas.microsoft.com/office/drawing/2014/main" id="{BC3272C0-78C7-49AC-A039-3E3A66EE7B9D}"/>
              </a:ext>
            </a:extLst>
          </p:cNvPr>
          <p:cNvSpPr>
            <a:spLocks noGrp="1"/>
          </p:cNvSpPr>
          <p:nvPr>
            <p:ph type="title"/>
          </p:nvPr>
        </p:nvSpPr>
        <p:spPr/>
        <p:txBody>
          <a:bodyPr/>
          <a:lstStyle/>
          <a:p>
            <a:r>
              <a:rPr lang="en-US" dirty="0"/>
              <a:t>Step 9</a:t>
            </a:r>
            <a:endParaRPr lang="en-GB" dirty="0"/>
          </a:p>
        </p:txBody>
      </p:sp>
      <p:pic>
        <p:nvPicPr>
          <p:cNvPr id="7" name="Picture 2" descr="See the source image">
            <a:extLst>
              <a:ext uri="{FF2B5EF4-FFF2-40B4-BE49-F238E27FC236}">
                <a16:creationId xmlns:a16="http://schemas.microsoft.com/office/drawing/2014/main" id="{8A02CE3B-CC16-45D2-9BF3-8B4CF54D0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64781">
            <a:off x="4192809" y="1866040"/>
            <a:ext cx="8235173" cy="5949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117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C186EC-3C04-4959-9B28-C9EC7BFB49CE}"/>
              </a:ext>
            </a:extLst>
          </p:cNvPr>
          <p:cNvSpPr>
            <a:spLocks noGrp="1"/>
          </p:cNvSpPr>
          <p:nvPr>
            <p:ph type="sldNum" sz="quarter" idx="12"/>
          </p:nvPr>
        </p:nvSpPr>
        <p:spPr/>
        <p:txBody>
          <a:bodyPr/>
          <a:lstStyle/>
          <a:p>
            <a:fld id="{98C0CDE5-970C-4CC4-BF43-0DA127E73E82}" type="slidenum">
              <a:rPr lang="en-US" noProof="0" smtClean="0"/>
              <a:t>37</a:t>
            </a:fld>
            <a:endParaRPr lang="en-US" noProof="0" dirty="0"/>
          </a:p>
        </p:txBody>
      </p:sp>
      <p:sp>
        <p:nvSpPr>
          <p:cNvPr id="4" name="Title 3">
            <a:extLst>
              <a:ext uri="{FF2B5EF4-FFF2-40B4-BE49-F238E27FC236}">
                <a16:creationId xmlns:a16="http://schemas.microsoft.com/office/drawing/2014/main" id="{584FCEE2-67D5-4B80-8A5F-1DE275C5A398}"/>
              </a:ext>
            </a:extLst>
          </p:cNvPr>
          <p:cNvSpPr>
            <a:spLocks noGrp="1"/>
          </p:cNvSpPr>
          <p:nvPr>
            <p:ph type="title"/>
          </p:nvPr>
        </p:nvSpPr>
        <p:spPr/>
        <p:txBody>
          <a:bodyPr/>
          <a:lstStyle/>
          <a:p>
            <a:r>
              <a:rPr lang="en-US" dirty="0"/>
              <a:t>Step 10</a:t>
            </a:r>
            <a:endParaRPr lang="en-GB" dirty="0"/>
          </a:p>
        </p:txBody>
      </p:sp>
      <p:sp>
        <p:nvSpPr>
          <p:cNvPr id="5" name="Text Placeholder 4">
            <a:extLst>
              <a:ext uri="{FF2B5EF4-FFF2-40B4-BE49-F238E27FC236}">
                <a16:creationId xmlns:a16="http://schemas.microsoft.com/office/drawing/2014/main" id="{E964EBA7-3CC5-4E05-B092-FEFA20FE3806}"/>
              </a:ext>
            </a:extLst>
          </p:cNvPr>
          <p:cNvSpPr>
            <a:spLocks noGrp="1"/>
          </p:cNvSpPr>
          <p:nvPr>
            <p:ph type="body" idx="1"/>
          </p:nvPr>
        </p:nvSpPr>
        <p:spPr>
          <a:xfrm rot="20851242">
            <a:off x="4470524" y="2549167"/>
            <a:ext cx="7319700" cy="1500187"/>
          </a:xfrm>
        </p:spPr>
        <p:txBody>
          <a:bodyPr>
            <a:noAutofit/>
          </a:bodyPr>
          <a:lstStyle/>
          <a:p>
            <a:r>
              <a:rPr lang="en-US" sz="5000" dirty="0"/>
              <a:t>CHECK your answers using the</a:t>
            </a:r>
          </a:p>
          <a:p>
            <a:r>
              <a:rPr lang="en-US" sz="5000" b="1" dirty="0"/>
              <a:t>Answers Handout.</a:t>
            </a:r>
            <a:endParaRPr lang="en-GB" sz="5000" b="1" dirty="0"/>
          </a:p>
        </p:txBody>
      </p:sp>
    </p:spTree>
    <p:extLst>
      <p:ext uri="{BB962C8B-B14F-4D97-AF65-F5344CB8AC3E}">
        <p14:creationId xmlns:p14="http://schemas.microsoft.com/office/powerpoint/2010/main" val="2817791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E1A593-CF2B-4852-BA50-32419706B377}"/>
              </a:ext>
            </a:extLst>
          </p:cNvPr>
          <p:cNvSpPr>
            <a:spLocks noGrp="1"/>
          </p:cNvSpPr>
          <p:nvPr>
            <p:ph type="sldNum" sz="quarter" idx="12"/>
          </p:nvPr>
        </p:nvSpPr>
        <p:spPr>
          <a:xfrm>
            <a:off x="11163743" y="5945824"/>
            <a:ext cx="642257" cy="365125"/>
          </a:xfrm>
        </p:spPr>
        <p:txBody>
          <a:bodyPr/>
          <a:lstStyle/>
          <a:p>
            <a:fld id="{98C0CDE5-970C-4CC4-BF43-0DA127E73E82}" type="slidenum">
              <a:rPr lang="en-US" noProof="0" smtClean="0"/>
              <a:t>38</a:t>
            </a:fld>
            <a:endParaRPr lang="en-US" noProof="0" dirty="0"/>
          </a:p>
        </p:txBody>
      </p:sp>
      <p:sp>
        <p:nvSpPr>
          <p:cNvPr id="7" name="Text Placeholder 6">
            <a:extLst>
              <a:ext uri="{FF2B5EF4-FFF2-40B4-BE49-F238E27FC236}">
                <a16:creationId xmlns:a16="http://schemas.microsoft.com/office/drawing/2014/main" id="{875B72AB-F7AC-49C9-9E5E-AB400D176D57}"/>
              </a:ext>
            </a:extLst>
          </p:cNvPr>
          <p:cNvSpPr>
            <a:spLocks noGrp="1"/>
          </p:cNvSpPr>
          <p:nvPr>
            <p:ph type="body" sz="half" idx="2"/>
          </p:nvPr>
        </p:nvSpPr>
        <p:spPr>
          <a:xfrm>
            <a:off x="839788" y="2603601"/>
            <a:ext cx="4712600" cy="3203310"/>
          </a:xfrm>
        </p:spPr>
        <p:txBody>
          <a:bodyPr>
            <a:normAutofit/>
          </a:bodyPr>
          <a:lstStyle/>
          <a:p>
            <a:pPr algn="ctr"/>
            <a:r>
              <a:rPr lang="en-GB" sz="3000" b="1" dirty="0"/>
              <a:t>A </a:t>
            </a:r>
            <a:r>
              <a:rPr lang="en-GB" sz="4000" b="1" u="sng" dirty="0"/>
              <a:t>biography</a:t>
            </a:r>
            <a:r>
              <a:rPr lang="en-GB" sz="3000" b="1" dirty="0"/>
              <a:t> is a text written about someone else's life. </a:t>
            </a:r>
            <a:endParaRPr lang="en-US" sz="3000" b="1" dirty="0"/>
          </a:p>
          <a:p>
            <a:endParaRPr lang="en-US" sz="3000" b="1" dirty="0"/>
          </a:p>
          <a:p>
            <a:r>
              <a:rPr lang="en-US" sz="3000" b="1" dirty="0"/>
              <a:t>Fill in </a:t>
            </a:r>
            <a:r>
              <a:rPr lang="en-US" sz="3000" b="1"/>
              <a:t>this mini-biography </a:t>
            </a:r>
            <a:r>
              <a:rPr lang="en-US" sz="3000" b="1" dirty="0"/>
              <a:t>of Valentina Tereshkova.</a:t>
            </a:r>
            <a:endParaRPr lang="en-GB" sz="3000" b="1" dirty="0"/>
          </a:p>
        </p:txBody>
      </p:sp>
      <p:sp>
        <p:nvSpPr>
          <p:cNvPr id="6" name="Title 5">
            <a:extLst>
              <a:ext uri="{FF2B5EF4-FFF2-40B4-BE49-F238E27FC236}">
                <a16:creationId xmlns:a16="http://schemas.microsoft.com/office/drawing/2014/main" id="{B7F94AA7-1D9A-4184-9DB4-BD879562F686}"/>
              </a:ext>
            </a:extLst>
          </p:cNvPr>
          <p:cNvSpPr>
            <a:spLocks noGrp="1"/>
          </p:cNvSpPr>
          <p:nvPr>
            <p:ph type="title"/>
          </p:nvPr>
        </p:nvSpPr>
        <p:spPr>
          <a:xfrm rot="21228869">
            <a:off x="344331" y="752863"/>
            <a:ext cx="4348098" cy="1325563"/>
          </a:xfrm>
        </p:spPr>
        <p:txBody>
          <a:bodyPr/>
          <a:lstStyle/>
          <a:p>
            <a:r>
              <a:rPr lang="en-US"/>
              <a:t>Writing Activity</a:t>
            </a:r>
            <a:endParaRPr lang="en-GB" dirty="0"/>
          </a:p>
        </p:txBody>
      </p:sp>
      <p:pic>
        <p:nvPicPr>
          <p:cNvPr id="9" name="Picture 8">
            <a:extLst>
              <a:ext uri="{FF2B5EF4-FFF2-40B4-BE49-F238E27FC236}">
                <a16:creationId xmlns:a16="http://schemas.microsoft.com/office/drawing/2014/main" id="{E50809F5-271F-44AC-B24F-F6F757BAED42}"/>
              </a:ext>
            </a:extLst>
          </p:cNvPr>
          <p:cNvPicPr>
            <a:picLocks noChangeAspect="1"/>
          </p:cNvPicPr>
          <p:nvPr/>
        </p:nvPicPr>
        <p:blipFill>
          <a:blip r:embed="rId2"/>
          <a:stretch>
            <a:fillRect/>
          </a:stretch>
        </p:blipFill>
        <p:spPr>
          <a:xfrm>
            <a:off x="5431885" y="0"/>
            <a:ext cx="5182696" cy="6816084"/>
          </a:xfrm>
          <a:prstGeom prst="rect">
            <a:avLst/>
          </a:prstGeom>
        </p:spPr>
      </p:pic>
    </p:spTree>
    <p:extLst>
      <p:ext uri="{BB962C8B-B14F-4D97-AF65-F5344CB8AC3E}">
        <p14:creationId xmlns:p14="http://schemas.microsoft.com/office/powerpoint/2010/main" val="480190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Carrying Red Backpack">
            <a:extLst>
              <a:ext uri="{FF2B5EF4-FFF2-40B4-BE49-F238E27FC236}">
                <a16:creationId xmlns:a16="http://schemas.microsoft.com/office/drawing/2014/main" id="{10962572-14B4-44BB-89AB-9ADA56D6B408}"/>
              </a:ext>
            </a:extLst>
          </p:cNvPr>
          <p:cNvPicPr>
            <a:picLocks noGrp="1" noChangeAspect="1"/>
          </p:cNvPicPr>
          <p:nvPr>
            <p:ph type="pic" sz="quarter" idx="13"/>
          </p:nvPr>
        </p:nvPicPr>
        <p:blipFill rotWithShape="1">
          <a:blip r:embed="rId2"/>
          <a:srcRect l="17932" t="26156" r="14038" b="34430"/>
          <a:stretch/>
        </p:blipFill>
        <p:spPr>
          <a:xfrm>
            <a:off x="-1600" y="1096296"/>
            <a:ext cx="6052552" cy="5259842"/>
          </a:xfrm>
        </p:spPr>
      </p:pic>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lstStyle/>
          <a:p>
            <a:r>
              <a:rPr lang="en-US" dirty="0"/>
              <a:t>Thank You!</a:t>
            </a:r>
            <a:endParaRPr lang="ru-RU" dirty="0"/>
          </a:p>
        </p:txBody>
      </p:sp>
      <p:sp>
        <p:nvSpPr>
          <p:cNvPr id="4" name="Text Placeholder 3">
            <a:extLst>
              <a:ext uri="{FF2B5EF4-FFF2-40B4-BE49-F238E27FC236}">
                <a16:creationId xmlns:a16="http://schemas.microsoft.com/office/drawing/2014/main" id="{2E8528AA-6F0C-4EFD-A713-140860A5CDDE}"/>
              </a:ext>
            </a:extLst>
          </p:cNvPr>
          <p:cNvSpPr>
            <a:spLocks noGrp="1"/>
          </p:cNvSpPr>
          <p:nvPr>
            <p:ph type="body" sz="quarter" idx="14"/>
          </p:nvPr>
        </p:nvSpPr>
        <p:spPr/>
        <p:txBody>
          <a:bodyPr/>
          <a:lstStyle/>
          <a:p>
            <a:endParaRPr lang="en-GB"/>
          </a:p>
        </p:txBody>
      </p:sp>
      <p:pic>
        <p:nvPicPr>
          <p:cNvPr id="9" name="Picture 8">
            <a:extLst>
              <a:ext uri="{FF2B5EF4-FFF2-40B4-BE49-F238E27FC236}">
                <a16:creationId xmlns:a16="http://schemas.microsoft.com/office/drawing/2014/main" id="{84EC511D-982E-4802-879A-F7BC3E0D95DC}"/>
              </a:ext>
            </a:extLst>
          </p:cNvPr>
          <p:cNvPicPr>
            <a:picLocks noChangeAspect="1"/>
          </p:cNvPicPr>
          <p:nvPr/>
        </p:nvPicPr>
        <p:blipFill>
          <a:blip r:embed="rId3"/>
          <a:stretch>
            <a:fillRect/>
          </a:stretch>
        </p:blipFill>
        <p:spPr>
          <a:xfrm rot="685514">
            <a:off x="7813142" y="3882182"/>
            <a:ext cx="4497976" cy="852348"/>
          </a:xfrm>
          <a:prstGeom prst="rect">
            <a:avLst/>
          </a:prstGeom>
        </p:spPr>
      </p:pic>
    </p:spTree>
    <p:extLst>
      <p:ext uri="{BB962C8B-B14F-4D97-AF65-F5344CB8AC3E}">
        <p14:creationId xmlns:p14="http://schemas.microsoft.com/office/powerpoint/2010/main" val="1923331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6782C7-E063-49C2-9515-691DB47DC7F3}"/>
              </a:ext>
            </a:extLst>
          </p:cNvPr>
          <p:cNvSpPr>
            <a:spLocks noGrp="1"/>
          </p:cNvSpPr>
          <p:nvPr>
            <p:ph type="sldNum" sz="quarter" idx="12"/>
          </p:nvPr>
        </p:nvSpPr>
        <p:spPr/>
        <p:txBody>
          <a:bodyPr/>
          <a:lstStyle/>
          <a:p>
            <a:fld id="{98C0CDE5-970C-4CC4-BF43-0DA127E73E82}" type="slidenum">
              <a:rPr lang="en-US" noProof="0" smtClean="0"/>
              <a:t>4</a:t>
            </a:fld>
            <a:endParaRPr lang="en-US" noProof="0" dirty="0"/>
          </a:p>
        </p:txBody>
      </p:sp>
      <p:pic>
        <p:nvPicPr>
          <p:cNvPr id="4" name="Picture 3">
            <a:extLst>
              <a:ext uri="{FF2B5EF4-FFF2-40B4-BE49-F238E27FC236}">
                <a16:creationId xmlns:a16="http://schemas.microsoft.com/office/drawing/2014/main" id="{8D91986C-0EB8-41E4-BB29-9A217CE9DDCA}"/>
              </a:ext>
            </a:extLst>
          </p:cNvPr>
          <p:cNvPicPr>
            <a:picLocks noChangeAspect="1"/>
          </p:cNvPicPr>
          <p:nvPr/>
        </p:nvPicPr>
        <p:blipFill>
          <a:blip r:embed="rId2"/>
          <a:stretch>
            <a:fillRect/>
          </a:stretch>
        </p:blipFill>
        <p:spPr>
          <a:xfrm>
            <a:off x="0" y="0"/>
            <a:ext cx="12192000" cy="7531170"/>
          </a:xfrm>
          <a:prstGeom prst="rect">
            <a:avLst/>
          </a:prstGeom>
        </p:spPr>
      </p:pic>
      <p:sp>
        <p:nvSpPr>
          <p:cNvPr id="5" name="TextBox 4">
            <a:extLst>
              <a:ext uri="{FF2B5EF4-FFF2-40B4-BE49-F238E27FC236}">
                <a16:creationId xmlns:a16="http://schemas.microsoft.com/office/drawing/2014/main" id="{339768FB-F552-4412-BAAA-599815EE31ED}"/>
              </a:ext>
            </a:extLst>
          </p:cNvPr>
          <p:cNvSpPr txBox="1"/>
          <p:nvPr/>
        </p:nvSpPr>
        <p:spPr>
          <a:xfrm>
            <a:off x="3212052" y="4874868"/>
            <a:ext cx="6252210" cy="1446550"/>
          </a:xfrm>
          <a:prstGeom prst="rect">
            <a:avLst/>
          </a:prstGeom>
          <a:solidFill>
            <a:srgbClr val="180200"/>
          </a:solidFill>
          <a:ln w="38100">
            <a:solidFill>
              <a:schemeClr val="bg1"/>
            </a:solidFill>
          </a:ln>
        </p:spPr>
        <p:txBody>
          <a:bodyPr wrap="square" rtlCol="0">
            <a:spAutoFit/>
          </a:bodyPr>
          <a:lstStyle/>
          <a:p>
            <a:pPr algn="ctr"/>
            <a:r>
              <a:rPr lang="en-US" sz="8800" b="1" dirty="0">
                <a:solidFill>
                  <a:schemeClr val="bg1"/>
                </a:solidFill>
              </a:rPr>
              <a:t>Space Travel</a:t>
            </a:r>
            <a:endParaRPr lang="en-GB" sz="8800" b="1" dirty="0">
              <a:solidFill>
                <a:schemeClr val="bg1"/>
              </a:solidFill>
            </a:endParaRPr>
          </a:p>
        </p:txBody>
      </p:sp>
    </p:spTree>
    <p:extLst>
      <p:ext uri="{BB962C8B-B14F-4D97-AF65-F5344CB8AC3E}">
        <p14:creationId xmlns:p14="http://schemas.microsoft.com/office/powerpoint/2010/main" val="25754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198323" y="996026"/>
            <a:ext cx="4826838" cy="734415"/>
          </a:xfrm>
        </p:spPr>
        <p:txBody>
          <a:bodyPr>
            <a:normAutofit fontScale="90000"/>
          </a:bodyPr>
          <a:lstStyle/>
          <a:p>
            <a:r>
              <a:rPr lang="en-US" dirty="0"/>
              <a:t>Lesson 1 Objectives</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173161" y="2488677"/>
            <a:ext cx="5062693" cy="3988501"/>
          </a:xfrm>
        </p:spPr>
        <p:txBody>
          <a:bodyPr>
            <a:normAutofit fontScale="92500"/>
          </a:bodyPr>
          <a:lstStyle/>
          <a:p>
            <a:r>
              <a:rPr lang="en-US" sz="2800" dirty="0"/>
              <a:t>You will:</a:t>
            </a:r>
          </a:p>
          <a:p>
            <a:pPr marL="342900" indent="-342900">
              <a:buFont typeface="Arial" panose="020B0604020202020204" pitchFamily="34" charset="0"/>
              <a:buChar char="•"/>
            </a:pPr>
            <a:r>
              <a:rPr lang="en-US" sz="2800" dirty="0"/>
              <a:t>learn what a timeline is.</a:t>
            </a:r>
          </a:p>
          <a:p>
            <a:pPr marL="342900" indent="-342900">
              <a:buFont typeface="Arial" panose="020B0604020202020204" pitchFamily="34" charset="0"/>
              <a:buChar char="•"/>
            </a:pPr>
            <a:r>
              <a:rPr lang="en-US" sz="2800" dirty="0"/>
              <a:t>learn facts about space travel.</a:t>
            </a:r>
          </a:p>
          <a:p>
            <a:pPr marL="342900" indent="-342900">
              <a:buFont typeface="Arial" panose="020B0604020202020204" pitchFamily="34" charset="0"/>
              <a:buChar char="•"/>
            </a:pPr>
            <a:r>
              <a:rPr lang="en-US" sz="2800" dirty="0"/>
              <a:t>learn facts about a cosmonaut.</a:t>
            </a:r>
          </a:p>
          <a:p>
            <a:pPr marL="342900" indent="-342900">
              <a:buFont typeface="Arial" panose="020B0604020202020204" pitchFamily="34" charset="0"/>
              <a:buChar char="•"/>
            </a:pPr>
            <a:r>
              <a:rPr lang="en-US" sz="2800" dirty="0"/>
              <a:t>listen to a text being read aloud.</a:t>
            </a:r>
          </a:p>
          <a:p>
            <a:pPr marL="342900" indent="-342900">
              <a:buFont typeface="Arial" panose="020B0604020202020204" pitchFamily="34" charset="0"/>
              <a:buChar char="•"/>
            </a:pPr>
            <a:r>
              <a:rPr lang="en-US" sz="2800" dirty="0"/>
              <a:t>read a text silently and aloud.</a:t>
            </a:r>
          </a:p>
          <a:p>
            <a:pPr marL="342900" indent="-342900">
              <a:buFont typeface="Arial" panose="020B0604020202020204" pitchFamily="34" charset="0"/>
              <a:buChar char="•"/>
            </a:pPr>
            <a:r>
              <a:rPr lang="en-US" sz="2800" dirty="0"/>
              <a:t>answer questions about </a:t>
            </a:r>
            <a:r>
              <a:rPr lang="en-US" sz="2800"/>
              <a:t>the text.</a:t>
            </a:r>
            <a:endParaRPr lang="en-US" sz="2800" dirty="0"/>
          </a:p>
        </p:txBody>
      </p:sp>
      <p:pic>
        <p:nvPicPr>
          <p:cNvPr id="17" name="Picture Placeholder 16" descr="Boy Reading Book">
            <a:extLst>
              <a:ext uri="{FF2B5EF4-FFF2-40B4-BE49-F238E27FC236}">
                <a16:creationId xmlns:a16="http://schemas.microsoft.com/office/drawing/2014/main" id="{C8B885F2-2AC2-46A9-9D9B-71123D1A1F6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a:stretch/>
        </p:blipFill>
        <p:spPr>
          <a:xfrm rot="720000">
            <a:off x="6384187" y="209524"/>
            <a:ext cx="4647699" cy="5472101"/>
          </a:xfrm>
        </p:spPr>
      </p:pic>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5</a:t>
            </a:fld>
            <a:endParaRPr lang="en-US" dirty="0"/>
          </a:p>
        </p:txBody>
      </p:sp>
    </p:spTree>
    <p:extLst>
      <p:ext uri="{BB962C8B-B14F-4D97-AF65-F5344CB8AC3E}">
        <p14:creationId xmlns:p14="http://schemas.microsoft.com/office/powerpoint/2010/main" val="3671418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360000">
            <a:off x="369857" y="1003756"/>
            <a:ext cx="4065084" cy="700842"/>
          </a:xfrm>
        </p:spPr>
        <p:txBody>
          <a:bodyPr>
            <a:normAutofit fontScale="90000"/>
          </a:bodyPr>
          <a:lstStyle/>
          <a:p>
            <a:r>
              <a:rPr lang="en-US" dirty="0"/>
              <a:t>Lesson Resources</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6</a:t>
            </a:fld>
            <a:endParaRPr lang="en-US" dirty="0"/>
          </a:p>
        </p:txBody>
      </p:sp>
      <p:sp>
        <p:nvSpPr>
          <p:cNvPr id="11" name="Text Placeholder 3">
            <a:extLst>
              <a:ext uri="{FF2B5EF4-FFF2-40B4-BE49-F238E27FC236}">
                <a16:creationId xmlns:a16="http://schemas.microsoft.com/office/drawing/2014/main" id="{1EE739B1-534B-48CE-B753-D30B0C4CB887}"/>
              </a:ext>
            </a:extLst>
          </p:cNvPr>
          <p:cNvSpPr txBox="1">
            <a:spLocks/>
          </p:cNvSpPr>
          <p:nvPr/>
        </p:nvSpPr>
        <p:spPr>
          <a:xfrm>
            <a:off x="0" y="2543110"/>
            <a:ext cx="3728018" cy="34027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t>Dictionary</a:t>
            </a:r>
          </a:p>
          <a:p>
            <a:pPr>
              <a:lnSpc>
                <a:spcPct val="150000"/>
              </a:lnSpc>
            </a:pPr>
            <a:r>
              <a:rPr lang="en-US" dirty="0"/>
              <a:t>Reading Text</a:t>
            </a:r>
          </a:p>
          <a:p>
            <a:pPr>
              <a:lnSpc>
                <a:spcPct val="150000"/>
              </a:lnSpc>
            </a:pPr>
            <a:r>
              <a:rPr lang="en-US" dirty="0"/>
              <a:t>Questions Worksheet</a:t>
            </a:r>
          </a:p>
          <a:p>
            <a:pPr>
              <a:lnSpc>
                <a:spcPct val="150000"/>
              </a:lnSpc>
            </a:pPr>
            <a:r>
              <a:rPr lang="en-US" dirty="0"/>
              <a:t>Answers Handout</a:t>
            </a:r>
          </a:p>
        </p:txBody>
      </p:sp>
      <p:pic>
        <p:nvPicPr>
          <p:cNvPr id="1026" name="Picture 2" descr="See the source image">
            <a:extLst>
              <a:ext uri="{FF2B5EF4-FFF2-40B4-BE49-F238E27FC236}">
                <a16:creationId xmlns:a16="http://schemas.microsoft.com/office/drawing/2014/main" id="{0BACB23E-7553-4BDB-BFC6-49D570C96C5E}"/>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8829" r="8829"/>
          <a:stretch>
            <a:fillRect/>
          </a:stretch>
        </p:blipFill>
        <p:spPr bwMode="auto">
          <a:xfrm rot="20769647">
            <a:off x="3941859" y="1800181"/>
            <a:ext cx="9151745" cy="606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47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CA727C-3A6E-439E-8D61-8F31B593A27E}"/>
              </a:ext>
            </a:extLst>
          </p:cNvPr>
          <p:cNvSpPr>
            <a:spLocks noGrp="1"/>
          </p:cNvSpPr>
          <p:nvPr>
            <p:ph type="sldNum" sz="quarter" idx="12"/>
          </p:nvPr>
        </p:nvSpPr>
        <p:spPr/>
        <p:txBody>
          <a:bodyPr/>
          <a:lstStyle/>
          <a:p>
            <a:fld id="{98C0CDE5-970C-4CC4-BF43-0DA127E73E82}" type="slidenum">
              <a:rPr lang="en-US" noProof="0" smtClean="0"/>
              <a:t>7</a:t>
            </a:fld>
            <a:endParaRPr lang="en-US" noProof="0" dirty="0"/>
          </a:p>
        </p:txBody>
      </p:sp>
      <p:sp>
        <p:nvSpPr>
          <p:cNvPr id="6" name="Title 5">
            <a:extLst>
              <a:ext uri="{FF2B5EF4-FFF2-40B4-BE49-F238E27FC236}">
                <a16:creationId xmlns:a16="http://schemas.microsoft.com/office/drawing/2014/main" id="{57397B28-C8E0-4124-B3DC-FD7A7A5E0634}"/>
              </a:ext>
            </a:extLst>
          </p:cNvPr>
          <p:cNvSpPr>
            <a:spLocks noGrp="1"/>
          </p:cNvSpPr>
          <p:nvPr>
            <p:ph type="title"/>
          </p:nvPr>
        </p:nvSpPr>
        <p:spPr/>
        <p:txBody>
          <a:bodyPr/>
          <a:lstStyle/>
          <a:p>
            <a:pPr algn="ctr"/>
            <a:r>
              <a:rPr lang="en-US" dirty="0"/>
              <a:t>Timeline</a:t>
            </a:r>
            <a:endParaRPr lang="en-GB" dirty="0"/>
          </a:p>
        </p:txBody>
      </p:sp>
      <p:sp>
        <p:nvSpPr>
          <p:cNvPr id="8" name="Rectangle 7">
            <a:extLst>
              <a:ext uri="{FF2B5EF4-FFF2-40B4-BE49-F238E27FC236}">
                <a16:creationId xmlns:a16="http://schemas.microsoft.com/office/drawing/2014/main" id="{460CFEE7-74F9-400D-A1B0-496E5C6540AF}"/>
              </a:ext>
            </a:extLst>
          </p:cNvPr>
          <p:cNvSpPr/>
          <p:nvPr/>
        </p:nvSpPr>
        <p:spPr>
          <a:xfrm>
            <a:off x="1847654" y="1942690"/>
            <a:ext cx="8050490" cy="2277547"/>
          </a:xfrm>
          <a:prstGeom prst="rect">
            <a:avLst/>
          </a:prstGeom>
        </p:spPr>
        <p:txBody>
          <a:bodyPr wrap="square">
            <a:spAutoFit/>
          </a:bodyPr>
          <a:lstStyle/>
          <a:p>
            <a:pPr algn="ctr"/>
            <a:r>
              <a:rPr lang="en-GB" sz="4400" dirty="0">
                <a:solidFill>
                  <a:srgbClr val="444444"/>
                </a:solidFill>
                <a:latin typeface="Roboto"/>
              </a:rPr>
              <a:t>A </a:t>
            </a:r>
            <a:r>
              <a:rPr lang="en-GB" sz="5400" b="1" dirty="0">
                <a:solidFill>
                  <a:srgbClr val="FF0000"/>
                </a:solidFill>
                <a:latin typeface="Roboto"/>
              </a:rPr>
              <a:t>timeline</a:t>
            </a:r>
            <a:r>
              <a:rPr lang="en-GB" sz="4400" dirty="0">
                <a:solidFill>
                  <a:srgbClr val="444444"/>
                </a:solidFill>
                <a:latin typeface="Roboto"/>
              </a:rPr>
              <a:t> is </a:t>
            </a:r>
          </a:p>
          <a:p>
            <a:pPr algn="ctr"/>
            <a:r>
              <a:rPr lang="en-GB" sz="4400" dirty="0">
                <a:solidFill>
                  <a:srgbClr val="444444"/>
                </a:solidFill>
                <a:latin typeface="Roboto"/>
              </a:rPr>
              <a:t>a graph that shows events </a:t>
            </a:r>
          </a:p>
          <a:p>
            <a:pPr algn="ctr"/>
            <a:r>
              <a:rPr lang="en-GB" sz="4400" dirty="0">
                <a:solidFill>
                  <a:srgbClr val="444444"/>
                </a:solidFill>
                <a:latin typeface="Roboto"/>
              </a:rPr>
              <a:t>in chronological order. </a:t>
            </a:r>
            <a:endParaRPr lang="en-GB" sz="4400" dirty="0"/>
          </a:p>
        </p:txBody>
      </p:sp>
    </p:spTree>
    <p:extLst>
      <p:ext uri="{BB962C8B-B14F-4D97-AF65-F5344CB8AC3E}">
        <p14:creationId xmlns:p14="http://schemas.microsoft.com/office/powerpoint/2010/main" val="1533473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4026119" y="4286250"/>
            <a:ext cx="4139762" cy="1735610"/>
          </a:xfrm>
          <a:prstGeom prst="roundRect">
            <a:avLst>
              <a:gd name="adj" fmla="val 9010"/>
            </a:avLst>
          </a:prstGeom>
          <a:solidFill>
            <a:srgbClr val="F0864A"/>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r>
              <a:rPr lang="en-GB" b="1" dirty="0">
                <a:solidFill>
                  <a:schemeClr val="tx1"/>
                </a:solidFill>
              </a:rPr>
              <a:t>1947</a:t>
            </a:r>
          </a:p>
          <a:p>
            <a:r>
              <a:rPr lang="en-GB" dirty="0">
                <a:solidFill>
                  <a:sysClr val="windowText" lastClr="000000"/>
                </a:solidFill>
              </a:rPr>
              <a:t>The first animals were sent to space to see how they would react. The fruit flies were sent to space with some corn for food.</a:t>
            </a:r>
          </a:p>
        </p:txBody>
      </p:sp>
      <p:sp>
        <p:nvSpPr>
          <p:cNvPr id="2" name="Rounded Rectangle 1"/>
          <p:cNvSpPr/>
          <p:nvPr/>
        </p:nvSpPr>
        <p:spPr>
          <a:xfrm>
            <a:off x="2260523" y="664743"/>
            <a:ext cx="2989491" cy="1981254"/>
          </a:xfrm>
          <a:prstGeom prst="roundRect">
            <a:avLst>
              <a:gd name="adj" fmla="val 901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r>
              <a:rPr lang="en-GB" b="1">
                <a:solidFill>
                  <a:schemeClr val="tx1"/>
                </a:solidFill>
              </a:rPr>
              <a:t>1942</a:t>
            </a:r>
            <a:endParaRPr lang="en-GB">
              <a:solidFill>
                <a:schemeClr val="tx1"/>
              </a:solidFill>
            </a:endParaRPr>
          </a:p>
          <a:p>
            <a:r>
              <a:rPr lang="en-GB">
                <a:solidFill>
                  <a:sysClr val="windowText" lastClr="000000"/>
                </a:solidFill>
              </a:rPr>
              <a:t>The first rocket called the V2 was launched. It was designed by a German engineer called Wernher Von Braun. </a:t>
            </a:r>
            <a:endParaRPr lang="en-GB" dirty="0">
              <a:solidFill>
                <a:sysClr val="windowText" lastClr="000000"/>
              </a:solidFill>
            </a:endParaRPr>
          </a:p>
        </p:txBody>
      </p:sp>
      <p:graphicFrame>
        <p:nvGraphicFramePr>
          <p:cNvPr id="9" name="Table 8"/>
          <p:cNvGraphicFramePr>
            <a:graphicFrameLocks noGrp="1"/>
          </p:cNvGraphicFramePr>
          <p:nvPr/>
        </p:nvGraphicFramePr>
        <p:xfrm>
          <a:off x="2063750" y="3155094"/>
          <a:ext cx="8064500" cy="549944"/>
        </p:xfrm>
        <a:graphic>
          <a:graphicData uri="http://schemas.openxmlformats.org/drawingml/2006/table">
            <a:tbl>
              <a:tblPr firstRow="1" bandRow="1">
                <a:tableStyleId>{5C22544A-7EE6-4342-B048-85BDC9FD1C3A}</a:tableStyleId>
              </a:tblPr>
              <a:tblGrid>
                <a:gridCol w="4032250">
                  <a:extLst>
                    <a:ext uri="{9D8B030D-6E8A-4147-A177-3AD203B41FA5}">
                      <a16:colId xmlns:a16="http://schemas.microsoft.com/office/drawing/2014/main" val="20000"/>
                    </a:ext>
                  </a:extLst>
                </a:gridCol>
                <a:gridCol w="4032250">
                  <a:extLst>
                    <a:ext uri="{9D8B030D-6E8A-4147-A177-3AD203B41FA5}">
                      <a16:colId xmlns:a16="http://schemas.microsoft.com/office/drawing/2014/main" val="20001"/>
                    </a:ext>
                  </a:extLst>
                </a:gridCol>
              </a:tblGrid>
              <a:tr h="549944">
                <a:tc>
                  <a:txBody>
                    <a:bodyPr/>
                    <a:lstStyle/>
                    <a:p>
                      <a:endParaRPr lang="en-GB" dirty="0">
                        <a:solidFill>
                          <a:schemeClr val="tx1"/>
                        </a:solidFill>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GB"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864A"/>
                    </a:solidFill>
                  </a:tcPr>
                </a:tc>
                <a:extLst>
                  <a:ext uri="{0D108BD9-81ED-4DB2-BD59-A6C34878D82A}">
                    <a16:rowId xmlns:a16="http://schemas.microsoft.com/office/drawing/2014/main" val="10000"/>
                  </a:ext>
                </a:extLst>
              </a:tr>
            </a:tbl>
          </a:graphicData>
        </a:graphic>
      </p:graphicFrame>
      <p:sp>
        <p:nvSpPr>
          <p:cNvPr id="10" name="TextBox 9"/>
          <p:cNvSpPr txBox="1"/>
          <p:nvPr/>
        </p:nvSpPr>
        <p:spPr>
          <a:xfrm>
            <a:off x="1942116" y="2816582"/>
            <a:ext cx="702436"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1940</a:t>
            </a:r>
          </a:p>
        </p:txBody>
      </p:sp>
      <p:sp>
        <p:nvSpPr>
          <p:cNvPr id="11" name="TextBox 10"/>
          <p:cNvSpPr txBox="1"/>
          <p:nvPr/>
        </p:nvSpPr>
        <p:spPr>
          <a:xfrm>
            <a:off x="5756804" y="2816582"/>
            <a:ext cx="678392"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1945</a:t>
            </a:r>
          </a:p>
        </p:txBody>
      </p:sp>
      <p:sp>
        <p:nvSpPr>
          <p:cNvPr id="12" name="TextBox 11"/>
          <p:cNvSpPr txBox="1"/>
          <p:nvPr/>
        </p:nvSpPr>
        <p:spPr>
          <a:xfrm>
            <a:off x="9539550" y="2816582"/>
            <a:ext cx="689612"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1950</a:t>
            </a:r>
          </a:p>
        </p:txBody>
      </p:sp>
      <p:grpSp>
        <p:nvGrpSpPr>
          <p:cNvPr id="15" name="Group 14"/>
          <p:cNvGrpSpPr/>
          <p:nvPr/>
        </p:nvGrpSpPr>
        <p:grpSpPr>
          <a:xfrm>
            <a:off x="9380509" y="2619323"/>
            <a:ext cx="286769" cy="941091"/>
            <a:chOff x="1265615" y="2634958"/>
            <a:chExt cx="286769" cy="941091"/>
          </a:xfrm>
          <a:solidFill>
            <a:srgbClr val="003E7D"/>
          </a:solidFill>
        </p:grpSpPr>
        <p:sp>
          <p:nvSpPr>
            <p:cNvPr id="16" name="Oval 15"/>
            <p:cNvSpPr/>
            <p:nvPr/>
          </p:nvSpPr>
          <p:spPr>
            <a:xfrm>
              <a:off x="1265615" y="3295411"/>
              <a:ext cx="286769" cy="280638"/>
            </a:xfrm>
            <a:prstGeom prst="ellipse">
              <a:avLst/>
            </a:prstGeom>
            <a:grp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flipV="1">
              <a:off x="1408999" y="2634958"/>
              <a:ext cx="0" cy="794042"/>
            </a:xfrm>
            <a:prstGeom prst="line">
              <a:avLst/>
            </a:prstGeom>
            <a:grpFill/>
            <a:ln w="57150">
              <a:solidFill>
                <a:srgbClr val="003E7D"/>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flipV="1">
            <a:off x="7486275" y="3273070"/>
            <a:ext cx="286769" cy="1013181"/>
            <a:chOff x="1265615" y="2562868"/>
            <a:chExt cx="286769" cy="1013181"/>
          </a:xfrm>
          <a:solidFill>
            <a:srgbClr val="003E7D"/>
          </a:solidFill>
        </p:grpSpPr>
        <p:sp>
          <p:nvSpPr>
            <p:cNvPr id="24" name="Oval 23"/>
            <p:cNvSpPr/>
            <p:nvPr/>
          </p:nvSpPr>
          <p:spPr>
            <a:xfrm>
              <a:off x="1265615" y="3295411"/>
              <a:ext cx="286769" cy="280638"/>
            </a:xfrm>
            <a:prstGeom prst="ellipse">
              <a:avLst/>
            </a:prstGeom>
            <a:grp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p:nvCxnSpPr>
          <p:spPr>
            <a:xfrm flipV="1">
              <a:off x="1408999" y="2562868"/>
              <a:ext cx="0" cy="866132"/>
            </a:xfrm>
            <a:prstGeom prst="line">
              <a:avLst/>
            </a:prstGeom>
            <a:grpFill/>
            <a:ln w="57150">
              <a:solidFill>
                <a:srgbClr val="003E7D"/>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789616" y="2634959"/>
            <a:ext cx="286769" cy="941091"/>
            <a:chOff x="1265615" y="2634958"/>
            <a:chExt cx="286769" cy="941091"/>
          </a:xfrm>
          <a:solidFill>
            <a:srgbClr val="003E7D"/>
          </a:solidFill>
        </p:grpSpPr>
        <p:sp>
          <p:nvSpPr>
            <p:cNvPr id="35" name="Oval 34"/>
            <p:cNvSpPr/>
            <p:nvPr/>
          </p:nvSpPr>
          <p:spPr>
            <a:xfrm>
              <a:off x="1265615" y="3295411"/>
              <a:ext cx="286769" cy="280638"/>
            </a:xfrm>
            <a:prstGeom prst="ellipse">
              <a:avLst/>
            </a:prstGeom>
            <a:grp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p:cNvCxnSpPr/>
            <p:nvPr/>
          </p:nvCxnSpPr>
          <p:spPr>
            <a:xfrm flipV="1">
              <a:off x="1408999" y="2634958"/>
              <a:ext cx="0" cy="794042"/>
            </a:xfrm>
            <a:prstGeom prst="line">
              <a:avLst/>
            </a:prstGeom>
            <a:grpFill/>
            <a:ln w="57150">
              <a:solidFill>
                <a:srgbClr val="003E7D"/>
              </a:solidFill>
            </a:ln>
          </p:spPr>
          <p:style>
            <a:lnRef idx="1">
              <a:schemeClr val="accent1"/>
            </a:lnRef>
            <a:fillRef idx="0">
              <a:schemeClr val="accent1"/>
            </a:fillRef>
            <a:effectRef idx="0">
              <a:schemeClr val="accent1"/>
            </a:effectRef>
            <a:fontRef idx="minor">
              <a:schemeClr val="tx1"/>
            </a:fontRef>
          </p:style>
        </p:cxnSp>
      </p:grpSp>
      <p:sp>
        <p:nvSpPr>
          <p:cNvPr id="41" name="Rounded Rectangle 40"/>
          <p:cNvSpPr/>
          <p:nvPr/>
        </p:nvSpPr>
        <p:spPr>
          <a:xfrm>
            <a:off x="5772588" y="763071"/>
            <a:ext cx="4139762" cy="1865411"/>
          </a:xfrm>
          <a:prstGeom prst="roundRect">
            <a:avLst>
              <a:gd name="adj" fmla="val 9010"/>
            </a:avLst>
          </a:prstGeom>
          <a:solidFill>
            <a:srgbClr val="F0864A"/>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r>
              <a:rPr lang="en-GB" b="1" dirty="0">
                <a:solidFill>
                  <a:schemeClr val="tx1"/>
                </a:solidFill>
              </a:rPr>
              <a:t>1949</a:t>
            </a:r>
            <a:endParaRPr lang="en-GB" dirty="0">
              <a:solidFill>
                <a:schemeClr val="tx1"/>
              </a:solidFill>
            </a:endParaRPr>
          </a:p>
          <a:p>
            <a:r>
              <a:rPr lang="en-GB" dirty="0">
                <a:solidFill>
                  <a:sysClr val="windowText" lastClr="000000"/>
                </a:solidFill>
              </a:rPr>
              <a:t>The first monkey was sent to space. His name was Albert II and was a Rhesus monkey. He flew 83 miles away from Earth!</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58607">
            <a:off x="8007181" y="3925184"/>
            <a:ext cx="1248453" cy="2482366"/>
          </a:xfrm>
          <a:prstGeom prst="rect">
            <a:avLst/>
          </a:prstGeom>
        </p:spPr>
      </p:pic>
    </p:spTree>
    <p:extLst>
      <p:ext uri="{BB962C8B-B14F-4D97-AF65-F5344CB8AC3E}">
        <p14:creationId xmlns:p14="http://schemas.microsoft.com/office/powerpoint/2010/main" val="300596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6783" y="1837583"/>
            <a:ext cx="4324599" cy="4255243"/>
          </a:xfrm>
          <a:prstGeom prst="rect">
            <a:avLst/>
          </a:prstGeom>
        </p:spPr>
      </p:pic>
      <p:sp>
        <p:nvSpPr>
          <p:cNvPr id="40" name="Rounded Rectangle 39"/>
          <p:cNvSpPr/>
          <p:nvPr/>
        </p:nvSpPr>
        <p:spPr>
          <a:xfrm>
            <a:off x="3763518" y="4088122"/>
            <a:ext cx="5776033" cy="2004703"/>
          </a:xfrm>
          <a:prstGeom prst="roundRect">
            <a:avLst>
              <a:gd name="adj" fmla="val 901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r>
              <a:rPr lang="en-GB" b="1" dirty="0">
                <a:solidFill>
                  <a:schemeClr val="tx1"/>
                </a:solidFill>
              </a:rPr>
              <a:t>1959</a:t>
            </a:r>
          </a:p>
          <a:p>
            <a:r>
              <a:rPr lang="en-GB" dirty="0">
                <a:solidFill>
                  <a:schemeClr val="tx1"/>
                </a:solidFill>
              </a:rPr>
              <a:t>Russian and American scientists were in a competition to send a spacecraft to the moon. Russia succeeded first. A space probe called Lunar 2 was sent and it travelled at such an immense speed that it would have killed a person if they were inside it!</a:t>
            </a:r>
          </a:p>
        </p:txBody>
      </p:sp>
      <p:graphicFrame>
        <p:nvGraphicFramePr>
          <p:cNvPr id="9" name="Table 8"/>
          <p:cNvGraphicFramePr>
            <a:graphicFrameLocks noGrp="1"/>
          </p:cNvGraphicFramePr>
          <p:nvPr>
            <p:extLst/>
          </p:nvPr>
        </p:nvGraphicFramePr>
        <p:xfrm>
          <a:off x="2063750" y="3155094"/>
          <a:ext cx="8064500" cy="549944"/>
        </p:xfrm>
        <a:graphic>
          <a:graphicData uri="http://schemas.openxmlformats.org/drawingml/2006/table">
            <a:tbl>
              <a:tblPr firstRow="1" bandRow="1">
                <a:tableStyleId>{5C22544A-7EE6-4342-B048-85BDC9FD1C3A}</a:tableStyleId>
              </a:tblPr>
              <a:tblGrid>
                <a:gridCol w="4032250">
                  <a:extLst>
                    <a:ext uri="{9D8B030D-6E8A-4147-A177-3AD203B41FA5}">
                      <a16:colId xmlns:a16="http://schemas.microsoft.com/office/drawing/2014/main" val="20000"/>
                    </a:ext>
                  </a:extLst>
                </a:gridCol>
                <a:gridCol w="4032250">
                  <a:extLst>
                    <a:ext uri="{9D8B030D-6E8A-4147-A177-3AD203B41FA5}">
                      <a16:colId xmlns:a16="http://schemas.microsoft.com/office/drawing/2014/main" val="20001"/>
                    </a:ext>
                  </a:extLst>
                </a:gridCol>
              </a:tblGrid>
              <a:tr h="549944">
                <a:tc>
                  <a:txBody>
                    <a:bodyPr/>
                    <a:lstStyle/>
                    <a:p>
                      <a:endParaRPr lang="en-GB" dirty="0">
                        <a:solidFill>
                          <a:schemeClr val="tx1"/>
                        </a:solidFill>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GB"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bl>
          </a:graphicData>
        </a:graphic>
      </p:graphicFrame>
      <p:sp>
        <p:nvSpPr>
          <p:cNvPr id="10" name="TextBox 9"/>
          <p:cNvSpPr txBox="1"/>
          <p:nvPr/>
        </p:nvSpPr>
        <p:spPr>
          <a:xfrm>
            <a:off x="1948528" y="2816582"/>
            <a:ext cx="689612"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1950</a:t>
            </a:r>
          </a:p>
        </p:txBody>
      </p:sp>
      <p:sp>
        <p:nvSpPr>
          <p:cNvPr id="11" name="TextBox 10"/>
          <p:cNvSpPr txBox="1"/>
          <p:nvPr/>
        </p:nvSpPr>
        <p:spPr>
          <a:xfrm>
            <a:off x="5756804" y="2816582"/>
            <a:ext cx="678392"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1955</a:t>
            </a:r>
          </a:p>
        </p:txBody>
      </p:sp>
      <p:sp>
        <p:nvSpPr>
          <p:cNvPr id="12" name="TextBox 11"/>
          <p:cNvSpPr txBox="1"/>
          <p:nvPr/>
        </p:nvSpPr>
        <p:spPr>
          <a:xfrm>
            <a:off x="9539550" y="2816582"/>
            <a:ext cx="689612" cy="369332"/>
          </a:xfrm>
          <a:prstGeom prst="rect">
            <a:avLst/>
          </a:prstGeom>
          <a:noFill/>
        </p:spPr>
        <p:txBody>
          <a:bodyPr wrap="none" rtlCol="0">
            <a:spAutoFit/>
          </a:bodyPr>
          <a:lstStyle/>
          <a:p>
            <a:pPr algn="ctr"/>
            <a:r>
              <a:rPr lang="en-GB" b="1" dirty="0">
                <a:ln w="9525">
                  <a:noFill/>
                </a:ln>
                <a:solidFill>
                  <a:srgbClr val="003E7D"/>
                </a:solidFill>
                <a:latin typeface="Twinkl ExtraBold" pitchFamily="2" charset="0"/>
              </a:rPr>
              <a:t>1960</a:t>
            </a:r>
          </a:p>
        </p:txBody>
      </p:sp>
      <p:sp>
        <p:nvSpPr>
          <p:cNvPr id="16" name="Oval 15"/>
          <p:cNvSpPr/>
          <p:nvPr/>
        </p:nvSpPr>
        <p:spPr>
          <a:xfrm>
            <a:off x="7477376" y="3279775"/>
            <a:ext cx="286769" cy="280638"/>
          </a:xfrm>
          <a:prstGeom prst="ellipse">
            <a:avLst/>
          </a:prstGeom>
          <a:solidFill>
            <a:srgbClr val="003E7D"/>
          </a:solid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flipV="1">
            <a:off x="7620759" y="2619322"/>
            <a:ext cx="0" cy="794042"/>
          </a:xfrm>
          <a:prstGeom prst="line">
            <a:avLst/>
          </a:prstGeom>
          <a:solidFill>
            <a:srgbClr val="003E7D"/>
          </a:solidFill>
          <a:ln w="57150">
            <a:solidFill>
              <a:srgbClr val="003E7D"/>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flipV="1">
            <a:off x="9199914" y="3273069"/>
            <a:ext cx="286769" cy="815052"/>
            <a:chOff x="1265615" y="2760997"/>
            <a:chExt cx="286769" cy="815052"/>
          </a:xfrm>
          <a:solidFill>
            <a:srgbClr val="003E7D"/>
          </a:solidFill>
        </p:grpSpPr>
        <p:sp>
          <p:nvSpPr>
            <p:cNvPr id="24" name="Oval 23"/>
            <p:cNvSpPr/>
            <p:nvPr/>
          </p:nvSpPr>
          <p:spPr>
            <a:xfrm>
              <a:off x="1265615" y="3295411"/>
              <a:ext cx="286769" cy="280638"/>
            </a:xfrm>
            <a:prstGeom prst="ellipse">
              <a:avLst/>
            </a:prstGeom>
            <a:grpFill/>
            <a:ln>
              <a:solidFill>
                <a:srgbClr val="003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p:nvCxnSpPr>
          <p:spPr>
            <a:xfrm flipV="1">
              <a:off x="1408999" y="2760997"/>
              <a:ext cx="0" cy="668003"/>
            </a:xfrm>
            <a:prstGeom prst="line">
              <a:avLst/>
            </a:prstGeom>
            <a:grpFill/>
            <a:ln w="57150">
              <a:solidFill>
                <a:srgbClr val="003E7D"/>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H="1" flipV="1">
            <a:off x="6435197" y="2770679"/>
            <a:ext cx="1072865" cy="642711"/>
          </a:xfrm>
          <a:prstGeom prst="line">
            <a:avLst/>
          </a:prstGeom>
          <a:solidFill>
            <a:srgbClr val="003E7D"/>
          </a:solidFill>
          <a:ln w="57150">
            <a:solidFill>
              <a:srgbClr val="003E7D"/>
            </a:solidFill>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5756804" y="763071"/>
            <a:ext cx="4155546" cy="1865411"/>
          </a:xfrm>
          <a:prstGeom prst="roundRect">
            <a:avLst>
              <a:gd name="adj" fmla="val 901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r>
              <a:rPr lang="en-GB" b="1" dirty="0">
                <a:solidFill>
                  <a:schemeClr val="tx1"/>
                </a:solidFill>
              </a:rPr>
              <a:t>1957</a:t>
            </a:r>
            <a:endParaRPr lang="en-GB" dirty="0">
              <a:solidFill>
                <a:schemeClr val="tx1"/>
              </a:solidFill>
            </a:endParaRPr>
          </a:p>
          <a:p>
            <a:r>
              <a:rPr lang="en-GB" dirty="0">
                <a:solidFill>
                  <a:schemeClr val="tx1"/>
                </a:solidFill>
              </a:rPr>
              <a:t>On the 4th October, Russia launched Sputnik, the first satellite into space. ‘Sputnik’ means ‘satellite’ in Russian. From this day on, the space age has begun!</a:t>
            </a:r>
          </a:p>
        </p:txBody>
      </p:sp>
      <p:cxnSp>
        <p:nvCxnSpPr>
          <p:cNvPr id="26" name="Straight Connector 25"/>
          <p:cNvCxnSpPr/>
          <p:nvPr/>
        </p:nvCxnSpPr>
        <p:spPr>
          <a:xfrm flipH="1" flipV="1">
            <a:off x="3983979" y="2770677"/>
            <a:ext cx="2467402" cy="1334"/>
          </a:xfrm>
          <a:prstGeom prst="line">
            <a:avLst/>
          </a:prstGeom>
          <a:solidFill>
            <a:srgbClr val="003E7D"/>
          </a:solidFill>
          <a:ln w="57150">
            <a:solidFill>
              <a:srgbClr val="003E7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984397" y="2621897"/>
            <a:ext cx="125" cy="171278"/>
          </a:xfrm>
          <a:prstGeom prst="line">
            <a:avLst/>
          </a:prstGeom>
          <a:solidFill>
            <a:srgbClr val="003E7D"/>
          </a:solidFill>
          <a:ln w="57150">
            <a:solidFill>
              <a:srgbClr val="003E7D"/>
            </a:solidFill>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2260523" y="664743"/>
            <a:ext cx="2989491" cy="1981254"/>
          </a:xfrm>
          <a:prstGeom prst="roundRect">
            <a:avLst>
              <a:gd name="adj" fmla="val 901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r>
              <a:rPr lang="en-GB" b="1" dirty="0">
                <a:solidFill>
                  <a:schemeClr val="tx1"/>
                </a:solidFill>
              </a:rPr>
              <a:t>1957</a:t>
            </a:r>
          </a:p>
          <a:p>
            <a:r>
              <a:rPr lang="en-GB" dirty="0" err="1">
                <a:solidFill>
                  <a:schemeClr val="tx1"/>
                </a:solidFill>
              </a:rPr>
              <a:t>Laika</a:t>
            </a:r>
            <a:r>
              <a:rPr lang="en-GB" dirty="0">
                <a:solidFill>
                  <a:schemeClr val="tx1"/>
                </a:solidFill>
              </a:rPr>
              <a:t>, the Russian space dog, became the first animal to orbit the earth. Her name means ‘barker’ in Russian. </a:t>
            </a:r>
          </a:p>
        </p:txBody>
      </p:sp>
    </p:spTree>
    <p:extLst>
      <p:ext uri="{BB962C8B-B14F-4D97-AF65-F5344CB8AC3E}">
        <p14:creationId xmlns:p14="http://schemas.microsoft.com/office/powerpoint/2010/main" val="107539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22" presetClass="entr" presetSubtype="2"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right)">
                                      <p:cBhvr>
                                        <p:cTn id="21" dur="500"/>
                                        <p:tgtEl>
                                          <p:spTgt spid="26"/>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6" grpId="0" animBg="1"/>
      <p:bldP spid="41" grpId="0" animBg="1"/>
      <p:bldP spid="2" grpId="0" animBg="1"/>
    </p:bldLst>
  </p:timing>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EE5440-5A1F-438E-9118-BE5E33F9727E}">
  <ds:schemaRefs>
    <ds:schemaRef ds:uri="http://schemas.microsoft.com/sharepoint/v3/contenttype/forms"/>
  </ds:schemaRefs>
</ds:datastoreItem>
</file>

<file path=customXml/itemProps3.xml><?xml version="1.0" encoding="utf-8"?>
<ds:datastoreItem xmlns:ds="http://schemas.openxmlformats.org/officeDocument/2006/customXml" ds:itemID="{BEF6C8FF-3D90-457B-9108-406F928CD7CB}">
  <ds:schemaRefs>
    <ds:schemaRef ds:uri="http://purl.org/dc/elements/1.1/"/>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schemas.microsoft.com/office/2006/documentManagement/types"/>
    <ds:schemaRef ds:uri="http://schemas.microsoft.com/office/2006/metadata/propertie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0</TotalTime>
  <Words>1032</Words>
  <Application>Microsoft Office PowerPoint</Application>
  <PresentationFormat>Widescreen</PresentationFormat>
  <Paragraphs>191</Paragraphs>
  <Slides>39</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Comic Sans MS</vt:lpstr>
      <vt:lpstr>Franklin Gothic Book</vt:lpstr>
      <vt:lpstr>Roboto</vt:lpstr>
      <vt:lpstr>Twinkl</vt:lpstr>
      <vt:lpstr>Twinkl ExtraBold</vt:lpstr>
      <vt:lpstr>Twinkl SemiBold</vt:lpstr>
      <vt:lpstr>Office Theme</vt:lpstr>
      <vt:lpstr>Lesson 1 Reading</vt:lpstr>
      <vt:lpstr>PowerPoint Presentation</vt:lpstr>
      <vt:lpstr>View and Listen!</vt:lpstr>
      <vt:lpstr>PowerPoint Presentation</vt:lpstr>
      <vt:lpstr>Lesson 1 Objectives</vt:lpstr>
      <vt:lpstr>Lesson Resources</vt:lpstr>
      <vt:lpstr>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Valentina Tereshkova</vt:lpstr>
      <vt:lpstr>Using a dictionary!</vt:lpstr>
      <vt:lpstr>New Words</vt:lpstr>
      <vt:lpstr>Match</vt:lpstr>
      <vt:lpstr>Step 1</vt:lpstr>
      <vt:lpstr>PowerPoint Presentation</vt:lpstr>
      <vt:lpstr>PowerPoint Presentation</vt:lpstr>
      <vt:lpstr>Before…</vt:lpstr>
      <vt:lpstr>PowerPoint Presentation</vt:lpstr>
      <vt:lpstr>Step 1</vt:lpstr>
      <vt:lpstr>Step 2: Discuss the question</vt:lpstr>
      <vt:lpstr>Step 3</vt:lpstr>
      <vt:lpstr>Step 4: Discuss the questions</vt:lpstr>
      <vt:lpstr>Step 5</vt:lpstr>
      <vt:lpstr>PowerPoint Presentation</vt:lpstr>
      <vt:lpstr>Step 6</vt:lpstr>
      <vt:lpstr>Step 7</vt:lpstr>
      <vt:lpstr>PowerPoint Presentation</vt:lpstr>
      <vt:lpstr>Step 8</vt:lpstr>
      <vt:lpstr>Step 9</vt:lpstr>
      <vt:lpstr>Step 10</vt:lpstr>
      <vt:lpstr>Writing Activity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2021-02-08T08:30:35Z</dcterms:created>
  <dcterms:modified xsi:type="dcterms:W3CDTF">2021-05-13T07:30:58Z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