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57" r:id="rId7"/>
    <p:sldId id="286" r:id="rId8"/>
    <p:sldId id="261" r:id="rId9"/>
    <p:sldId id="267" r:id="rId10"/>
    <p:sldId id="268" r:id="rId11"/>
    <p:sldId id="279" r:id="rId12"/>
    <p:sldId id="280" r:id="rId13"/>
    <p:sldId id="263" r:id="rId14"/>
    <p:sldId id="269" r:id="rId15"/>
    <p:sldId id="270" r:id="rId16"/>
    <p:sldId id="271" r:id="rId17"/>
    <p:sldId id="283" r:id="rId18"/>
    <p:sldId id="284" r:id="rId19"/>
    <p:sldId id="275" r:id="rId20"/>
    <p:sldId id="262" r:id="rId21"/>
    <p:sldId id="264" r:id="rId2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32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938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148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8529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636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570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6381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13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30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2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261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80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25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11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044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112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358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76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1</a:t>
            </a:r>
            <a:br>
              <a:rPr lang="en-US" sz="4800" dirty="0"/>
            </a:br>
            <a:r>
              <a:rPr lang="en-US" sz="4800" dirty="0"/>
              <a:t>Listening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F5AA5A-985E-4E4A-8D2A-4FC4AC329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514">
            <a:off x="7734351" y="5090459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3D76B4C-1573-4ABB-A44D-656E9053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79" y="45034"/>
            <a:ext cx="8222780" cy="70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87" y="22589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Words in the text!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4703" y="459041"/>
            <a:ext cx="5036103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Adjectives </a:t>
            </a:r>
            <a:br>
              <a:rPr lang="en-US" sz="3600" dirty="0"/>
            </a:br>
            <a:r>
              <a:rPr lang="en-US" sz="3600" dirty="0"/>
              <a:t>within the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2822C3-4755-48CE-B33B-447AC7E66E52}"/>
              </a:ext>
            </a:extLst>
          </p:cNvPr>
          <p:cNvSpPr txBox="1">
            <a:spLocks/>
          </p:cNvSpPr>
          <p:nvPr/>
        </p:nvSpPr>
        <p:spPr>
          <a:xfrm>
            <a:off x="1649691" y="2696066"/>
            <a:ext cx="10156309" cy="3872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14400" dirty="0"/>
              <a:t>heavy			tall				long</a:t>
            </a:r>
          </a:p>
          <a:p>
            <a:pPr algn="just">
              <a:lnSpc>
                <a:spcPct val="170000"/>
              </a:lnSpc>
            </a:pPr>
            <a:r>
              <a:rPr lang="en-US" sz="14400" dirty="0"/>
              <a:t>big				orange			black</a:t>
            </a:r>
          </a:p>
          <a:p>
            <a:pPr algn="just">
              <a:lnSpc>
                <a:spcPct val="170000"/>
              </a:lnSpc>
            </a:pPr>
            <a:r>
              <a:rPr lang="en-US" sz="14400" dirty="0"/>
              <a:t>hairy			excellent			red</a:t>
            </a:r>
          </a:p>
          <a:p>
            <a:pPr algn="just">
              <a:lnSpc>
                <a:spcPct val="170000"/>
              </a:lnSpc>
            </a:pPr>
            <a:r>
              <a:rPr lang="en-US" sz="14400" dirty="0"/>
              <a:t>white			lovely			dangerous</a:t>
            </a:r>
          </a:p>
          <a:p>
            <a:pPr algn="just">
              <a:lnSpc>
                <a:spcPct val="170000"/>
              </a:lnSpc>
            </a:pPr>
            <a:endParaRPr lang="en-GB" sz="20300" dirty="0"/>
          </a:p>
          <a:p>
            <a:pPr algn="l"/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377" y="2705492"/>
            <a:ext cx="4374038" cy="1989056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3600" dirty="0"/>
              <a:t>READ the questions on the worksheet.</a:t>
            </a:r>
          </a:p>
          <a:p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E0D44-C25D-445E-8140-59C4E2A8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000">
            <a:off x="6450450" y="260083"/>
            <a:ext cx="4538052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6F2BC1-C0C3-4896-B5AB-9267807D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9" y="2281287"/>
            <a:ext cx="5531638" cy="4421171"/>
          </a:xfrm>
        </p:spPr>
        <p:txBody>
          <a:bodyPr>
            <a:noAutofit/>
          </a:bodyPr>
          <a:lstStyle/>
          <a:p>
            <a:r>
              <a:rPr lang="en-US" sz="2800" dirty="0"/>
              <a:t>LISTEN carefully to the text.</a:t>
            </a:r>
          </a:p>
          <a:p>
            <a:endParaRPr lang="en-US" sz="2800" dirty="0"/>
          </a:p>
          <a:p>
            <a:r>
              <a:rPr lang="en-US" sz="2800" dirty="0"/>
              <a:t>LISTEN carefully while I read out the questions. </a:t>
            </a:r>
          </a:p>
          <a:p>
            <a:endParaRPr lang="en-US" sz="2800" dirty="0"/>
          </a:p>
          <a:p>
            <a:r>
              <a:rPr lang="en-US" sz="2800" dirty="0"/>
              <a:t>START ANSWERING the questions.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93EB-4CD2-40ED-9678-14DEDF91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3194C3-82B5-4EE0-AAB3-4A273D0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2274E4A-BDE5-4C3C-841E-E9206B6E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7"/>
          <a:stretch/>
        </p:blipFill>
        <p:spPr bwMode="auto">
          <a:xfrm>
            <a:off x="4413480" y="2784914"/>
            <a:ext cx="1187938" cy="9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9C5FB-F356-4310-AA17-780BD7768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3000">
            <a:off x="6450450" y="260083"/>
            <a:ext cx="4538052" cy="5358395"/>
          </a:xfrm>
          <a:prstGeom prst="rect">
            <a:avLst/>
          </a:prstGeom>
        </p:spPr>
      </p:pic>
      <p:pic>
        <p:nvPicPr>
          <p:cNvPr id="2" name="at the zoo">
            <a:hlinkClick r:id="" action="ppaction://media"/>
            <a:extLst>
              <a:ext uri="{FF2B5EF4-FFF2-40B4-BE49-F238E27FC236}">
                <a16:creationId xmlns:a16="http://schemas.microsoft.com/office/drawing/2014/main" id="{EA153B4A-B5BD-4CFB-9961-94AAFE3D1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8521" y="27849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6F2BC1-C0C3-4896-B5AB-9267807D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705" y="2239723"/>
            <a:ext cx="4894713" cy="4421171"/>
          </a:xfrm>
        </p:spPr>
        <p:txBody>
          <a:bodyPr>
            <a:noAutofit/>
          </a:bodyPr>
          <a:lstStyle/>
          <a:p>
            <a:r>
              <a:rPr lang="en-US" sz="2800" dirty="0"/>
              <a:t>LISTEN to the text for</a:t>
            </a:r>
          </a:p>
          <a:p>
            <a:r>
              <a:rPr lang="en-US" sz="2800" dirty="0"/>
              <a:t>the second time.</a:t>
            </a:r>
          </a:p>
          <a:p>
            <a:endParaRPr lang="en-US" sz="2800" dirty="0"/>
          </a:p>
          <a:p>
            <a:r>
              <a:rPr lang="en-US" sz="2800" dirty="0"/>
              <a:t>LISTEN while I read the questions again. </a:t>
            </a:r>
          </a:p>
          <a:p>
            <a:endParaRPr lang="en-US" sz="2800" dirty="0"/>
          </a:p>
          <a:p>
            <a:r>
              <a:rPr lang="en-US" sz="2800" dirty="0"/>
              <a:t>Try to ANSWER any unanswered questions.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93EB-4CD2-40ED-9678-14DEDF91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3194C3-82B5-4EE0-AAB3-4A273D0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2274E4A-BDE5-4C3C-841E-E9206B6E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7"/>
          <a:stretch/>
        </p:blipFill>
        <p:spPr bwMode="auto">
          <a:xfrm>
            <a:off x="4269830" y="2727060"/>
            <a:ext cx="1187938" cy="9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9C5FB-F356-4310-AA17-780BD7768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3000">
            <a:off x="6450450" y="260083"/>
            <a:ext cx="4538052" cy="5358395"/>
          </a:xfrm>
          <a:prstGeom prst="rect">
            <a:avLst/>
          </a:prstGeom>
        </p:spPr>
      </p:pic>
      <p:pic>
        <p:nvPicPr>
          <p:cNvPr id="2" name="at the zoo">
            <a:hlinkClick r:id="" action="ppaction://media"/>
            <a:extLst>
              <a:ext uri="{FF2B5EF4-FFF2-40B4-BE49-F238E27FC236}">
                <a16:creationId xmlns:a16="http://schemas.microsoft.com/office/drawing/2014/main" id="{6D9C52BD-6973-47A8-991D-5B4200F51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74099" y="27435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AEC92C-F3D9-4E41-9BB6-427DDB79C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60D4-59D2-4697-9D54-B2CA90B1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79E7F7-6BC4-49CC-A451-B7521D20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035" y="1003756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Step 4</a:t>
            </a:r>
            <a:endParaRPr lang="en-GB" sz="4400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13B60164-1BD1-447E-94F8-5CEF2370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894">
            <a:off x="3969844" y="1807481"/>
            <a:ext cx="9232149" cy="60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9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470524" y="2549167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714111">
            <a:off x="6443114" y="142716"/>
            <a:ext cx="4525026" cy="5495184"/>
          </a:xfrm>
        </p:spPr>
        <p:txBody>
          <a:bodyPr>
            <a:normAutofit/>
          </a:bodyPr>
          <a:lstStyle/>
          <a:p>
            <a:r>
              <a:rPr lang="en-US" sz="3600" dirty="0"/>
              <a:t>At the zoo …</a:t>
            </a:r>
          </a:p>
          <a:p>
            <a:endParaRPr lang="en-US" sz="3600" dirty="0"/>
          </a:p>
          <a:p>
            <a:r>
              <a:rPr lang="en-US" sz="3600" dirty="0"/>
              <a:t>A - African elephant</a:t>
            </a:r>
          </a:p>
          <a:p>
            <a:r>
              <a:rPr lang="en-US" sz="3600" dirty="0"/>
              <a:t>B - Boa</a:t>
            </a:r>
          </a:p>
          <a:p>
            <a:r>
              <a:rPr lang="en-US" sz="3600" dirty="0"/>
              <a:t>C - Crocodile</a:t>
            </a:r>
          </a:p>
          <a:p>
            <a:r>
              <a:rPr lang="en-US" sz="3600" dirty="0"/>
              <a:t>D -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429242" y="1225388"/>
            <a:ext cx="5778566" cy="734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play </a:t>
            </a:r>
            <a:br>
              <a:rPr lang="en-US" dirty="0"/>
            </a:br>
            <a:r>
              <a:rPr lang="en-US" dirty="0"/>
              <a:t>a word game!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CEC586-1408-4650-B49F-0720F00BD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257" y="2336800"/>
            <a:ext cx="5681426" cy="330531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Can you think of other zoo animals to complete this alphabetical game?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Challenge mode – Use a timer!</a:t>
            </a:r>
          </a:p>
          <a:p>
            <a:pPr marL="0" indent="0">
              <a:buNone/>
            </a:pPr>
            <a:r>
              <a:rPr lang="en-US" sz="3200" dirty="0"/>
              <a:t>(3 minutes)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3586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5C000-AC5B-4C92-A62F-B95375444D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514">
            <a:off x="7760719" y="3866056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455" y="2272937"/>
            <a:ext cx="4310933" cy="4038011"/>
          </a:xfrm>
        </p:spPr>
        <p:txBody>
          <a:bodyPr>
            <a:normAutofit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attentively to a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when and how to use adjectives.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458107" y="1971702"/>
            <a:ext cx="2226309" cy="2914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Questions Worksheet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Answers Handout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771C3576-1354-46CE-952F-5D1B2C29D4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53465">
            <a:off x="3964735" y="1802298"/>
            <a:ext cx="9189979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1DF0-536F-4444-B3DD-05FBCBDA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036A4E-5B48-4C45-BE54-89E3FF70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08317" y="365509"/>
            <a:ext cx="4572011" cy="1325563"/>
          </a:xfrm>
        </p:spPr>
        <p:txBody>
          <a:bodyPr/>
          <a:lstStyle/>
          <a:p>
            <a:r>
              <a:rPr lang="en-US" dirty="0"/>
              <a:t>Guess the theme!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0C8FC7B-8580-469F-8370-0EFCE8B7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30" y="1557840"/>
            <a:ext cx="883271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656C2F-5E6A-4925-A71D-FCE47BE88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029" y="4199441"/>
            <a:ext cx="8408307" cy="211150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Natural World </a:t>
            </a:r>
          </a:p>
          <a:p>
            <a:r>
              <a:rPr lang="en-US" dirty="0"/>
              <a:t>and Wildlife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39" y="2389984"/>
            <a:ext cx="3758656" cy="2807737"/>
          </a:xfrm>
        </p:spPr>
        <p:txBody>
          <a:bodyPr tIns="180000" bIns="108000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What can you see in this picture?</a:t>
            </a:r>
          </a:p>
          <a:p>
            <a:endParaRPr lang="en-US" sz="2400" dirty="0"/>
          </a:p>
          <a:p>
            <a:r>
              <a:rPr lang="en-US" sz="2400" dirty="0"/>
              <a:t>Where do you think this picture was taken?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2CE1DB7C-DD3A-45F1-8430-6031AEA0E2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85" y="2021691"/>
            <a:ext cx="5100163" cy="3544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39" y="2503465"/>
            <a:ext cx="3628027" cy="2363600"/>
          </a:xfrm>
        </p:spPr>
        <p:txBody>
          <a:bodyPr tIns="180000" bIns="108000">
            <a:normAutofit/>
          </a:bodyPr>
          <a:lstStyle/>
          <a:p>
            <a:r>
              <a:rPr lang="en-US" sz="2400" dirty="0"/>
              <a:t>What can you see in this picture?</a:t>
            </a:r>
          </a:p>
          <a:p>
            <a:endParaRPr lang="en-US" sz="2400" dirty="0"/>
          </a:p>
          <a:p>
            <a:r>
              <a:rPr lang="en-US" sz="2400" dirty="0"/>
              <a:t>Have you ever been to such a place?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27198-D0DE-4BAA-BE90-D728C0C5EAC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6" b="5254"/>
          <a:stretch/>
        </p:blipFill>
        <p:spPr>
          <a:xfrm>
            <a:off x="5090474" y="1885038"/>
            <a:ext cx="5938887" cy="38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10615"/>
            <a:ext cx="4049973" cy="2716297"/>
          </a:xfrm>
        </p:spPr>
        <p:txBody>
          <a:bodyPr tIns="180000" bIns="108000">
            <a:normAutofit fontScale="92500" lnSpcReduction="10000"/>
          </a:bodyPr>
          <a:lstStyle/>
          <a:p>
            <a:r>
              <a:rPr lang="en-US" sz="2400" dirty="0"/>
              <a:t>What can you see in this picture?</a:t>
            </a:r>
          </a:p>
          <a:p>
            <a:endParaRPr lang="en-US" sz="2400" dirty="0"/>
          </a:p>
          <a:p>
            <a:r>
              <a:rPr lang="en-US" sz="2400" dirty="0"/>
              <a:t>Where can we find this kind of picture?</a:t>
            </a:r>
          </a:p>
          <a:p>
            <a:endParaRPr lang="en-US" sz="2400" dirty="0"/>
          </a:p>
          <a:p>
            <a:r>
              <a:rPr lang="en-US" sz="2400" dirty="0"/>
              <a:t>How is this picture useful?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80540755-1BB9-4ABE-BE2F-D80B16B762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11" y="1915268"/>
            <a:ext cx="6021659" cy="370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99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A9C68-ABE5-4891-8C98-E29B14F5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A7F431-2DFB-4EA0-89FC-0404E0CF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Think!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1615A2-7878-4141-8EC0-9EF05EFA6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761" y="2559289"/>
            <a:ext cx="4049973" cy="2259097"/>
          </a:xfrm>
        </p:spPr>
        <p:txBody>
          <a:bodyPr>
            <a:normAutofit/>
          </a:bodyPr>
          <a:lstStyle/>
          <a:p>
            <a:r>
              <a:rPr lang="en-US" sz="3200" dirty="0"/>
              <a:t>What would you like to do at the London Zoo?</a:t>
            </a:r>
            <a:endParaRPr lang="en-GB" sz="3200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BB69B599-6A3C-4436-9207-A1EF5F2815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DF2E97-8878-4AD5-AE6F-610BA534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" t="14442" r="11184" b="1625"/>
          <a:stretch/>
        </p:blipFill>
        <p:spPr>
          <a:xfrm>
            <a:off x="4942221" y="1536843"/>
            <a:ext cx="7249779" cy="4303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A3C29-218C-4E28-AB1E-E1B6FF88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078" y="4734501"/>
            <a:ext cx="1178359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CF68-D3FE-483B-902D-C641B9C5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820" y="84840"/>
            <a:ext cx="3968496" cy="626105"/>
          </a:xfrm>
        </p:spPr>
        <p:txBody>
          <a:bodyPr>
            <a:normAutofit/>
          </a:bodyPr>
          <a:lstStyle/>
          <a:p>
            <a:r>
              <a:rPr lang="en-US" sz="3200" dirty="0"/>
              <a:t>What are adjectives?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1B806-14D1-4B7E-8252-3DAFDE69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7ADB4B04-E4C5-46BF-B8D1-9A66367E0220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 rotWithShape="1">
          <a:blip r:embed="rId3"/>
          <a:srcRect l="4812" t="11253" r="4774" b="4043"/>
          <a:stretch/>
        </p:blipFill>
        <p:spPr>
          <a:xfrm>
            <a:off x="2169038" y="710945"/>
            <a:ext cx="7220060" cy="61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280</Words>
  <Application>Microsoft Office PowerPoint</Application>
  <PresentationFormat>Widescreen</PresentationFormat>
  <Paragraphs>105</Paragraphs>
  <Slides>18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Office Theme</vt:lpstr>
      <vt:lpstr>Lesson 1 Listening</vt:lpstr>
      <vt:lpstr>Lesson Objectives</vt:lpstr>
      <vt:lpstr>Lesson Resources</vt:lpstr>
      <vt:lpstr>Guess the theme!</vt:lpstr>
      <vt:lpstr>Picture 1</vt:lpstr>
      <vt:lpstr>Picture 2</vt:lpstr>
      <vt:lpstr>Picture 3</vt:lpstr>
      <vt:lpstr>Think!</vt:lpstr>
      <vt:lpstr>What are adjectives?</vt:lpstr>
      <vt:lpstr>Words in the text!</vt:lpstr>
      <vt:lpstr>Adjectives  within the text</vt:lpstr>
      <vt:lpstr>Step 1</vt:lpstr>
      <vt:lpstr>Step 2</vt:lpstr>
      <vt:lpstr>Step 3</vt:lpstr>
      <vt:lpstr>Step 4</vt:lpstr>
      <vt:lpstr>Step 5</vt:lpstr>
      <vt:lpstr>Let’s play  a word game!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