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82" r:id="rId9"/>
    <p:sldId id="263" r:id="rId10"/>
    <p:sldId id="277" r:id="rId11"/>
    <p:sldId id="262" r:id="rId12"/>
    <p:sldId id="280" r:id="rId13"/>
    <p:sldId id="267" r:id="rId14"/>
    <p:sldId id="261" r:id="rId15"/>
    <p:sldId id="278" r:id="rId16"/>
    <p:sldId id="269" r:id="rId17"/>
    <p:sldId id="270" r:id="rId18"/>
    <p:sldId id="265" r:id="rId19"/>
    <p:sldId id="276" r:id="rId20"/>
    <p:sldId id="273" r:id="rId21"/>
    <p:sldId id="274" r:id="rId22"/>
    <p:sldId id="275" r:id="rId23"/>
    <p:sldId id="283" r:id="rId24"/>
    <p:sldId id="281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4B81D-0140-92E1-B46D-92713730D194}" v="48" dt="2021-09-28T08:35:39.412"/>
    <p1510:client id="{6C63ABA1-BEE3-0C90-3C48-3B7455AA62EF}" v="2" dt="2021-11-08T12:44:08.400"/>
    <p1510:client id="{9A7C1846-2585-A109-9CC1-E6741C74E99B}" v="5" dt="2021-10-14T12:25:50.681"/>
    <p1510:client id="{DAFFF838-6346-08A7-19D8-1FBD1C98FCFD}" v="280" dt="2021-10-04T10:57:02.340"/>
    <p1510:client id="{F4A4B77E-8BBD-B032-D5BB-670F2DF9CEE7}" v="38" dt="2021-10-04T11:00:38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07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F0159-E24C-4DDF-9637-0FD1380AC45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E79B70-C3F8-418C-960B-C3B4AC2F2AD7}">
      <dgm:prSet/>
      <dgm:spPr/>
      <dgm:t>
        <a:bodyPr/>
        <a:lstStyle/>
        <a:p>
          <a:pPr rtl="0"/>
          <a:r>
            <a:rPr lang="en-US" dirty="0"/>
            <a:t>handsome</a:t>
          </a:r>
          <a:r>
            <a:rPr lang="en-US" dirty="0">
              <a:latin typeface="Garamond" panose="02020404030301010803"/>
            </a:rPr>
            <a:t>         =     </a:t>
          </a:r>
          <a:r>
            <a:rPr lang="en-US" dirty="0"/>
            <a:t>having a pleasing</a:t>
          </a:r>
          <a:r>
            <a:rPr lang="en-US" dirty="0">
              <a:latin typeface="Garamond" panose="02020404030301010803"/>
            </a:rPr>
            <a:t> </a:t>
          </a:r>
          <a:r>
            <a:rPr lang="en-US" dirty="0"/>
            <a:t>appearance</a:t>
          </a:r>
          <a:endParaRPr lang="en-US" dirty="0">
            <a:latin typeface="Garamond" panose="02020404030301010803"/>
          </a:endParaRPr>
        </a:p>
      </dgm:t>
    </dgm:pt>
    <dgm:pt modelId="{ADC0A2CD-B1E5-4292-8720-37A2CB01B9D2}" type="parTrans" cxnId="{11E4AA24-47A9-4C9B-95D8-698036EDF553}">
      <dgm:prSet/>
      <dgm:spPr/>
      <dgm:t>
        <a:bodyPr/>
        <a:lstStyle/>
        <a:p>
          <a:endParaRPr lang="en-US"/>
        </a:p>
      </dgm:t>
    </dgm:pt>
    <dgm:pt modelId="{CBF7F575-5026-4681-AC2B-684B1980ECA8}" type="sibTrans" cxnId="{11E4AA24-47A9-4C9B-95D8-698036EDF553}">
      <dgm:prSet/>
      <dgm:spPr/>
      <dgm:t>
        <a:bodyPr/>
        <a:lstStyle/>
        <a:p>
          <a:endParaRPr lang="en-US"/>
        </a:p>
      </dgm:t>
    </dgm:pt>
    <dgm:pt modelId="{1EBBAB90-5D43-43E8-AA7D-307A886E9CB8}">
      <dgm:prSet/>
      <dgm:spPr/>
      <dgm:t>
        <a:bodyPr/>
        <a:lstStyle/>
        <a:p>
          <a:pPr rtl="0"/>
          <a:r>
            <a:rPr lang="en-US" dirty="0"/>
            <a:t>nearby</a:t>
          </a:r>
          <a:r>
            <a:rPr lang="en-US" dirty="0">
              <a:latin typeface="Garamond" panose="02020404030301010803"/>
            </a:rPr>
            <a:t>              </a:t>
          </a:r>
          <a:r>
            <a:rPr lang="en-US" dirty="0"/>
            <a:t> =</a:t>
          </a:r>
          <a:r>
            <a:rPr lang="en-US" dirty="0">
              <a:latin typeface="Garamond" panose="02020404030301010803"/>
            </a:rPr>
            <a:t>    </a:t>
          </a:r>
          <a:r>
            <a:rPr lang="en-US" dirty="0"/>
            <a:t> very close, not far</a:t>
          </a:r>
        </a:p>
      </dgm:t>
    </dgm:pt>
    <dgm:pt modelId="{A0AAA676-C55C-44FB-8ACE-0253BFE748F9}" type="parTrans" cxnId="{15164E77-DB78-409F-A1AD-7F5211E86010}">
      <dgm:prSet/>
      <dgm:spPr/>
      <dgm:t>
        <a:bodyPr/>
        <a:lstStyle/>
        <a:p>
          <a:endParaRPr lang="en-US"/>
        </a:p>
      </dgm:t>
    </dgm:pt>
    <dgm:pt modelId="{1C66B4D9-5512-4806-8A4A-9D2D23FD497B}" type="sibTrans" cxnId="{15164E77-DB78-409F-A1AD-7F5211E86010}">
      <dgm:prSet/>
      <dgm:spPr/>
      <dgm:t>
        <a:bodyPr/>
        <a:lstStyle/>
        <a:p>
          <a:endParaRPr lang="en-US"/>
        </a:p>
      </dgm:t>
    </dgm:pt>
    <dgm:pt modelId="{9E93A6D8-A205-4A94-9662-BC956B0F642C}">
      <dgm:prSet/>
      <dgm:spPr/>
      <dgm:t>
        <a:bodyPr/>
        <a:lstStyle/>
        <a:p>
          <a:pPr rtl="0"/>
          <a:r>
            <a:rPr lang="en-US" dirty="0"/>
            <a:t>horrible</a:t>
          </a:r>
          <a:r>
            <a:rPr lang="en-US" dirty="0">
              <a:latin typeface="Garamond" panose="02020404030301010803"/>
            </a:rPr>
            <a:t>            </a:t>
          </a:r>
          <a:r>
            <a:rPr lang="en-US" dirty="0"/>
            <a:t> =</a:t>
          </a:r>
          <a:r>
            <a:rPr lang="en-US" dirty="0">
              <a:latin typeface="Garamond" panose="02020404030301010803"/>
            </a:rPr>
            <a:t>    </a:t>
          </a:r>
          <a:r>
            <a:rPr lang="en-US" dirty="0"/>
            <a:t> extremely bad</a:t>
          </a:r>
        </a:p>
      </dgm:t>
    </dgm:pt>
    <dgm:pt modelId="{4EC89CBB-11C8-458C-A329-7833CF43FA64}" type="parTrans" cxnId="{E0687BCF-8E73-4C1F-B0ED-005FBCD623C1}">
      <dgm:prSet/>
      <dgm:spPr/>
      <dgm:t>
        <a:bodyPr/>
        <a:lstStyle/>
        <a:p>
          <a:endParaRPr lang="en-US"/>
        </a:p>
      </dgm:t>
    </dgm:pt>
    <dgm:pt modelId="{0317DAC9-356B-4A63-B56E-28142F8E7460}" type="sibTrans" cxnId="{E0687BCF-8E73-4C1F-B0ED-005FBCD623C1}">
      <dgm:prSet/>
      <dgm:spPr/>
      <dgm:t>
        <a:bodyPr/>
        <a:lstStyle/>
        <a:p>
          <a:endParaRPr lang="en-US"/>
        </a:p>
      </dgm:t>
    </dgm:pt>
    <dgm:pt modelId="{E6D1A727-649D-43EA-A34D-603C699CCABE}">
      <dgm:prSet/>
      <dgm:spPr/>
      <dgm:t>
        <a:bodyPr/>
        <a:lstStyle/>
        <a:p>
          <a:pPr rtl="0"/>
          <a:r>
            <a:rPr lang="en-US" dirty="0"/>
            <a:t>deserves</a:t>
          </a:r>
          <a:r>
            <a:rPr lang="en-US" dirty="0">
              <a:latin typeface="Garamond" panose="02020404030301010803"/>
            </a:rPr>
            <a:t>          </a:t>
          </a:r>
          <a:r>
            <a:rPr lang="en-US" dirty="0"/>
            <a:t> =</a:t>
          </a:r>
          <a:r>
            <a:rPr lang="en-US" dirty="0">
              <a:latin typeface="Garamond" panose="02020404030301010803"/>
            </a:rPr>
            <a:t>      earns</a:t>
          </a:r>
          <a:endParaRPr lang="en-US" dirty="0"/>
        </a:p>
      </dgm:t>
    </dgm:pt>
    <dgm:pt modelId="{4707B59E-B404-4E78-9D14-107A31E7A9D3}" type="parTrans" cxnId="{8667259E-D09C-41DF-B26F-7514F1FC4862}">
      <dgm:prSet/>
      <dgm:spPr/>
      <dgm:t>
        <a:bodyPr/>
        <a:lstStyle/>
        <a:p>
          <a:endParaRPr lang="en-US"/>
        </a:p>
      </dgm:t>
    </dgm:pt>
    <dgm:pt modelId="{68220119-3C98-4E31-AFCD-2A5DFBA27D0F}" type="sibTrans" cxnId="{8667259E-D09C-41DF-B26F-7514F1FC4862}">
      <dgm:prSet/>
      <dgm:spPr/>
      <dgm:t>
        <a:bodyPr/>
        <a:lstStyle/>
        <a:p>
          <a:endParaRPr lang="en-US"/>
        </a:p>
      </dgm:t>
    </dgm:pt>
    <dgm:pt modelId="{9AB04352-13F6-427F-A914-2C86B48EFFA5}" type="pres">
      <dgm:prSet presAssocID="{18CF0159-E24C-4DDF-9637-0FD1380AC45C}" presName="vert0" presStyleCnt="0">
        <dgm:presLayoutVars>
          <dgm:dir/>
          <dgm:animOne val="branch"/>
          <dgm:animLvl val="lvl"/>
        </dgm:presLayoutVars>
      </dgm:prSet>
      <dgm:spPr/>
    </dgm:pt>
    <dgm:pt modelId="{6FF5A98C-8F03-4EA7-AC13-DC1F8831387C}" type="pres">
      <dgm:prSet presAssocID="{15E79B70-C3F8-418C-960B-C3B4AC2F2AD7}" presName="thickLine" presStyleLbl="alignNode1" presStyleIdx="0" presStyleCnt="4"/>
      <dgm:spPr/>
    </dgm:pt>
    <dgm:pt modelId="{FD32148B-F247-434D-8491-ABFA080375B8}" type="pres">
      <dgm:prSet presAssocID="{15E79B70-C3F8-418C-960B-C3B4AC2F2AD7}" presName="horz1" presStyleCnt="0"/>
      <dgm:spPr/>
    </dgm:pt>
    <dgm:pt modelId="{5245DFC1-6E01-4BE1-91B2-F1DC5DC25313}" type="pres">
      <dgm:prSet presAssocID="{15E79B70-C3F8-418C-960B-C3B4AC2F2AD7}" presName="tx1" presStyleLbl="revTx" presStyleIdx="0" presStyleCnt="4"/>
      <dgm:spPr/>
    </dgm:pt>
    <dgm:pt modelId="{DC4F8444-4FA6-441C-8702-640A6550CA0E}" type="pres">
      <dgm:prSet presAssocID="{15E79B70-C3F8-418C-960B-C3B4AC2F2AD7}" presName="vert1" presStyleCnt="0"/>
      <dgm:spPr/>
    </dgm:pt>
    <dgm:pt modelId="{2A91BB44-554F-476D-801E-82940973B6E0}" type="pres">
      <dgm:prSet presAssocID="{1EBBAB90-5D43-43E8-AA7D-307A886E9CB8}" presName="thickLine" presStyleLbl="alignNode1" presStyleIdx="1" presStyleCnt="4"/>
      <dgm:spPr/>
    </dgm:pt>
    <dgm:pt modelId="{17700CF3-668D-4093-990F-F54E0B5F9E39}" type="pres">
      <dgm:prSet presAssocID="{1EBBAB90-5D43-43E8-AA7D-307A886E9CB8}" presName="horz1" presStyleCnt="0"/>
      <dgm:spPr/>
    </dgm:pt>
    <dgm:pt modelId="{50879DB6-84A0-48B5-95E3-5B83510CF974}" type="pres">
      <dgm:prSet presAssocID="{1EBBAB90-5D43-43E8-AA7D-307A886E9CB8}" presName="tx1" presStyleLbl="revTx" presStyleIdx="1" presStyleCnt="4"/>
      <dgm:spPr/>
    </dgm:pt>
    <dgm:pt modelId="{323F6015-812A-4569-8509-5F45FBC38111}" type="pres">
      <dgm:prSet presAssocID="{1EBBAB90-5D43-43E8-AA7D-307A886E9CB8}" presName="vert1" presStyleCnt="0"/>
      <dgm:spPr/>
    </dgm:pt>
    <dgm:pt modelId="{F18F0BBF-6FED-4A0F-B912-DA96CB52AFE2}" type="pres">
      <dgm:prSet presAssocID="{9E93A6D8-A205-4A94-9662-BC956B0F642C}" presName="thickLine" presStyleLbl="alignNode1" presStyleIdx="2" presStyleCnt="4"/>
      <dgm:spPr/>
    </dgm:pt>
    <dgm:pt modelId="{1C616679-E6EF-4C5B-BE25-BDFFED26818E}" type="pres">
      <dgm:prSet presAssocID="{9E93A6D8-A205-4A94-9662-BC956B0F642C}" presName="horz1" presStyleCnt="0"/>
      <dgm:spPr/>
    </dgm:pt>
    <dgm:pt modelId="{47B3C685-7DDA-44C4-8110-1BF6A9819797}" type="pres">
      <dgm:prSet presAssocID="{9E93A6D8-A205-4A94-9662-BC956B0F642C}" presName="tx1" presStyleLbl="revTx" presStyleIdx="2" presStyleCnt="4"/>
      <dgm:spPr/>
    </dgm:pt>
    <dgm:pt modelId="{178E2C69-D3DA-4279-9F99-9588097A7357}" type="pres">
      <dgm:prSet presAssocID="{9E93A6D8-A205-4A94-9662-BC956B0F642C}" presName="vert1" presStyleCnt="0"/>
      <dgm:spPr/>
    </dgm:pt>
    <dgm:pt modelId="{79E4905F-7304-4FF9-AEC0-9FBC2F2A05E1}" type="pres">
      <dgm:prSet presAssocID="{E6D1A727-649D-43EA-A34D-603C699CCABE}" presName="thickLine" presStyleLbl="alignNode1" presStyleIdx="3" presStyleCnt="4"/>
      <dgm:spPr/>
    </dgm:pt>
    <dgm:pt modelId="{76AA3258-9B9A-48B8-A04E-1AC450C9C7A8}" type="pres">
      <dgm:prSet presAssocID="{E6D1A727-649D-43EA-A34D-603C699CCABE}" presName="horz1" presStyleCnt="0"/>
      <dgm:spPr/>
    </dgm:pt>
    <dgm:pt modelId="{2DCFEC38-CED6-437E-98AD-9D0E6B4FE581}" type="pres">
      <dgm:prSet presAssocID="{E6D1A727-649D-43EA-A34D-603C699CCABE}" presName="tx1" presStyleLbl="revTx" presStyleIdx="3" presStyleCnt="4"/>
      <dgm:spPr/>
    </dgm:pt>
    <dgm:pt modelId="{8A75D3D8-94FA-433B-8875-F717A8A08440}" type="pres">
      <dgm:prSet presAssocID="{E6D1A727-649D-43EA-A34D-603C699CCABE}" presName="vert1" presStyleCnt="0"/>
      <dgm:spPr/>
    </dgm:pt>
  </dgm:ptLst>
  <dgm:cxnLst>
    <dgm:cxn modelId="{2F935624-CB3E-497B-8F36-D9C809EAB813}" type="presOf" srcId="{9E93A6D8-A205-4A94-9662-BC956B0F642C}" destId="{47B3C685-7DDA-44C4-8110-1BF6A9819797}" srcOrd="0" destOrd="0" presId="urn:microsoft.com/office/officeart/2008/layout/LinedList"/>
    <dgm:cxn modelId="{11E4AA24-47A9-4C9B-95D8-698036EDF553}" srcId="{18CF0159-E24C-4DDF-9637-0FD1380AC45C}" destId="{15E79B70-C3F8-418C-960B-C3B4AC2F2AD7}" srcOrd="0" destOrd="0" parTransId="{ADC0A2CD-B1E5-4292-8720-37A2CB01B9D2}" sibTransId="{CBF7F575-5026-4681-AC2B-684B1980ECA8}"/>
    <dgm:cxn modelId="{BE0D6F50-6029-4D7A-B598-F831035E6CAD}" type="presOf" srcId="{E6D1A727-649D-43EA-A34D-603C699CCABE}" destId="{2DCFEC38-CED6-437E-98AD-9D0E6B4FE581}" srcOrd="0" destOrd="0" presId="urn:microsoft.com/office/officeart/2008/layout/LinedList"/>
    <dgm:cxn modelId="{15164E77-DB78-409F-A1AD-7F5211E86010}" srcId="{18CF0159-E24C-4DDF-9637-0FD1380AC45C}" destId="{1EBBAB90-5D43-43E8-AA7D-307A886E9CB8}" srcOrd="1" destOrd="0" parTransId="{A0AAA676-C55C-44FB-8ACE-0253BFE748F9}" sibTransId="{1C66B4D9-5512-4806-8A4A-9D2D23FD497B}"/>
    <dgm:cxn modelId="{B9E1BD8E-9736-49EB-A968-E8E9D56837A1}" type="presOf" srcId="{15E79B70-C3F8-418C-960B-C3B4AC2F2AD7}" destId="{5245DFC1-6E01-4BE1-91B2-F1DC5DC25313}" srcOrd="0" destOrd="0" presId="urn:microsoft.com/office/officeart/2008/layout/LinedList"/>
    <dgm:cxn modelId="{8667259E-D09C-41DF-B26F-7514F1FC4862}" srcId="{18CF0159-E24C-4DDF-9637-0FD1380AC45C}" destId="{E6D1A727-649D-43EA-A34D-603C699CCABE}" srcOrd="3" destOrd="0" parTransId="{4707B59E-B404-4E78-9D14-107A31E7A9D3}" sibTransId="{68220119-3C98-4E31-AFCD-2A5DFBA27D0F}"/>
    <dgm:cxn modelId="{C2938BB1-D41A-4F62-91CD-5ECCDFA52671}" type="presOf" srcId="{18CF0159-E24C-4DDF-9637-0FD1380AC45C}" destId="{9AB04352-13F6-427F-A914-2C86B48EFFA5}" srcOrd="0" destOrd="0" presId="urn:microsoft.com/office/officeart/2008/layout/LinedList"/>
    <dgm:cxn modelId="{7E1F6EB8-ACA2-4661-8B6E-02AD4046010F}" type="presOf" srcId="{1EBBAB90-5D43-43E8-AA7D-307A886E9CB8}" destId="{50879DB6-84A0-48B5-95E3-5B83510CF974}" srcOrd="0" destOrd="0" presId="urn:microsoft.com/office/officeart/2008/layout/LinedList"/>
    <dgm:cxn modelId="{E0687BCF-8E73-4C1F-B0ED-005FBCD623C1}" srcId="{18CF0159-E24C-4DDF-9637-0FD1380AC45C}" destId="{9E93A6D8-A205-4A94-9662-BC956B0F642C}" srcOrd="2" destOrd="0" parTransId="{4EC89CBB-11C8-458C-A329-7833CF43FA64}" sibTransId="{0317DAC9-356B-4A63-B56E-28142F8E7460}"/>
    <dgm:cxn modelId="{E38B316C-A589-46EA-8067-4DDD485FB76B}" type="presParOf" srcId="{9AB04352-13F6-427F-A914-2C86B48EFFA5}" destId="{6FF5A98C-8F03-4EA7-AC13-DC1F8831387C}" srcOrd="0" destOrd="0" presId="urn:microsoft.com/office/officeart/2008/layout/LinedList"/>
    <dgm:cxn modelId="{2746C245-7BFE-4A13-B89C-DAD9F82FB34D}" type="presParOf" srcId="{9AB04352-13F6-427F-A914-2C86B48EFFA5}" destId="{FD32148B-F247-434D-8491-ABFA080375B8}" srcOrd="1" destOrd="0" presId="urn:microsoft.com/office/officeart/2008/layout/LinedList"/>
    <dgm:cxn modelId="{DEC11B3F-CD43-44D5-96BF-431E06D5E0D9}" type="presParOf" srcId="{FD32148B-F247-434D-8491-ABFA080375B8}" destId="{5245DFC1-6E01-4BE1-91B2-F1DC5DC25313}" srcOrd="0" destOrd="0" presId="urn:microsoft.com/office/officeart/2008/layout/LinedList"/>
    <dgm:cxn modelId="{5906FEFA-EC03-40F5-9D73-0748335FC255}" type="presParOf" srcId="{FD32148B-F247-434D-8491-ABFA080375B8}" destId="{DC4F8444-4FA6-441C-8702-640A6550CA0E}" srcOrd="1" destOrd="0" presId="urn:microsoft.com/office/officeart/2008/layout/LinedList"/>
    <dgm:cxn modelId="{6B2A897D-F455-427B-A987-9210706172A6}" type="presParOf" srcId="{9AB04352-13F6-427F-A914-2C86B48EFFA5}" destId="{2A91BB44-554F-476D-801E-82940973B6E0}" srcOrd="2" destOrd="0" presId="urn:microsoft.com/office/officeart/2008/layout/LinedList"/>
    <dgm:cxn modelId="{E77053B5-C0A8-48ED-9A6D-34D606FF93DC}" type="presParOf" srcId="{9AB04352-13F6-427F-A914-2C86B48EFFA5}" destId="{17700CF3-668D-4093-990F-F54E0B5F9E39}" srcOrd="3" destOrd="0" presId="urn:microsoft.com/office/officeart/2008/layout/LinedList"/>
    <dgm:cxn modelId="{F1A6DDF2-2C44-4877-AD65-062CEDDC7683}" type="presParOf" srcId="{17700CF3-668D-4093-990F-F54E0B5F9E39}" destId="{50879DB6-84A0-48B5-95E3-5B83510CF974}" srcOrd="0" destOrd="0" presId="urn:microsoft.com/office/officeart/2008/layout/LinedList"/>
    <dgm:cxn modelId="{956B9365-FA3C-4E25-A075-B74BBF7A6057}" type="presParOf" srcId="{17700CF3-668D-4093-990F-F54E0B5F9E39}" destId="{323F6015-812A-4569-8509-5F45FBC38111}" srcOrd="1" destOrd="0" presId="urn:microsoft.com/office/officeart/2008/layout/LinedList"/>
    <dgm:cxn modelId="{CF310677-07AE-433A-987A-C0F0A54D2EBC}" type="presParOf" srcId="{9AB04352-13F6-427F-A914-2C86B48EFFA5}" destId="{F18F0BBF-6FED-4A0F-B912-DA96CB52AFE2}" srcOrd="4" destOrd="0" presId="urn:microsoft.com/office/officeart/2008/layout/LinedList"/>
    <dgm:cxn modelId="{0A6C82BD-3311-4F39-8D5F-D1470ED81AD1}" type="presParOf" srcId="{9AB04352-13F6-427F-A914-2C86B48EFFA5}" destId="{1C616679-E6EF-4C5B-BE25-BDFFED26818E}" srcOrd="5" destOrd="0" presId="urn:microsoft.com/office/officeart/2008/layout/LinedList"/>
    <dgm:cxn modelId="{8ABCD242-5E93-4760-9DE8-0F8C3CBCE032}" type="presParOf" srcId="{1C616679-E6EF-4C5B-BE25-BDFFED26818E}" destId="{47B3C685-7DDA-44C4-8110-1BF6A9819797}" srcOrd="0" destOrd="0" presId="urn:microsoft.com/office/officeart/2008/layout/LinedList"/>
    <dgm:cxn modelId="{BDCEA781-E228-4BC4-ADF6-981E9CB2BF3E}" type="presParOf" srcId="{1C616679-E6EF-4C5B-BE25-BDFFED26818E}" destId="{178E2C69-D3DA-4279-9F99-9588097A7357}" srcOrd="1" destOrd="0" presId="urn:microsoft.com/office/officeart/2008/layout/LinedList"/>
    <dgm:cxn modelId="{E48C7F62-4DA8-49F6-B005-8806F59FC8AB}" type="presParOf" srcId="{9AB04352-13F6-427F-A914-2C86B48EFFA5}" destId="{79E4905F-7304-4FF9-AEC0-9FBC2F2A05E1}" srcOrd="6" destOrd="0" presId="urn:microsoft.com/office/officeart/2008/layout/LinedList"/>
    <dgm:cxn modelId="{D6FBD33E-445A-40E0-B661-BA6816E30E32}" type="presParOf" srcId="{9AB04352-13F6-427F-A914-2C86B48EFFA5}" destId="{76AA3258-9B9A-48B8-A04E-1AC450C9C7A8}" srcOrd="7" destOrd="0" presId="urn:microsoft.com/office/officeart/2008/layout/LinedList"/>
    <dgm:cxn modelId="{A62105FB-6C95-4C8D-BC2B-E516E2F8FE80}" type="presParOf" srcId="{76AA3258-9B9A-48B8-A04E-1AC450C9C7A8}" destId="{2DCFEC38-CED6-437E-98AD-9D0E6B4FE581}" srcOrd="0" destOrd="0" presId="urn:microsoft.com/office/officeart/2008/layout/LinedList"/>
    <dgm:cxn modelId="{E21BA766-3BA4-4667-99B0-FD3C792A89A7}" type="presParOf" srcId="{76AA3258-9B9A-48B8-A04E-1AC450C9C7A8}" destId="{8A75D3D8-94FA-433B-8875-F717A8A084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5A98C-8F03-4EA7-AC13-DC1F8831387C}">
      <dsp:nvSpPr>
        <dsp:cNvPr id="0" name=""/>
        <dsp:cNvSpPr/>
      </dsp:nvSpPr>
      <dsp:spPr>
        <a:xfrm>
          <a:off x="0" y="0"/>
          <a:ext cx="960119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5DFC1-6E01-4BE1-91B2-F1DC5DC25313}">
      <dsp:nvSpPr>
        <dsp:cNvPr id="0" name=""/>
        <dsp:cNvSpPr/>
      </dsp:nvSpPr>
      <dsp:spPr>
        <a:xfrm>
          <a:off x="0" y="0"/>
          <a:ext cx="9601196" cy="74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handsome</a:t>
          </a:r>
          <a:r>
            <a:rPr lang="en-US" sz="3600" kern="1200" dirty="0">
              <a:latin typeface="Garamond" panose="02020404030301010803"/>
            </a:rPr>
            <a:t>         =     </a:t>
          </a:r>
          <a:r>
            <a:rPr lang="en-US" sz="3600" kern="1200" dirty="0"/>
            <a:t>having a pleasing</a:t>
          </a:r>
          <a:r>
            <a:rPr lang="en-US" sz="3600" kern="1200" dirty="0">
              <a:latin typeface="Garamond" panose="02020404030301010803"/>
            </a:rPr>
            <a:t> </a:t>
          </a:r>
          <a:r>
            <a:rPr lang="en-US" sz="3600" kern="1200" dirty="0"/>
            <a:t>appearance</a:t>
          </a:r>
          <a:endParaRPr lang="en-US" sz="3600" kern="1200" dirty="0">
            <a:latin typeface="Garamond" panose="02020404030301010803"/>
          </a:endParaRPr>
        </a:p>
      </dsp:txBody>
      <dsp:txXfrm>
        <a:off x="0" y="0"/>
        <a:ext cx="9601196" cy="746418"/>
      </dsp:txXfrm>
    </dsp:sp>
    <dsp:sp modelId="{2A91BB44-554F-476D-801E-82940973B6E0}">
      <dsp:nvSpPr>
        <dsp:cNvPr id="0" name=""/>
        <dsp:cNvSpPr/>
      </dsp:nvSpPr>
      <dsp:spPr>
        <a:xfrm>
          <a:off x="0" y="746418"/>
          <a:ext cx="9601196" cy="0"/>
        </a:xfrm>
        <a:prstGeom prst="line">
          <a:avLst/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79DB6-84A0-48B5-95E3-5B83510CF974}">
      <dsp:nvSpPr>
        <dsp:cNvPr id="0" name=""/>
        <dsp:cNvSpPr/>
      </dsp:nvSpPr>
      <dsp:spPr>
        <a:xfrm>
          <a:off x="0" y="746418"/>
          <a:ext cx="9601196" cy="74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nearby</a:t>
          </a:r>
          <a:r>
            <a:rPr lang="en-US" sz="3600" kern="1200" dirty="0">
              <a:latin typeface="Garamond" panose="02020404030301010803"/>
            </a:rPr>
            <a:t>              </a:t>
          </a:r>
          <a:r>
            <a:rPr lang="en-US" sz="3600" kern="1200" dirty="0"/>
            <a:t> =</a:t>
          </a:r>
          <a:r>
            <a:rPr lang="en-US" sz="3600" kern="1200" dirty="0">
              <a:latin typeface="Garamond" panose="02020404030301010803"/>
            </a:rPr>
            <a:t>    </a:t>
          </a:r>
          <a:r>
            <a:rPr lang="en-US" sz="3600" kern="1200" dirty="0"/>
            <a:t> very close, not far</a:t>
          </a:r>
        </a:p>
      </dsp:txBody>
      <dsp:txXfrm>
        <a:off x="0" y="746418"/>
        <a:ext cx="9601196" cy="746418"/>
      </dsp:txXfrm>
    </dsp:sp>
    <dsp:sp modelId="{F18F0BBF-6FED-4A0F-B912-DA96CB52AFE2}">
      <dsp:nvSpPr>
        <dsp:cNvPr id="0" name=""/>
        <dsp:cNvSpPr/>
      </dsp:nvSpPr>
      <dsp:spPr>
        <a:xfrm>
          <a:off x="0" y="1492837"/>
          <a:ext cx="9601196" cy="0"/>
        </a:xfrm>
        <a:prstGeom prst="line">
          <a:avLst/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 w="15875" cap="flat" cmpd="sng" algn="ctr">
          <a:solidFill>
            <a:schemeClr val="accent5">
              <a:hueOff val="662110"/>
              <a:satOff val="38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3C685-7DDA-44C4-8110-1BF6A9819797}">
      <dsp:nvSpPr>
        <dsp:cNvPr id="0" name=""/>
        <dsp:cNvSpPr/>
      </dsp:nvSpPr>
      <dsp:spPr>
        <a:xfrm>
          <a:off x="0" y="1492837"/>
          <a:ext cx="9601196" cy="74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horrible</a:t>
          </a:r>
          <a:r>
            <a:rPr lang="en-US" sz="3600" kern="1200" dirty="0">
              <a:latin typeface="Garamond" panose="02020404030301010803"/>
            </a:rPr>
            <a:t>            </a:t>
          </a:r>
          <a:r>
            <a:rPr lang="en-US" sz="3600" kern="1200" dirty="0"/>
            <a:t> =</a:t>
          </a:r>
          <a:r>
            <a:rPr lang="en-US" sz="3600" kern="1200" dirty="0">
              <a:latin typeface="Garamond" panose="02020404030301010803"/>
            </a:rPr>
            <a:t>    </a:t>
          </a:r>
          <a:r>
            <a:rPr lang="en-US" sz="3600" kern="1200" dirty="0"/>
            <a:t> extremely bad</a:t>
          </a:r>
        </a:p>
      </dsp:txBody>
      <dsp:txXfrm>
        <a:off x="0" y="1492837"/>
        <a:ext cx="9601196" cy="746418"/>
      </dsp:txXfrm>
    </dsp:sp>
    <dsp:sp modelId="{79E4905F-7304-4FF9-AEC0-9FBC2F2A05E1}">
      <dsp:nvSpPr>
        <dsp:cNvPr id="0" name=""/>
        <dsp:cNvSpPr/>
      </dsp:nvSpPr>
      <dsp:spPr>
        <a:xfrm>
          <a:off x="0" y="2239256"/>
          <a:ext cx="9601196" cy="0"/>
        </a:xfrm>
        <a:prstGeom prst="line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FEC38-CED6-437E-98AD-9D0E6B4FE581}">
      <dsp:nvSpPr>
        <dsp:cNvPr id="0" name=""/>
        <dsp:cNvSpPr/>
      </dsp:nvSpPr>
      <dsp:spPr>
        <a:xfrm>
          <a:off x="0" y="2239256"/>
          <a:ext cx="9601196" cy="74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deserves</a:t>
          </a:r>
          <a:r>
            <a:rPr lang="en-US" sz="3600" kern="1200" dirty="0">
              <a:latin typeface="Garamond" panose="02020404030301010803"/>
            </a:rPr>
            <a:t>          </a:t>
          </a:r>
          <a:r>
            <a:rPr lang="en-US" sz="3600" kern="1200" dirty="0"/>
            <a:t> =</a:t>
          </a:r>
          <a:r>
            <a:rPr lang="en-US" sz="3600" kern="1200" dirty="0">
              <a:latin typeface="Garamond" panose="02020404030301010803"/>
            </a:rPr>
            <a:t>      earns</a:t>
          </a:r>
          <a:endParaRPr lang="en-US" sz="3600" kern="1200" dirty="0"/>
        </a:p>
      </dsp:txBody>
      <dsp:txXfrm>
        <a:off x="0" y="2239256"/>
        <a:ext cx="9601196" cy="746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CF33E-D0BE-47FB-BB41-B26D964898ED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C363-7E34-4B07-89F5-F046B231D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8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F0DC15-4B23-4811-8C50-3018BD7794B3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C410-BC60-4ADD-8A92-48909E7577CD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58B2-9BA2-48B1-B9D9-B25906168AAC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2A1B-7A0F-470E-8CA3-45B122C6FCFF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D747-B882-4D31-A27C-2AD7D54138B5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7D8B-6095-428F-9CB2-BBBD302D9298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A3B2-514F-4604-80D7-68FDB279F479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6F57-0FB4-4E0B-B8BD-4CB76135E13D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C267-2229-45E6-B931-D5AF0D475E35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21CE-D262-4B61-BC4C-C3BB9DEFDD2A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916-96C5-49DC-838D-9290F8592F3A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77EEF-AFB9-481A-AD22-5BD5020955A4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8BE2-BB11-4B70-86E2-452194251EA1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ECBB-88CD-4DFE-873A-15561113AD49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C7B1-7B55-4F5D-B105-E980D41DFD49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F136-B366-4345-AB76-CEF0389A9DC7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26E2-BE2E-44ED-81E8-1BA93B6E1FE0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91CCD3-2C9C-410F-AAA0-4FF34FF773E4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MPuwf8Tb4HY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1C82A4-F5B7-4B72-85CA-F29B9BE5C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184" y="3137164"/>
            <a:ext cx="4094017" cy="282388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262626"/>
                </a:solidFill>
                <a:latin typeface="Andika"/>
              </a:rPr>
              <a:t>Lesson 5: </a:t>
            </a:r>
            <a:r>
              <a:rPr lang="mt-MT" sz="4400" dirty="0" err="1">
                <a:solidFill>
                  <a:srgbClr val="262626"/>
                </a:solidFill>
                <a:latin typeface="Andika"/>
              </a:rPr>
              <a:t>Literature</a:t>
            </a:r>
            <a:br>
              <a:rPr lang="en-US" sz="4400" dirty="0">
                <a:latin typeface="Andika"/>
              </a:rPr>
            </a:br>
            <a:br>
              <a:rPr lang="en-US" sz="4400" dirty="0">
                <a:latin typeface="Andika"/>
              </a:rPr>
            </a:br>
            <a:r>
              <a:rPr lang="en-US" sz="4400" dirty="0">
                <a:solidFill>
                  <a:srgbClr val="262626"/>
                </a:solidFill>
                <a:latin typeface="Andika"/>
              </a:rPr>
              <a:t>Topic:  </a:t>
            </a:r>
            <a:br>
              <a:rPr lang="en-US" sz="4400" dirty="0">
                <a:solidFill>
                  <a:srgbClr val="262626"/>
                </a:solidFill>
                <a:latin typeface="Andika"/>
              </a:rPr>
            </a:br>
            <a:r>
              <a:rPr lang="en-US" sz="4400" dirty="0">
                <a:solidFill>
                  <a:srgbClr val="262626"/>
                </a:solidFill>
                <a:latin typeface="Andika"/>
              </a:rPr>
              <a:t>Shopping and Services</a:t>
            </a:r>
            <a:br>
              <a:rPr lang="en-US" sz="4400" dirty="0">
                <a:solidFill>
                  <a:srgbClr val="262626"/>
                </a:solidFill>
                <a:latin typeface="Andika"/>
              </a:rPr>
            </a:br>
            <a:br>
              <a:rPr lang="en-US" sz="4400" dirty="0">
                <a:latin typeface="Andika"/>
              </a:rPr>
            </a:br>
            <a:r>
              <a:rPr lang="en-US" sz="4400" dirty="0">
                <a:solidFill>
                  <a:srgbClr val="262626"/>
                </a:solidFill>
                <a:latin typeface="Andika"/>
              </a:rPr>
              <a:t>Year: 4</a:t>
            </a:r>
            <a:endParaRPr lang="en-GB" sz="4400" dirty="0">
              <a:solidFill>
                <a:srgbClr val="262626"/>
              </a:solidFill>
              <a:latin typeface="Andika"/>
            </a:endParaRPr>
          </a:p>
        </p:txBody>
      </p:sp>
      <p:pic>
        <p:nvPicPr>
          <p:cNvPr id="1026" name="Picture 2" descr="Monster shopping trip | LearnEnglish Kids | British Council">
            <a:extLst>
              <a:ext uri="{FF2B5EF4-FFF2-40B4-BE49-F238E27FC236}">
                <a16:creationId xmlns:a16="http://schemas.microsoft.com/office/drawing/2014/main" id="{B68F9B1E-3608-4E74-B6DC-35EA4715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668" y="1596727"/>
            <a:ext cx="5469466" cy="3664542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14331-136D-4746-9996-3A5571F5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7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EF4F-7921-481F-8BDA-05507A70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8694" y="3289300"/>
            <a:ext cx="54269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9D0435-9C4E-48AE-8ADF-DE1A268E73F2}"/>
              </a:ext>
            </a:extLst>
          </p:cNvPr>
          <p:cNvSpPr/>
          <p:nvPr/>
        </p:nvSpPr>
        <p:spPr>
          <a:xfrm>
            <a:off x="1235977" y="1125229"/>
            <a:ext cx="8801401" cy="363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GB" sz="3600" b="1" dirty="0">
                <a:latin typeface="Andika"/>
                <a:cs typeface="Times New Roman" pitchFamily="18"/>
              </a:rPr>
              <a:t>Step 1: </a:t>
            </a:r>
          </a:p>
          <a:p>
            <a:pPr lvl="0" algn="just">
              <a:lnSpc>
                <a:spcPct val="130000"/>
              </a:lnSpc>
            </a:pPr>
            <a:r>
              <a:rPr lang="en-GB" sz="3600" b="1" dirty="0">
                <a:latin typeface="Andika"/>
                <a:cs typeface="Times New Roman" pitchFamily="18"/>
              </a:rPr>
              <a:t>READ </a:t>
            </a:r>
            <a:r>
              <a:rPr lang="en-GB" sz="3600" dirty="0">
                <a:latin typeface="Andika"/>
                <a:cs typeface="Times New Roman" pitchFamily="18"/>
              </a:rPr>
              <a:t>the text silently</a:t>
            </a:r>
            <a:r>
              <a:rPr lang="en-GB" sz="3600" b="1" dirty="0">
                <a:latin typeface="Andika"/>
                <a:cs typeface="Times New Roman" pitchFamily="18"/>
              </a:rPr>
              <a:t>. </a:t>
            </a:r>
          </a:p>
          <a:p>
            <a:pPr lvl="0" algn="just">
              <a:lnSpc>
                <a:spcPct val="130000"/>
              </a:lnSpc>
            </a:pPr>
            <a:r>
              <a:rPr lang="en-US" sz="3600" dirty="0">
                <a:latin typeface="Andika"/>
                <a:cs typeface="Times New Roman" pitchFamily="18"/>
              </a:rPr>
              <a:t>Try to </a:t>
            </a:r>
            <a:r>
              <a:rPr lang="en-US" sz="3600" b="1" dirty="0">
                <a:latin typeface="Andika"/>
                <a:cs typeface="Times New Roman" pitchFamily="18"/>
              </a:rPr>
              <a:t>ANSWER</a:t>
            </a:r>
            <a:r>
              <a:rPr lang="en-US" sz="3600" dirty="0">
                <a:latin typeface="Andika"/>
                <a:cs typeface="Times New Roman" pitchFamily="18"/>
              </a:rPr>
              <a:t> the following question</a:t>
            </a:r>
            <a:r>
              <a:rPr lang="en-US" sz="3600" b="1" dirty="0">
                <a:latin typeface="Andika"/>
                <a:cs typeface="Times New Roman" pitchFamily="18"/>
              </a:rPr>
              <a:t>.</a:t>
            </a:r>
            <a:endParaRPr lang="mt-MT" sz="3600" b="1" dirty="0">
              <a:latin typeface="Andika"/>
              <a:cs typeface="Times New Roman" pitchFamily="18"/>
            </a:endParaRPr>
          </a:p>
          <a:p>
            <a:pPr lvl="0" algn="just">
              <a:lnSpc>
                <a:spcPct val="130000"/>
              </a:lnSpc>
            </a:pPr>
            <a:endParaRPr lang="en-US" sz="3600" b="1" dirty="0">
              <a:latin typeface="Andika"/>
              <a:cs typeface="Times New Roman" pitchFamily="18"/>
            </a:endParaRPr>
          </a:p>
          <a:p>
            <a:pPr marL="571500" lvl="0" indent="-571500" algn="ctr">
              <a:lnSpc>
                <a:spcPct val="130000"/>
              </a:lnSpc>
              <a:buChar char="•"/>
            </a:pPr>
            <a:r>
              <a:rPr lang="en-GB" sz="3600" dirty="0">
                <a:latin typeface="Andika"/>
                <a:cs typeface="Times New Roman" pitchFamily="18"/>
              </a:rPr>
              <a:t>What is the </a:t>
            </a:r>
            <a:r>
              <a:rPr lang="en-US" sz="3600" dirty="0">
                <a:latin typeface="Andika"/>
                <a:cs typeface="Times New Roman" pitchFamily="18"/>
              </a:rPr>
              <a:t>text</a:t>
            </a:r>
            <a:r>
              <a:rPr lang="en-GB" sz="3600" dirty="0">
                <a:latin typeface="Andika"/>
                <a:cs typeface="Times New Roman" pitchFamily="18"/>
              </a:rPr>
              <a:t> about? </a:t>
            </a:r>
          </a:p>
        </p:txBody>
      </p:sp>
    </p:spTree>
    <p:extLst>
      <p:ext uri="{BB962C8B-B14F-4D97-AF65-F5344CB8AC3E}">
        <p14:creationId xmlns:p14="http://schemas.microsoft.com/office/powerpoint/2010/main" val="243529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13EA690-3E46-4734-B577-2ABC2C11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BDD458-A659-4F0A-8038-738C3F39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F792791-84CE-47AA-BB9B-37B92497A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529672B-07B1-4DA2-BD2A-C421B1FB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8E902B0-5E87-4F1F-9249-F11B511EC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71F2CD6-3F1D-4272-B95F-DF779709E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02D7A57-9708-42D3-BE0A-D2D5AEBBB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Teatro Inglés 1º: Monster shopping trip">
            <a:extLst>
              <a:ext uri="{FF2B5EF4-FFF2-40B4-BE49-F238E27FC236}">
                <a16:creationId xmlns:a16="http://schemas.microsoft.com/office/drawing/2014/main" id="{475E8E29-A694-4AAD-A037-A1A5E62C0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3" r="2" b="2"/>
          <a:stretch/>
        </p:blipFill>
        <p:spPr bwMode="auto">
          <a:xfrm>
            <a:off x="1257236" y="1255007"/>
            <a:ext cx="2743200" cy="22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75B9B75-E178-411B-BA12-D67B08861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onster shopping trip | LearnEnglish Kids | British Council">
            <a:extLst>
              <a:ext uri="{FF2B5EF4-FFF2-40B4-BE49-F238E27FC236}">
                <a16:creationId xmlns:a16="http://schemas.microsoft.com/office/drawing/2014/main" id="{22BAB2CB-D892-49D4-99FB-72165F8E9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r="-1" b="-1"/>
          <a:stretch/>
        </p:blipFill>
        <p:spPr bwMode="auto">
          <a:xfrm>
            <a:off x="1257236" y="3474720"/>
            <a:ext cx="2743200" cy="19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D6817DE-C3CC-46C9-9451-701BD631FCC8}"/>
              </a:ext>
            </a:extLst>
          </p:cNvPr>
          <p:cNvSpPr txBox="1">
            <a:spLocks/>
          </p:cNvSpPr>
          <p:nvPr/>
        </p:nvSpPr>
        <p:spPr>
          <a:xfrm>
            <a:off x="4738652" y="1925901"/>
            <a:ext cx="626011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2: Let’s discuss the question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4999"/>
            </a:pPr>
            <a:br>
              <a:rPr lang="en-US" sz="2400" dirty="0"/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text is about Hairy Henry, the green monster who was going to celebrate his birthday soon. 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 friends decide to go to London and buy him a present. They each buy him something different.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1B0D-C82A-41EF-99B5-0BB388BF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34456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817DE-C3CC-46C9-9451-701BD631FCC8}"/>
              </a:ext>
            </a:extLst>
          </p:cNvPr>
          <p:cNvSpPr txBox="1">
            <a:spLocks/>
          </p:cNvSpPr>
          <p:nvPr/>
        </p:nvSpPr>
        <p:spPr>
          <a:xfrm>
            <a:off x="1032517" y="688517"/>
            <a:ext cx="9592732" cy="4026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en-GB" sz="3600" dirty="0">
              <a:latin typeface="Andika"/>
            </a:endParaRPr>
          </a:p>
        </p:txBody>
      </p:sp>
      <p:sp>
        <p:nvSpPr>
          <p:cNvPr id="4" name="AutoShape 4" descr="Song – Title Here">
            <a:extLst>
              <a:ext uri="{FF2B5EF4-FFF2-40B4-BE49-F238E27FC236}">
                <a16:creationId xmlns:a16="http://schemas.microsoft.com/office/drawing/2014/main" id="{225602A7-3BEC-445C-9511-B04842708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Song – Title Here">
            <a:extLst>
              <a:ext uri="{FF2B5EF4-FFF2-40B4-BE49-F238E27FC236}">
                <a16:creationId xmlns:a16="http://schemas.microsoft.com/office/drawing/2014/main" id="{CDAC3D03-CD5D-4DF4-82C7-45D9E00333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Song – Title Here">
            <a:extLst>
              <a:ext uri="{FF2B5EF4-FFF2-40B4-BE49-F238E27FC236}">
                <a16:creationId xmlns:a16="http://schemas.microsoft.com/office/drawing/2014/main" id="{ED2D3734-7F74-4CA8-AC04-EBF9F1B90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Song – Title Here">
            <a:extLst>
              <a:ext uri="{FF2B5EF4-FFF2-40B4-BE49-F238E27FC236}">
                <a16:creationId xmlns:a16="http://schemas.microsoft.com/office/drawing/2014/main" id="{6DC45831-97C6-4263-ABB9-7A4033A5E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0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C4018560-A1B9-4D3C-B032-951724CD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62B19BF-51B9-4290-AEA8-389BB411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9940D90-AB68-4B4D-8001-839F3B28C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E0E095C-2B33-4957-9D0D-EE4ABDE1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095A9A2-AE81-4840-9F6F-305708B87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29" name="Straight Connector 76">
            <a:extLst>
              <a:ext uri="{FF2B5EF4-FFF2-40B4-BE49-F238E27FC236}">
                <a16:creationId xmlns:a16="http://schemas.microsoft.com/office/drawing/2014/main" id="{680E036D-DDAD-4AFE-AB68-D910280A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0" name="Rectangle 78">
            <a:extLst>
              <a:ext uri="{FF2B5EF4-FFF2-40B4-BE49-F238E27FC236}">
                <a16:creationId xmlns:a16="http://schemas.microsoft.com/office/drawing/2014/main" id="{6A9BC876-571A-45A6-93A3-FB2839CE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" name="Group 80">
            <a:extLst>
              <a:ext uri="{FF2B5EF4-FFF2-40B4-BE49-F238E27FC236}">
                <a16:creationId xmlns:a16="http://schemas.microsoft.com/office/drawing/2014/main" id="{F484B2EA-E61C-489C-A595-16019124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9E987F02-C120-4654-AD1E-98AF4B643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4E470B5-B546-4390-9A0D-408D49895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D061B9CE-C400-4868-9385-01A0BBB9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0C49D50-A49B-4F80-81C4-05BBCF4B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32" name="Straight Connector 86">
            <a:extLst>
              <a:ext uri="{FF2B5EF4-FFF2-40B4-BE49-F238E27FC236}">
                <a16:creationId xmlns:a16="http://schemas.microsoft.com/office/drawing/2014/main" id="{1124B3AE-D38B-4A63-B422-F9792E745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6817DE-C3CC-46C9-9451-701BD631FCC8}"/>
              </a:ext>
            </a:extLst>
          </p:cNvPr>
          <p:cNvSpPr txBox="1">
            <a:spLocks/>
          </p:cNvSpPr>
          <p:nvPr/>
        </p:nvSpPr>
        <p:spPr>
          <a:xfrm>
            <a:off x="1476948" y="997213"/>
            <a:ext cx="638006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800" b="1" dirty="0">
                <a:latin typeface="+mn-lt"/>
                <a:ea typeface="+mn-ea"/>
                <a:cs typeface="+mn-cs"/>
              </a:rPr>
              <a:t>Make a list of the shops Hairy Henry’s</a:t>
            </a:r>
            <a:endParaRPr lang="en-US" sz="2800">
              <a:ea typeface="+mn-ea"/>
              <a:cs typeface="+mn-cs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800" b="1" dirty="0">
                <a:latin typeface="+mn-lt"/>
                <a:ea typeface="+mn-ea"/>
                <a:cs typeface="+mn-cs"/>
              </a:rPr>
              <a:t>friends visited:</a:t>
            </a:r>
            <a:endParaRPr lang="en-US" sz="2800" dirty="0">
              <a:latin typeface="+mn-lt"/>
              <a:ea typeface="+mn-ea"/>
              <a:cs typeface="+mn-cs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en-US" sz="2800" b="1" dirty="0">
              <a:latin typeface="+mn-lt"/>
              <a:ea typeface="+mn-ea"/>
              <a:cs typeface="+mn-cs"/>
            </a:endParaRPr>
          </a:p>
          <a:p>
            <a:pPr marL="571500" indent="-571500"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computer shop</a:t>
            </a:r>
          </a:p>
          <a:p>
            <a:pPr marL="571500" indent="-571500"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4999"/>
              <a:buFont typeface="Arial"/>
              <a:buChar char="•"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571500" indent="-571500"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clothes shop</a:t>
            </a:r>
          </a:p>
          <a:p>
            <a:pPr marL="571500" indent="-571500"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4999"/>
              <a:buFont typeface="Arial"/>
              <a:buChar char="•"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marL="571500" indent="-571500"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cake shop</a:t>
            </a:r>
            <a:br>
              <a:rPr lang="en-US" sz="2800" dirty="0">
                <a:latin typeface="+mn-lt"/>
                <a:ea typeface="+mn-ea"/>
                <a:cs typeface="+mn-cs"/>
              </a:rPr>
            </a:b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Teatro Inglés 1º: Monster shopping trip">
            <a:extLst>
              <a:ext uri="{FF2B5EF4-FFF2-40B4-BE49-F238E27FC236}">
                <a16:creationId xmlns:a16="http://schemas.microsoft.com/office/drawing/2014/main" id="{987C1992-2AB9-48EC-8737-CCA07F1EB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3691" y="1158024"/>
            <a:ext cx="2066544" cy="2066544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onster shopping trip | LearnEnglish Kids | British Council">
            <a:extLst>
              <a:ext uri="{FF2B5EF4-FFF2-40B4-BE49-F238E27FC236}">
                <a16:creationId xmlns:a16="http://schemas.microsoft.com/office/drawing/2014/main" id="{80A17FB7-339C-4148-BA88-C415DCAB3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5453" y="3631646"/>
            <a:ext cx="2843021" cy="1904824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1B0D-C82A-41EF-99B5-0BB388BF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34456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AutoShape 4" descr="Song – Title Here">
            <a:extLst>
              <a:ext uri="{FF2B5EF4-FFF2-40B4-BE49-F238E27FC236}">
                <a16:creationId xmlns:a16="http://schemas.microsoft.com/office/drawing/2014/main" id="{225602A7-3BEC-445C-9511-B04842708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Song – Title Here">
            <a:extLst>
              <a:ext uri="{FF2B5EF4-FFF2-40B4-BE49-F238E27FC236}">
                <a16:creationId xmlns:a16="http://schemas.microsoft.com/office/drawing/2014/main" id="{CDAC3D03-CD5D-4DF4-82C7-45D9E00333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Song – Title Here">
            <a:extLst>
              <a:ext uri="{FF2B5EF4-FFF2-40B4-BE49-F238E27FC236}">
                <a16:creationId xmlns:a16="http://schemas.microsoft.com/office/drawing/2014/main" id="{ED2D3734-7F74-4CA8-AC04-EBF9F1B90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Song – Title Here">
            <a:extLst>
              <a:ext uri="{FF2B5EF4-FFF2-40B4-BE49-F238E27FC236}">
                <a16:creationId xmlns:a16="http://schemas.microsoft.com/office/drawing/2014/main" id="{6DC45831-97C6-4263-ABB9-7A4033A5E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3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9369C1F-C4A4-40B4-B6E0-2858C840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C6A0EE-D2D9-448F-B083-7DEEB674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C9B3E-DC68-4FF2-9781-CB1E626F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30E9F8-BC8B-4D74-BEDA-29ECB947C345}"/>
              </a:ext>
            </a:extLst>
          </p:cNvPr>
          <p:cNvSpPr/>
          <p:nvPr/>
        </p:nvSpPr>
        <p:spPr>
          <a:xfrm>
            <a:off x="1485901" y="1711588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3: 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text again. 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Try to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ANSWER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following questions.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What is Hairy Henry going to celebrate? 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did his friends decide to do?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did Loony Lou and Gorgonzola decide to buy Hairy Henry? 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BA573-40B6-44EE-868B-5D66C2B4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074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17">
            <a:extLst>
              <a:ext uri="{FF2B5EF4-FFF2-40B4-BE49-F238E27FC236}">
                <a16:creationId xmlns:a16="http://schemas.microsoft.com/office/drawing/2014/main" id="{29369C1F-C4A4-40B4-B6E0-2858C840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D2C6A0EE-D2D9-448F-B083-7DEEB674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494A43-91FA-42E9-A9BD-ED77641A93F0}"/>
              </a:ext>
            </a:extLst>
          </p:cNvPr>
          <p:cNvSpPr/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Step 4: </a:t>
            </a:r>
            <a:r>
              <a:rPr lang="en-US" sz="41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Let’s</a:t>
            </a:r>
            <a:r>
              <a:rPr lang="en-US" sz="41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 ANSWER </a:t>
            </a:r>
            <a:r>
              <a:rPr lang="en-US" sz="41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questions.</a:t>
            </a:r>
          </a:p>
        </p:txBody>
      </p: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96DC9B3E-DC68-4FF2-9781-CB1E626F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08292F7-7990-4E37-AC6B-DBCF99723437}"/>
              </a:ext>
            </a:extLst>
          </p:cNvPr>
          <p:cNvSpPr/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Hairy Henry going to celebrate? 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is going to celebrate his birthday.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>
              <a:spcBef>
                <a:spcPct val="20000"/>
              </a:spcBef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did his friends decide to do? 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decided to buy him a present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 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did Loony Lou and Gorgonzola decide to buy Hairy Henry? 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bought him a very special monster computer game for catching horrible         humans. Afterwards Gorgonzola bought him a tie which lights up and sings the        ‘Happy Birthday’ song. Finally, they bought him the biggest cake ever.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1E1704-9136-4BF0-B2E5-7EA952F5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7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C4018560-A1B9-4D3C-B032-951724CD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2B19BF-51B9-4290-AEA8-389BB411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940D90-AB68-4B4D-8001-839F3B28C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E0E095C-2B33-4957-9D0D-EE4ABDE1E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95A9A2-AE81-4840-9F6F-305708B87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3" name="Straight Connector 20">
            <a:extLst>
              <a:ext uri="{FF2B5EF4-FFF2-40B4-BE49-F238E27FC236}">
                <a16:creationId xmlns:a16="http://schemas.microsoft.com/office/drawing/2014/main" id="{680E036D-DDAD-4AFE-AB68-D910280A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22">
            <a:extLst>
              <a:ext uri="{FF2B5EF4-FFF2-40B4-BE49-F238E27FC236}">
                <a16:creationId xmlns:a16="http://schemas.microsoft.com/office/drawing/2014/main" id="{3095096E-C9EB-4C55-8BBC-C921DA8A5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24">
            <a:extLst>
              <a:ext uri="{FF2B5EF4-FFF2-40B4-BE49-F238E27FC236}">
                <a16:creationId xmlns:a16="http://schemas.microsoft.com/office/drawing/2014/main" id="{5E452E66-EBC2-4EB1-9374-6678C4D0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4CF760D-A2F9-45CA-BA5F-83C2B1550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6E9726-0B3E-481D-ABEB-2276F6A23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5CF53DA-B7C2-4E26-9569-0C0B93C72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08FEE20-A478-417E-B96D-D1A7E981F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2" name="Straight Connector 30">
            <a:extLst>
              <a:ext uri="{FF2B5EF4-FFF2-40B4-BE49-F238E27FC236}">
                <a16:creationId xmlns:a16="http://schemas.microsoft.com/office/drawing/2014/main" id="{E2825180-B6B5-413D-ACBA-8E3DCCD03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F7E14E1-B99C-4361-BCFE-52DACE633A15}"/>
              </a:ext>
            </a:extLst>
          </p:cNvPr>
          <p:cNvSpPr/>
          <p:nvPr/>
        </p:nvSpPr>
        <p:spPr>
          <a:xfrm>
            <a:off x="1310260" y="2009244"/>
            <a:ext cx="456742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 5:  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LISTEN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me while I read  the text and the questions aloud. </a:t>
            </a:r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id="{AAC0C532-00FD-4EE5-9001-97375502D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CEA73A-8A4A-4099-81EE-FB4D99DD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267" y="3453833"/>
            <a:ext cx="2582183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6AB0CF-1D1B-4BE7-9D06-94D2DD13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34456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30699E-F95B-4FAF-B41F-6E8CD9A66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931" y="739209"/>
            <a:ext cx="3164910" cy="443146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C199C-8997-40ED-BC28-F6CF2AE874FE}"/>
              </a:ext>
            </a:extLst>
          </p:cNvPr>
          <p:cNvSpPr txBox="1">
            <a:spLocks/>
          </p:cNvSpPr>
          <p:nvPr/>
        </p:nvSpPr>
        <p:spPr>
          <a:xfrm>
            <a:off x="800296" y="1323672"/>
            <a:ext cx="10591408" cy="263260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dirty="0">
              <a:latin typeface="Andika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85C3D52-ABFD-40DA-90D0-699A7015B1B1}"/>
              </a:ext>
            </a:extLst>
          </p:cNvPr>
          <p:cNvSpPr txBox="1">
            <a:spLocks/>
          </p:cNvSpPr>
          <p:nvPr/>
        </p:nvSpPr>
        <p:spPr>
          <a:xfrm>
            <a:off x="800296" y="3078762"/>
            <a:ext cx="10796630" cy="417352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endParaRPr lang="en-GB" dirty="0">
              <a:latin typeface="Andik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008FC2-3B4F-4BAE-A360-338ED0B3C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357" y="1392675"/>
            <a:ext cx="3358611" cy="45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1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38181A50-C8BE-4392-983D-C06579080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F8EE4-7BF0-485F-9501-EA9893E1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364" y="804334"/>
            <a:ext cx="3753272" cy="52493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D4E58B-C02D-45B9-823E-EA45198A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6212194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4B8BD-DA1A-4368-B1F9-F711DAFF9CDA}"/>
              </a:ext>
            </a:extLst>
          </p:cNvPr>
          <p:cNvSpPr txBox="1">
            <a:spLocks/>
          </p:cNvSpPr>
          <p:nvPr/>
        </p:nvSpPr>
        <p:spPr>
          <a:xfrm>
            <a:off x="805630" y="1498036"/>
            <a:ext cx="11632176" cy="576308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1"/>
              </a:solidFill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36169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0E918D-C374-4323-ACB3-83F99750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3604" y="3289300"/>
            <a:ext cx="54269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A74700-D143-4820-A743-981AB53CF301}"/>
              </a:ext>
            </a:extLst>
          </p:cNvPr>
          <p:cNvSpPr/>
          <p:nvPr/>
        </p:nvSpPr>
        <p:spPr>
          <a:xfrm>
            <a:off x="925161" y="843677"/>
            <a:ext cx="12047837" cy="371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Andika"/>
                <a:cs typeface="Times New Roman" pitchFamily="18"/>
              </a:rPr>
              <a:t>Step 6: 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latin typeface="Andika"/>
                <a:cs typeface="Times New Roman" pitchFamily="18"/>
              </a:rPr>
              <a:t>READ </a:t>
            </a:r>
            <a:r>
              <a:rPr lang="en-US" sz="5400" dirty="0">
                <a:latin typeface="Andika"/>
                <a:cs typeface="Times New Roman" pitchFamily="18"/>
              </a:rPr>
              <a:t>the </a:t>
            </a:r>
            <a:r>
              <a:rPr lang="mt-MT" sz="5400" dirty="0">
                <a:latin typeface="Andika"/>
                <a:cs typeface="Times New Roman" pitchFamily="18"/>
              </a:rPr>
              <a:t>reading text</a:t>
            </a:r>
            <a:r>
              <a:rPr lang="en-US" sz="5400" dirty="0">
                <a:latin typeface="Andika"/>
                <a:cs typeface="Times New Roman" pitchFamily="18"/>
              </a:rPr>
              <a:t> and then </a:t>
            </a:r>
            <a:endParaRPr lang="mt-MT" sz="5400" dirty="0">
              <a:latin typeface="Andika"/>
              <a:cs typeface="Times New Roman" pitchFamily="18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latin typeface="Andika"/>
                <a:cs typeface="Times New Roman" pitchFamily="18"/>
              </a:rPr>
              <a:t>ANSWER</a:t>
            </a:r>
            <a:r>
              <a:rPr lang="en-US" sz="5400" dirty="0">
                <a:latin typeface="Andika"/>
                <a:cs typeface="Times New Roman" pitchFamily="18"/>
              </a:rPr>
              <a:t> the questions.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866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46078E-F98B-4B21-A845-83C7DE64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3604" y="3289300"/>
            <a:ext cx="54269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825B97-DAB7-4DAE-A4F5-FFA0D0F8C7FC}"/>
              </a:ext>
            </a:extLst>
          </p:cNvPr>
          <p:cNvSpPr/>
          <p:nvPr/>
        </p:nvSpPr>
        <p:spPr>
          <a:xfrm>
            <a:off x="787342" y="540392"/>
            <a:ext cx="10028729" cy="527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dirty="0">
                <a:solidFill>
                  <a:srgbClr val="000000"/>
                </a:solidFill>
                <a:latin typeface="Andika"/>
                <a:cs typeface="Times New Roman" pitchFamily="18"/>
              </a:rPr>
              <a:t>Step </a:t>
            </a:r>
            <a:r>
              <a:rPr lang="en-GB" sz="54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7</a:t>
            </a:r>
            <a:r>
              <a:rPr lang="en-GB" sz="5400" b="1" dirty="0">
                <a:solidFill>
                  <a:srgbClr val="000000"/>
                </a:solidFill>
                <a:latin typeface="Andika"/>
                <a:cs typeface="Times New Roman" pitchFamily="18"/>
              </a:rPr>
              <a:t>: </a:t>
            </a: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dirty="0">
                <a:solidFill>
                  <a:srgbClr val="000000"/>
                </a:solidFill>
                <a:latin typeface="Andika"/>
                <a:cs typeface="Times New Roman" pitchFamily="18"/>
              </a:rPr>
              <a:t>ANSWER </a:t>
            </a:r>
            <a:r>
              <a:rPr lang="en-GB" sz="5400" dirty="0">
                <a:solidFill>
                  <a:srgbClr val="000000"/>
                </a:solidFill>
                <a:latin typeface="Andika"/>
                <a:cs typeface="Times New Roman" pitchFamily="18"/>
              </a:rPr>
              <a:t>all the questions. </a:t>
            </a:r>
            <a:r>
              <a:rPr lang="en-US" sz="54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W</a:t>
            </a:r>
            <a:r>
              <a:rPr lang="en-GB" sz="54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hen you are ready, </a:t>
            </a:r>
            <a:r>
              <a:rPr lang="en-GB" sz="5400" b="1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REVISE </a:t>
            </a:r>
            <a:r>
              <a:rPr lang="en-GB" sz="5400" kern="0" dirty="0">
                <a:solidFill>
                  <a:srgbClr val="000000"/>
                </a:solidFill>
                <a:latin typeface="Andika"/>
                <a:cs typeface="Times New Roman" pitchFamily="18"/>
              </a:rPr>
              <a:t>your answers.</a:t>
            </a:r>
            <a:endParaRPr lang="en-GB" sz="5400" dirty="0">
              <a:solidFill>
                <a:srgbClr val="000000"/>
              </a:solidFill>
              <a:latin typeface="Andika"/>
              <a:cs typeface="Times New Roman" pitchFamily="18"/>
            </a:endParaRPr>
          </a:p>
          <a:p>
            <a:pPr lvl="0" algn="just" defTabSz="914400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100" b="1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3270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264E11-A7EF-475C-8DF6-16372F70ACE0}"/>
              </a:ext>
            </a:extLst>
          </p:cNvPr>
          <p:cNvSpPr/>
          <p:nvPr/>
        </p:nvSpPr>
        <p:spPr>
          <a:xfrm>
            <a:off x="826852" y="872061"/>
            <a:ext cx="3073940" cy="5184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 cmpd="sng">
                  <a:noFill/>
                </a:ln>
                <a:solidFill>
                  <a:srgbClr val="262626"/>
                </a:solidFill>
                <a:latin typeface="Andika"/>
                <a:ea typeface="+mj-ea"/>
                <a:cs typeface="+mj-cs"/>
              </a:rPr>
              <a:t>Post-Task Activity: </a:t>
            </a:r>
            <a:endParaRPr lang="mt-MT" sz="4000" b="1" dirty="0">
              <a:ln w="3175" cmpd="sng">
                <a:noFill/>
              </a:ln>
              <a:solidFill>
                <a:srgbClr val="262626"/>
              </a:solidFill>
              <a:latin typeface="Andika"/>
              <a:ea typeface="+mj-ea"/>
              <a:cs typeface="+mj-cs"/>
            </a:endParaRPr>
          </a:p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endParaRPr lang="mt-MT" sz="4000" b="1" dirty="0">
              <a:ln w="3175" cmpd="sng">
                <a:noFill/>
              </a:ln>
              <a:solidFill>
                <a:srgbClr val="262626"/>
              </a:solidFill>
              <a:latin typeface="Andika"/>
              <a:ea typeface="+mj-ea"/>
              <a:cs typeface="+mj-cs"/>
            </a:endParaRPr>
          </a:p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4000" b="1" dirty="0">
                <a:ln w="3175" cmpd="sng">
                  <a:noFill/>
                </a:ln>
                <a:solidFill>
                  <a:srgbClr val="262626"/>
                </a:solidFill>
                <a:latin typeface="Andika"/>
                <a:ea typeface="+mj-ea"/>
                <a:cs typeface="+mj-cs"/>
              </a:rPr>
              <a:t>Fill in this worksheet!</a:t>
            </a:r>
            <a:endParaRPr lang="en-US" sz="4000" b="1" dirty="0">
              <a:ln w="3175" cmpd="sng">
                <a:noFill/>
              </a:ln>
              <a:solidFill>
                <a:srgbClr val="262626"/>
              </a:solidFill>
              <a:latin typeface="Andika"/>
              <a:ea typeface="+mj-ea"/>
              <a:cs typeface="+mj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3C65E-555B-46C3-B9D0-7753E391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8FF6D-F81A-4488-BA82-00539D2F3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380" y="1029"/>
            <a:ext cx="4941426" cy="68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4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3A09E2-9B17-4921-B7E9-8A6D27F2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Lesson Objectives: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cting Magazine What is an Objective? - Acting Magazine">
            <a:extLst>
              <a:ext uri="{FF2B5EF4-FFF2-40B4-BE49-F238E27FC236}">
                <a16:creationId xmlns:a16="http://schemas.microsoft.com/office/drawing/2014/main" id="{4B4CAD7C-733C-4F55-9712-15EE79BD10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69" r="3815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  <a:noFill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6371DA7-4C61-4CDD-B5D3-C3086FF25E59}"/>
              </a:ext>
            </a:extLst>
          </p:cNvPr>
          <p:cNvSpPr/>
          <p:nvPr/>
        </p:nvSpPr>
        <p:spPr>
          <a:xfrm>
            <a:off x="7535824" y="2556932"/>
            <a:ext cx="336077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will: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read a text silently and aloud.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listen to the text being read aloud.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answer questions about it.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3DEF3-9492-4780-BA8F-21585264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79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63403-FAD7-4F69-80C0-821AE2DD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5A679-3C83-410E-9B7D-820542AD39FD}"/>
              </a:ext>
            </a:extLst>
          </p:cNvPr>
          <p:cNvSpPr/>
          <p:nvPr/>
        </p:nvSpPr>
        <p:spPr>
          <a:xfrm>
            <a:off x="866180" y="609600"/>
            <a:ext cx="10824373" cy="51846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7200" b="1" dirty="0">
                <a:ln w="3175" cmpd="sng">
                  <a:noFill/>
                </a:ln>
                <a:solidFill>
                  <a:srgbClr val="262626"/>
                </a:solidFill>
                <a:latin typeface="Andika"/>
                <a:ea typeface="+mj-ea"/>
                <a:cs typeface="+mj-cs"/>
              </a:rPr>
              <a:t>Now watch this video.</a:t>
            </a:r>
          </a:p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r>
              <a:rPr lang="mt-MT" sz="7200" b="1" dirty="0">
                <a:ln w="3175" cmpd="sng">
                  <a:noFill/>
                </a:ln>
                <a:solidFill>
                  <a:srgbClr val="262626"/>
                </a:solidFill>
                <a:latin typeface="Andika"/>
                <a:ea typeface="+mj-ea"/>
                <a:cs typeface="+mj-cs"/>
              </a:rPr>
              <a:t>Enjoy!</a:t>
            </a:r>
          </a:p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n w="3175" cmpd="sng">
                <a:noFill/>
              </a:ln>
              <a:solidFill>
                <a:srgbClr val="262626"/>
              </a:solidFill>
              <a:latin typeface="Andik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3391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90FCC7-C2CE-460F-9524-5503A84D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BE276-4FFD-432E-BE8B-962881D5BA15}"/>
              </a:ext>
            </a:extLst>
          </p:cNvPr>
          <p:cNvSpPr txBox="1"/>
          <p:nvPr/>
        </p:nvSpPr>
        <p:spPr>
          <a:xfrm>
            <a:off x="3600210" y="4893794"/>
            <a:ext cx="53572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https://www.youtube.com/watch?v=nEciUDh59x8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71AF5-77A1-4BAE-83D8-B6470B69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24" y="1262744"/>
            <a:ext cx="6024348" cy="32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9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36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hankYou! Handwritten Word Text with Rainbow Colors and Vibrant Swoosh.  Stock Vector | Adobe Stock">
            <a:extLst>
              <a:ext uri="{FF2B5EF4-FFF2-40B4-BE49-F238E27FC236}">
                <a16:creationId xmlns:a16="http://schemas.microsoft.com/office/drawing/2014/main" id="{378A1404-7B19-4091-A25F-88D76066D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r="1" b="7704"/>
          <a:stretch/>
        </p:blipFill>
        <p:spPr bwMode="auto">
          <a:xfrm>
            <a:off x="486138" y="488137"/>
            <a:ext cx="11227442" cy="58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138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56" name="Group 140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42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4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024FB-BD06-4B69-B10E-065F4CB0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177982" y="5254559"/>
            <a:ext cx="4497705" cy="8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5FC8B-392F-430F-BD25-EF8D2785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Download these resources: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782DB9-146E-469D-A058-E6DD26A9501B}"/>
              </a:ext>
            </a:extLst>
          </p:cNvPr>
          <p:cNvSpPr/>
          <p:nvPr/>
        </p:nvSpPr>
        <p:spPr>
          <a:xfrm>
            <a:off x="5140934" y="469900"/>
            <a:ext cx="5953630" cy="5405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Monster Shopping Trip Text Handout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Monster Shopping Trip Worksheets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Monster Shopping Trip Answers Handout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612C73-C623-4F95-A4DD-7F35526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1868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83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D4E6-5964-44B3-A642-24289FC2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15" y="1272620"/>
            <a:ext cx="10616965" cy="13038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900" dirty="0">
                <a:latin typeface="Andika"/>
              </a:rPr>
              <a:t>Watch the following video clip and then answer the question: </a:t>
            </a:r>
            <a:br>
              <a:rPr lang="en-US" dirty="0">
                <a:latin typeface="Andika"/>
              </a:rPr>
            </a:br>
            <a:endParaRPr lang="en-GB" i="1" dirty="0">
              <a:latin typeface="Andik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61D25-5B00-44E7-9179-DE6B0707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C3E7CF-5BAF-42C1-AFBE-9600130F263C}"/>
              </a:ext>
            </a:extLst>
          </p:cNvPr>
          <p:cNvSpPr txBox="1">
            <a:spLocks/>
          </p:cNvSpPr>
          <p:nvPr/>
        </p:nvSpPr>
        <p:spPr>
          <a:xfrm>
            <a:off x="787516" y="2928937"/>
            <a:ext cx="1061696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dirty="0">
                <a:latin typeface="Andika"/>
              </a:rPr>
            </a:br>
            <a:r>
              <a:rPr lang="en-US" sz="4900" i="1" dirty="0">
                <a:latin typeface="Andika"/>
              </a:rPr>
              <a:t>What is the video clip about?</a:t>
            </a:r>
            <a:endParaRPr lang="en-GB" sz="4900" i="1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71110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3152C-F049-40D0-85DB-17869C04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 descr="Pin by e b on Peter Rabbit Movie | Peter rabbit movie, Peter rabbit  wallpaper, Petter rabbit">
            <a:hlinkClick r:id="rId2"/>
            <a:extLst>
              <a:ext uri="{FF2B5EF4-FFF2-40B4-BE49-F238E27FC236}">
                <a16:creationId xmlns:a16="http://schemas.microsoft.com/office/drawing/2014/main" id="{85995A8A-D1A8-4907-9BF8-79EBBD24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839408"/>
            <a:ext cx="3788727" cy="52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CCD6862F-4B1B-4160-9D89-C99F0F2A908D}"/>
              </a:ext>
            </a:extLst>
          </p:cNvPr>
          <p:cNvSpPr txBox="1"/>
          <p:nvPr/>
        </p:nvSpPr>
        <p:spPr>
          <a:xfrm>
            <a:off x="5676265" y="4596884"/>
            <a:ext cx="611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T" dirty="0"/>
              <a:t>https://www.youtube.com/watch?v=MPuwf8Tb4HY</a:t>
            </a:r>
          </a:p>
        </p:txBody>
      </p:sp>
    </p:spTree>
    <p:extLst>
      <p:ext uri="{BB962C8B-B14F-4D97-AF65-F5344CB8AC3E}">
        <p14:creationId xmlns:p14="http://schemas.microsoft.com/office/powerpoint/2010/main" val="323917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arrods UK | The World's Leading Luxury Department Store | Peter rabbit  movie, Peter rabbit wallpaper, Petter rabbit">
            <a:extLst>
              <a:ext uri="{FF2B5EF4-FFF2-40B4-BE49-F238E27FC236}">
                <a16:creationId xmlns:a16="http://schemas.microsoft.com/office/drawing/2014/main" id="{8CF9A0BE-72D5-490B-9296-C7D86B88B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0" r="470" b="1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6817DE-C3CC-46C9-9451-701BD631FCC8}"/>
              </a:ext>
            </a:extLst>
          </p:cNvPr>
          <p:cNvSpPr txBox="1">
            <a:spLocks/>
          </p:cNvSpPr>
          <p:nvPr/>
        </p:nvSpPr>
        <p:spPr>
          <a:xfrm>
            <a:off x="4541232" y="1687776"/>
            <a:ext cx="626011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4100" b="1" dirty="0">
                <a:latin typeface="+mn-lt"/>
                <a:ea typeface="+mn-ea"/>
                <a:cs typeface="+mn-cs"/>
              </a:rPr>
              <a:t>Let’s discuss the question</a:t>
            </a:r>
            <a:r>
              <a:rPr lang="en-US" sz="4100" dirty="0">
                <a:latin typeface="+mn-lt"/>
                <a:ea typeface="+mn-ea"/>
                <a:cs typeface="+mn-cs"/>
              </a:rPr>
              <a:t>:</a:t>
            </a:r>
            <a:br>
              <a:rPr lang="en-US" sz="4100" dirty="0">
                <a:latin typeface="+mn-lt"/>
                <a:ea typeface="+mn-ea"/>
                <a:cs typeface="+mn-cs"/>
              </a:rPr>
            </a:br>
            <a:r>
              <a:rPr lang="en-US" sz="4100" dirty="0">
                <a:latin typeface="+mn-lt"/>
                <a:ea typeface="+mn-ea"/>
                <a:cs typeface="+mn-cs"/>
              </a:rPr>
              <a:t>The video clip is about when Peter Rabbit visits the shopping outlet Harrods, in London.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1B0D-C82A-41EF-99B5-0BB388BF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AutoShape 4" descr="Song – Title Here">
            <a:extLst>
              <a:ext uri="{FF2B5EF4-FFF2-40B4-BE49-F238E27FC236}">
                <a16:creationId xmlns:a16="http://schemas.microsoft.com/office/drawing/2014/main" id="{225602A7-3BEC-445C-9511-B04842708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Song – Title Here">
            <a:extLst>
              <a:ext uri="{FF2B5EF4-FFF2-40B4-BE49-F238E27FC236}">
                <a16:creationId xmlns:a16="http://schemas.microsoft.com/office/drawing/2014/main" id="{CDAC3D03-CD5D-4DF4-82C7-45D9E00333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Song – Title Here">
            <a:extLst>
              <a:ext uri="{FF2B5EF4-FFF2-40B4-BE49-F238E27FC236}">
                <a16:creationId xmlns:a16="http://schemas.microsoft.com/office/drawing/2014/main" id="{ED2D3734-7F74-4CA8-AC04-EBF9F1B90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Song – Title Here">
            <a:extLst>
              <a:ext uri="{FF2B5EF4-FFF2-40B4-BE49-F238E27FC236}">
                <a16:creationId xmlns:a16="http://schemas.microsoft.com/office/drawing/2014/main" id="{6DC45831-97C6-4263-ABB9-7A4033A5E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4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arrods | The World's Leading Luxury Department Store">
            <a:extLst>
              <a:ext uri="{FF2B5EF4-FFF2-40B4-BE49-F238E27FC236}">
                <a16:creationId xmlns:a16="http://schemas.microsoft.com/office/drawing/2014/main" id="{BC4D05BE-489A-48F5-A3A9-B17AA244B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8" b="91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FF734-E3F5-4B4A-A487-B72872B2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8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4" name="Group 14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085" name="Straight Connector 14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086" name="Rectangle 15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7" name="Group 15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088" name="Straight Connector 15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6817DE-C3CC-46C9-9451-701BD631FCC8}"/>
              </a:ext>
            </a:extLst>
          </p:cNvPr>
          <p:cNvSpPr txBox="1">
            <a:spLocks/>
          </p:cNvSpPr>
          <p:nvPr/>
        </p:nvSpPr>
        <p:spPr>
          <a:xfrm>
            <a:off x="1322166" y="1711588"/>
            <a:ext cx="638006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000" dirty="0">
                <a:latin typeface="+mn-lt"/>
                <a:ea typeface="+mn-ea"/>
                <a:cs typeface="+mn-cs"/>
              </a:rPr>
              <a:t>In the video we mentioned the shop Harrods in London.</a:t>
            </a:r>
            <a:endParaRPr lang="en-US" sz="3000" dirty="0">
              <a:ea typeface="+mn-ea"/>
              <a:cs typeface="+mn-cs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Have you ever been to London? 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How would you reach London?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Which shops would you visit in London? 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Which attractions would you not miss? </a:t>
            </a:r>
            <a:r>
              <a:rPr lang="en-US" sz="2100" dirty="0">
                <a:latin typeface="+mn-lt"/>
                <a:ea typeface="+mn-ea"/>
                <a:cs typeface="+mn-cs"/>
              </a:rPr>
              <a:t> 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br>
              <a:rPr lang="en-US" sz="2100" dirty="0">
                <a:latin typeface="+mn-lt"/>
                <a:ea typeface="+mn-ea"/>
                <a:cs typeface="+mn-cs"/>
              </a:rPr>
            </a:br>
            <a:endParaRPr lang="en-US" sz="2100">
              <a:latin typeface="+mn-lt"/>
              <a:ea typeface="+mn-ea"/>
              <a:cs typeface="+mn-cs"/>
            </a:endParaRPr>
          </a:p>
        </p:txBody>
      </p:sp>
      <p:pic>
        <p:nvPicPr>
          <p:cNvPr id="3080" name="Picture 8" descr="London Eye, UK – Dunham Bush">
            <a:extLst>
              <a:ext uri="{FF2B5EF4-FFF2-40B4-BE49-F238E27FC236}">
                <a16:creationId xmlns:a16="http://schemas.microsoft.com/office/drawing/2014/main" id="{09CA4F5E-AE71-4C20-973D-D7898FFD7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r="14427" b="5"/>
          <a:stretch/>
        </p:blipFill>
        <p:spPr bwMode="auto">
          <a:xfrm>
            <a:off x="8137325" y="1158024"/>
            <a:ext cx="2839277" cy="2066544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g Ben Set to Ring in the New Year for the First Time Since Start of  Restoration Work | Luxury Travel Advisor">
            <a:extLst>
              <a:ext uri="{FF2B5EF4-FFF2-40B4-BE49-F238E27FC236}">
                <a16:creationId xmlns:a16="http://schemas.microsoft.com/office/drawing/2014/main" id="{1C0B00A7-7EED-4087-9E9A-896C286F1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6609" b="2"/>
          <a:stretch/>
        </p:blipFill>
        <p:spPr bwMode="auto">
          <a:xfrm>
            <a:off x="8135453" y="3631646"/>
            <a:ext cx="2843021" cy="2066544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91B0D-C82A-41EF-99B5-0BB388BF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34456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AutoShape 4" descr="Song – Title Here">
            <a:extLst>
              <a:ext uri="{FF2B5EF4-FFF2-40B4-BE49-F238E27FC236}">
                <a16:creationId xmlns:a16="http://schemas.microsoft.com/office/drawing/2014/main" id="{225602A7-3BEC-445C-9511-B04842708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Song – Title Here">
            <a:extLst>
              <a:ext uri="{FF2B5EF4-FFF2-40B4-BE49-F238E27FC236}">
                <a16:creationId xmlns:a16="http://schemas.microsoft.com/office/drawing/2014/main" id="{CDAC3D03-CD5D-4DF4-82C7-45D9E00333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Song – Title Here">
            <a:extLst>
              <a:ext uri="{FF2B5EF4-FFF2-40B4-BE49-F238E27FC236}">
                <a16:creationId xmlns:a16="http://schemas.microsoft.com/office/drawing/2014/main" id="{ED2D3734-7F74-4CA8-AC04-EBF9F1B90E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Song – Title Here">
            <a:extLst>
              <a:ext uri="{FF2B5EF4-FFF2-40B4-BE49-F238E27FC236}">
                <a16:creationId xmlns:a16="http://schemas.microsoft.com/office/drawing/2014/main" id="{6DC45831-97C6-4263-ABB9-7A4033A5E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London Eye, UK – Dunham Bush">
            <a:extLst>
              <a:ext uri="{FF2B5EF4-FFF2-40B4-BE49-F238E27FC236}">
                <a16:creationId xmlns:a16="http://schemas.microsoft.com/office/drawing/2014/main" id="{739A109A-7B84-4D7F-AFC5-B4BC69E719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London Eye, UK – Dunham Bush">
            <a:extLst>
              <a:ext uri="{FF2B5EF4-FFF2-40B4-BE49-F238E27FC236}">
                <a16:creationId xmlns:a16="http://schemas.microsoft.com/office/drawing/2014/main" id="{2617E8DF-5304-448F-846A-B385F7DD8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London Eye, UK – Dunham Bush">
            <a:extLst>
              <a:ext uri="{FF2B5EF4-FFF2-40B4-BE49-F238E27FC236}">
                <a16:creationId xmlns:a16="http://schemas.microsoft.com/office/drawing/2014/main" id="{DB53A754-87AB-434A-A065-AEE59FB534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0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9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8" name="Straight Connector 35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5392BE-9313-4B7D-A8F2-E2F4D9E0D39C}"/>
              </a:ext>
            </a:extLst>
          </p:cNvPr>
          <p:cNvSpPr txBox="1"/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Pre-Teaching of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BCC58-8E59-4FD4-94F3-B4E13EA8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b="0" i="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0" i="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DFC5D55-5ED2-4850-875B-3209C09F1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871183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95864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2" ma:contentTypeDescription="Create a new document." ma:contentTypeScope="" ma:versionID="e31607a7761edd683048e63200c157e0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8764ed92afcac15896f569d1712cfe97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3CC05-A9E9-46BF-97DB-DA3FD10FD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0BDCE8-96C6-402B-8C30-7094BEC54A66}">
  <ds:schemaRefs>
    <ds:schemaRef ds:uri="http://schemas.microsoft.com/office/infopath/2007/PartnerControls"/>
    <ds:schemaRef ds:uri="http://schemas.microsoft.com/office/2006/documentManagement/types"/>
    <ds:schemaRef ds:uri="fa66959e-e86f-4aa9-8951-d94e00e307c3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c9e4a8ef-117f-40ff-b518-3a0e57a5c37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B25827-6B1A-43E1-BE2C-78E1C0B60C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508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Andika</vt:lpstr>
      <vt:lpstr>Arial</vt:lpstr>
      <vt:lpstr>Calibri</vt:lpstr>
      <vt:lpstr>Garamond</vt:lpstr>
      <vt:lpstr>Times New Roman</vt:lpstr>
      <vt:lpstr>Organic</vt:lpstr>
      <vt:lpstr>Lesson 5: Literature  Topic:   Shopping and Services  Year: 4</vt:lpstr>
      <vt:lpstr>Lesson Objectives:</vt:lpstr>
      <vt:lpstr>Download these resources:</vt:lpstr>
      <vt:lpstr>Watch the following video clip and then answer the question: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5: Writing Topic:  Shopping and Services</dc:title>
  <dc:creator>Vanessa Xuereb</dc:creator>
  <cp:lastModifiedBy>Urieth Attard</cp:lastModifiedBy>
  <cp:revision>106</cp:revision>
  <dcterms:created xsi:type="dcterms:W3CDTF">2021-04-03T18:51:27Z</dcterms:created>
  <dcterms:modified xsi:type="dcterms:W3CDTF">2021-11-08T12:58:49Z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