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56" r:id="rId5"/>
    <p:sldId id="316" r:id="rId6"/>
    <p:sldId id="317" r:id="rId7"/>
    <p:sldId id="318" r:id="rId8"/>
    <p:sldId id="319" r:id="rId9"/>
    <p:sldId id="257" r:id="rId10"/>
    <p:sldId id="320" r:id="rId11"/>
    <p:sldId id="270" r:id="rId12"/>
    <p:sldId id="306" r:id="rId13"/>
    <p:sldId id="283" r:id="rId14"/>
    <p:sldId id="307" r:id="rId15"/>
    <p:sldId id="275" r:id="rId16"/>
    <p:sldId id="308" r:id="rId17"/>
    <p:sldId id="264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63" autoAdjust="0"/>
    <p:restoredTop sz="94712" autoAdjust="0"/>
  </p:normalViewPr>
  <p:slideViewPr>
    <p:cSldViewPr snapToGrid="0">
      <p:cViewPr varScale="1">
        <p:scale>
          <a:sx n="68" d="100"/>
          <a:sy n="68" d="100"/>
        </p:scale>
        <p:origin x="644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5/13/2021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t>5/13/2021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Kids on Desk Looking at Notebook">
            <a:extLst>
              <a:ext uri="{FF2B5EF4-FFF2-40B4-BE49-F238E27FC236}">
                <a16:creationId xmlns:a16="http://schemas.microsoft.com/office/drawing/2014/main" id="{F1EACC03-9DC7-4C77-9BAE-11CBF767B58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Year 5</a:t>
            </a:r>
          </a:p>
          <a:p>
            <a:r>
              <a:rPr lang="en-US" dirty="0"/>
              <a:t>English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Lesson 1</a:t>
            </a:r>
            <a:br>
              <a:rPr lang="en-US" sz="4800" dirty="0"/>
            </a:br>
            <a:r>
              <a:rPr lang="en-US" sz="4800" dirty="0"/>
              <a:t>Listening </a:t>
            </a:r>
            <a:endParaRPr lang="ru-RU" sz="48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3910662-7657-418E-B604-99D2805184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EC511D-982E-4802-879A-F7BC3E0D9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85514">
            <a:off x="7805437" y="5112001"/>
            <a:ext cx="4497976" cy="85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C6F2BC1-C0C3-4896-B5AB-9267807D5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9682" y="2347274"/>
            <a:ext cx="5431736" cy="4313620"/>
          </a:xfrm>
        </p:spPr>
        <p:txBody>
          <a:bodyPr>
            <a:noAutofit/>
          </a:bodyPr>
          <a:lstStyle/>
          <a:p>
            <a:r>
              <a:rPr lang="en-US" sz="2800" dirty="0"/>
              <a:t>LISTEN to the text for </a:t>
            </a:r>
          </a:p>
          <a:p>
            <a:r>
              <a:rPr lang="en-US" sz="2800" dirty="0"/>
              <a:t>the second time.</a:t>
            </a:r>
          </a:p>
          <a:p>
            <a:endParaRPr lang="en-US" sz="2800" dirty="0"/>
          </a:p>
          <a:p>
            <a:r>
              <a:rPr lang="en-US" sz="2800" dirty="0"/>
              <a:t>LISTEN while I read the questions again. </a:t>
            </a:r>
          </a:p>
          <a:p>
            <a:endParaRPr lang="en-US" sz="2800" dirty="0"/>
          </a:p>
          <a:p>
            <a:r>
              <a:rPr lang="en-US" sz="2800" dirty="0"/>
              <a:t>Try to ANSWER any unanswered questions.</a:t>
            </a:r>
            <a:endParaRPr lang="en-GB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7D93EB-4CD2-40ED-9678-14DEDF913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10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3194C3-82B5-4EE0-AAB3-4A273D04B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</a:t>
            </a:r>
            <a:endParaRPr lang="en-GB" dirty="0"/>
          </a:p>
        </p:txBody>
      </p:sp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32274E4A-BDE5-4C3C-841E-E9206B6ED5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07"/>
          <a:stretch/>
        </p:blipFill>
        <p:spPr bwMode="auto">
          <a:xfrm>
            <a:off x="4413480" y="2347274"/>
            <a:ext cx="1187938" cy="92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3C888E-DECD-4EA2-A455-FDAE9E9753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84832">
            <a:off x="6187275" y="51667"/>
            <a:ext cx="5077809" cy="5759396"/>
          </a:xfrm>
          <a:prstGeom prst="rect">
            <a:avLst/>
          </a:prstGeom>
        </p:spPr>
      </p:pic>
      <p:pic>
        <p:nvPicPr>
          <p:cNvPr id="9" name="books or technology">
            <a:hlinkClick r:id="" action="ppaction://media"/>
            <a:extLst>
              <a:ext uri="{FF2B5EF4-FFF2-40B4-BE49-F238E27FC236}">
                <a16:creationId xmlns:a16="http://schemas.microsoft.com/office/drawing/2014/main" id="{A17C843E-5B82-4EAC-A23E-E78A354F49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95019" y="23472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9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2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DAEC92C-F3D9-4E41-9BB6-427DDB79C4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960D4-59D2-4697-9D54-B2CA90B1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11</a:t>
            </a:fld>
            <a:endParaRPr lang="en-US" noProof="0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A79E7F7-6BC4-49CC-A451-B7521D201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180035" y="1003756"/>
            <a:ext cx="4065084" cy="700842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Step 4</a:t>
            </a:r>
            <a:endParaRPr lang="en-GB" sz="4400" dirty="0"/>
          </a:p>
        </p:txBody>
      </p:sp>
      <p:pic>
        <p:nvPicPr>
          <p:cNvPr id="9218" name="Picture 2" descr="See the source image">
            <a:extLst>
              <a:ext uri="{FF2B5EF4-FFF2-40B4-BE49-F238E27FC236}">
                <a16:creationId xmlns:a16="http://schemas.microsoft.com/office/drawing/2014/main" id="{13B60164-1BD1-447E-94F8-5CEF23702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6894">
            <a:off x="3969844" y="1807481"/>
            <a:ext cx="9232149" cy="600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521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C186EC-3C04-4959-9B28-C9EC7BFB4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12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84FCEE2-67D5-4B80-8A5F-1DE275C5A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64EBA7-3CC5-4E05-B092-FEFA20FE3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20851242">
            <a:off x="4602499" y="3161908"/>
            <a:ext cx="7319700" cy="1500187"/>
          </a:xfrm>
        </p:spPr>
        <p:txBody>
          <a:bodyPr>
            <a:noAutofit/>
          </a:bodyPr>
          <a:lstStyle/>
          <a:p>
            <a:r>
              <a:rPr lang="en-US" sz="5000" dirty="0"/>
              <a:t>CHECK your answers using the</a:t>
            </a:r>
          </a:p>
          <a:p>
            <a:r>
              <a:rPr lang="en-US" sz="5000" b="1" dirty="0"/>
              <a:t>Answers Handout.</a:t>
            </a:r>
            <a:endParaRPr lang="en-GB" sz="5000" b="1" dirty="0"/>
          </a:p>
        </p:txBody>
      </p:sp>
    </p:spTree>
    <p:extLst>
      <p:ext uri="{BB962C8B-B14F-4D97-AF65-F5344CB8AC3E}">
        <p14:creationId xmlns:p14="http://schemas.microsoft.com/office/powerpoint/2010/main" val="2817791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0519CF-0320-4AC8-B50F-CE20EB468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030" y="2442380"/>
            <a:ext cx="3583338" cy="1997274"/>
          </a:xfrm>
        </p:spPr>
        <p:txBody>
          <a:bodyPr>
            <a:normAutofit/>
          </a:bodyPr>
          <a:lstStyle/>
          <a:p>
            <a:r>
              <a:rPr lang="en-US" sz="3600" dirty="0"/>
              <a:t>Sharing your opinion about …</a:t>
            </a:r>
            <a:endParaRPr lang="en-GB" sz="3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0169DC-F526-4434-8492-E7F8225DB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13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52E0977-16AF-4AFE-B2FC-5EC61F012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-129943" y="1026034"/>
            <a:ext cx="4912355" cy="734415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Post-Task Activity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64C7FD-1D9B-408D-AD95-755EFE687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47899">
            <a:off x="6153365" y="131895"/>
            <a:ext cx="5090416" cy="567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238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Boy Carrying Red Backpack">
            <a:extLst>
              <a:ext uri="{FF2B5EF4-FFF2-40B4-BE49-F238E27FC236}">
                <a16:creationId xmlns:a16="http://schemas.microsoft.com/office/drawing/2014/main" id="{10962572-14B4-44BB-89AB-9ADA56D6B40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7932" t="26156" r="14038" b="34430"/>
          <a:stretch/>
        </p:blipFill>
        <p:spPr>
          <a:xfrm>
            <a:off x="-1600" y="1096296"/>
            <a:ext cx="6052552" cy="525984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  <a:endParaRPr lang="ru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8EBBF5-140F-450B-A794-27B27AE7C5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EC511D-982E-4802-879A-F7BC3E0D9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85514">
            <a:off x="7862828" y="3884909"/>
            <a:ext cx="4497976" cy="85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BE6C5F-F2F3-4B8D-BAE0-2F2FB333E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20305" y="789362"/>
            <a:ext cx="9351389" cy="1539059"/>
          </a:xfrm>
        </p:spPr>
        <p:txBody>
          <a:bodyPr/>
          <a:lstStyle/>
          <a:p>
            <a:pPr algn="ctr"/>
            <a:r>
              <a:rPr lang="en-US" sz="4800" dirty="0"/>
              <a:t>This week’s theme 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6782C7-E063-49C2-9515-691DB47DC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</a:t>
            </a:fld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4E2C4F-12AE-492D-9610-5FB9BAD1129A}"/>
              </a:ext>
            </a:extLst>
          </p:cNvPr>
          <p:cNvSpPr/>
          <p:nvPr/>
        </p:nvSpPr>
        <p:spPr>
          <a:xfrm>
            <a:off x="4821450" y="1978787"/>
            <a:ext cx="254909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/>
              <a:t>MEDIA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74903580-129A-4100-8B29-E40CADDAD71D}"/>
              </a:ext>
            </a:extLst>
          </p:cNvPr>
          <p:cNvSpPr txBox="1">
            <a:spLocks/>
          </p:cNvSpPr>
          <p:nvPr/>
        </p:nvSpPr>
        <p:spPr>
          <a:xfrm>
            <a:off x="1420305" y="3086783"/>
            <a:ext cx="9351389" cy="1539059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/>
              <a:t>What is media?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D0F57D15-27BD-4605-844C-2F60BD77CCC2}"/>
              </a:ext>
            </a:extLst>
          </p:cNvPr>
          <p:cNvSpPr txBox="1">
            <a:spLocks/>
          </p:cNvSpPr>
          <p:nvPr/>
        </p:nvSpPr>
        <p:spPr>
          <a:xfrm>
            <a:off x="1674827" y="4406765"/>
            <a:ext cx="9194277" cy="1539059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0" dirty="0">
                <a:solidFill>
                  <a:schemeClr val="tx1"/>
                </a:solidFill>
                <a:latin typeface="+mn-lt"/>
              </a:rPr>
              <a:t>The term media, which is the plural of medium, refers to the </a:t>
            </a:r>
            <a:r>
              <a:rPr lang="en-GB" sz="2800" dirty="0">
                <a:solidFill>
                  <a:schemeClr val="tx1"/>
                </a:solidFill>
                <a:latin typeface="+mn-lt"/>
              </a:rPr>
              <a:t>communication channels </a:t>
            </a:r>
            <a:r>
              <a:rPr lang="en-GB" sz="2800" b="0" dirty="0">
                <a:solidFill>
                  <a:schemeClr val="tx1"/>
                </a:solidFill>
                <a:latin typeface="+mn-lt"/>
              </a:rPr>
              <a:t>through which we share news, music, movies, education, promotional messages and other data … such as TV, radio, newspapers and magazines.</a:t>
            </a:r>
            <a:endParaRPr lang="en-US" sz="7200" b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6716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111F55-50F2-4E8C-8368-38E23F700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3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88BE65-8112-481A-9DF4-76B64C161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 this clip!</a:t>
            </a:r>
            <a:endParaRPr lang="en-GB" dirty="0"/>
          </a:p>
        </p:txBody>
      </p:sp>
      <p:pic>
        <p:nvPicPr>
          <p:cNvPr id="5" name="yt1s.com - What Is Media  Kids Videos">
            <a:hlinkClick r:id="" action="ppaction://media"/>
            <a:extLst>
              <a:ext uri="{FF2B5EF4-FFF2-40B4-BE49-F238E27FC236}">
                <a16:creationId xmlns:a16="http://schemas.microsoft.com/office/drawing/2014/main" id="{C3326279-F1F3-4FA7-8785-AF35F17CC85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1871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8887" y="1618167"/>
            <a:ext cx="8644380" cy="48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9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340B29-C59D-4CC4-B6F8-EFDF34DFE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/>
          <a:lstStyle/>
          <a:p>
            <a:fld id="{98C0CDE5-970C-4CC4-BF43-0DA127E73E82}" type="slidenum">
              <a:rPr lang="en-US" noProof="0" smtClean="0"/>
              <a:t>4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2AD5CC1-5CAD-406C-90BF-31F0541B7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07357"/>
            <a:ext cx="4391191" cy="1325563"/>
          </a:xfrm>
        </p:spPr>
        <p:txBody>
          <a:bodyPr/>
          <a:lstStyle/>
          <a:p>
            <a:pPr algn="ctr"/>
            <a:r>
              <a:rPr lang="en-US"/>
              <a:t>Activity!</a:t>
            </a: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450975-D20E-4D5D-B679-9FADE5CECFFC}"/>
              </a:ext>
            </a:extLst>
          </p:cNvPr>
          <p:cNvGrpSpPr/>
          <p:nvPr/>
        </p:nvGrpSpPr>
        <p:grpSpPr>
          <a:xfrm>
            <a:off x="4317475" y="1187775"/>
            <a:ext cx="7978101" cy="4467484"/>
            <a:chOff x="-29210" y="0"/>
            <a:chExt cx="6403975" cy="3742055"/>
          </a:xfrm>
          <a:solidFill>
            <a:schemeClr val="bg1"/>
          </a:solidFill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BD95D47-9840-4FD7-B09F-9C624BA4C7DD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-29210" y="177800"/>
              <a:ext cx="1949450" cy="2133600"/>
            </a:xfrm>
            <a:prstGeom prst="rect">
              <a:avLst/>
            </a:prstGeom>
            <a:grpFill/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F2CE2D-DF32-408D-8D49-7FA178BD98BE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120265" y="489966"/>
              <a:ext cx="2174748" cy="1631950"/>
            </a:xfrm>
            <a:prstGeom prst="rect">
              <a:avLst/>
            </a:prstGeom>
            <a:grpFill/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C0478D9-3390-48CC-B177-EFAB08A6A041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4330700" y="0"/>
              <a:ext cx="2044065" cy="2235200"/>
            </a:xfrm>
            <a:prstGeom prst="rect">
              <a:avLst/>
            </a:prstGeom>
            <a:grpFill/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7D603CC-CAC6-413D-9874-C65029C7FEFC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4605" y="2308479"/>
              <a:ext cx="1256665" cy="1256665"/>
            </a:xfrm>
            <a:prstGeom prst="rect">
              <a:avLst/>
            </a:prstGeom>
            <a:grpFill/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E2ED8CE-B308-4184-A3EE-052421304809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4335145" y="2041525"/>
              <a:ext cx="1700530" cy="1700530"/>
            </a:xfrm>
            <a:prstGeom prst="rect">
              <a:avLst/>
            </a:prstGeom>
            <a:grpFill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2E62540-6989-49F8-A6B6-4167999567D1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1888490" y="2558212"/>
              <a:ext cx="2407285" cy="890219"/>
            </a:xfrm>
            <a:prstGeom prst="rect">
              <a:avLst/>
            </a:prstGeom>
            <a:grpFill/>
          </p:spPr>
        </p:pic>
        <p:sp>
          <p:nvSpPr>
            <p:cNvPr id="12" name="Shape 390">
              <a:extLst>
                <a:ext uri="{FF2B5EF4-FFF2-40B4-BE49-F238E27FC236}">
                  <a16:creationId xmlns:a16="http://schemas.microsoft.com/office/drawing/2014/main" id="{C3703FB3-C228-4B6C-AF2D-500445FCDB19}"/>
                </a:ext>
              </a:extLst>
            </p:cNvPr>
            <p:cNvSpPr/>
            <p:nvPr/>
          </p:nvSpPr>
          <p:spPr>
            <a:xfrm>
              <a:off x="1547495" y="1671701"/>
              <a:ext cx="304800" cy="369570"/>
            </a:xfrm>
            <a:custGeom>
              <a:avLst/>
              <a:gdLst/>
              <a:ahLst/>
              <a:cxnLst/>
              <a:rect l="0" t="0" r="0" b="0"/>
              <a:pathLst>
                <a:path w="304800" h="369570">
                  <a:moveTo>
                    <a:pt x="0" y="369570"/>
                  </a:moveTo>
                  <a:lnTo>
                    <a:pt x="304800" y="36957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miter lim="127000"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DF86391-B877-4AD9-8379-53885034E0D1}"/>
                </a:ext>
              </a:extLst>
            </p:cNvPr>
            <p:cNvSpPr/>
            <p:nvPr/>
          </p:nvSpPr>
          <p:spPr>
            <a:xfrm>
              <a:off x="1651635" y="1694430"/>
              <a:ext cx="154898" cy="29177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1300">
                  <a:solidFill>
                    <a:srgbClr val="000000"/>
                  </a:solidFill>
                  <a:effectLst/>
                  <a:latin typeface="Andika"/>
                  <a:ea typeface="Andika"/>
                </a:rPr>
                <a:t>1</a:t>
              </a:r>
              <a:endParaRPr lang="en-GB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E66E65D-0EF2-487C-B4A5-F767960889B7}"/>
                </a:ext>
              </a:extLst>
            </p:cNvPr>
            <p:cNvSpPr/>
            <p:nvPr/>
          </p:nvSpPr>
          <p:spPr>
            <a:xfrm>
              <a:off x="1747647" y="1694430"/>
              <a:ext cx="58886" cy="35273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1300">
                  <a:solidFill>
                    <a:srgbClr val="000000"/>
                  </a:solidFill>
                  <a:effectLst/>
                  <a:latin typeface="Andika"/>
                  <a:ea typeface="Andika"/>
                </a:rPr>
                <a:t> </a:t>
              </a:r>
              <a:endParaRPr lang="en-GB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5" name="Shape 394">
              <a:extLst>
                <a:ext uri="{FF2B5EF4-FFF2-40B4-BE49-F238E27FC236}">
                  <a16:creationId xmlns:a16="http://schemas.microsoft.com/office/drawing/2014/main" id="{0DA98E8C-F663-47A9-86F0-E6E57E1D32AB}"/>
                </a:ext>
              </a:extLst>
            </p:cNvPr>
            <p:cNvSpPr/>
            <p:nvPr/>
          </p:nvSpPr>
          <p:spPr>
            <a:xfrm>
              <a:off x="3890010" y="1671701"/>
              <a:ext cx="293370" cy="369570"/>
            </a:xfrm>
            <a:custGeom>
              <a:avLst/>
              <a:gdLst/>
              <a:ahLst/>
              <a:cxnLst/>
              <a:rect l="0" t="0" r="0" b="0"/>
              <a:pathLst>
                <a:path w="293370" h="369570">
                  <a:moveTo>
                    <a:pt x="0" y="369570"/>
                  </a:moveTo>
                  <a:lnTo>
                    <a:pt x="293370" y="369570"/>
                  </a:lnTo>
                  <a:lnTo>
                    <a:pt x="29337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miter lim="127000"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EE8C71E-303E-492C-9016-5167BA708C85}"/>
                </a:ext>
              </a:extLst>
            </p:cNvPr>
            <p:cNvSpPr/>
            <p:nvPr/>
          </p:nvSpPr>
          <p:spPr>
            <a:xfrm>
              <a:off x="3986657" y="1721862"/>
              <a:ext cx="97536" cy="26434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1300">
                  <a:solidFill>
                    <a:srgbClr val="000000"/>
                  </a:solidFill>
                  <a:effectLst/>
                  <a:latin typeface="Andika"/>
                  <a:ea typeface="Andika"/>
                </a:rPr>
                <a:t>2</a:t>
              </a:r>
              <a:endParaRPr lang="en-GB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3E2DB29-305C-4845-A0D3-B000D445B910}"/>
                </a:ext>
              </a:extLst>
            </p:cNvPr>
            <p:cNvSpPr/>
            <p:nvPr/>
          </p:nvSpPr>
          <p:spPr>
            <a:xfrm>
              <a:off x="4082669" y="1721862"/>
              <a:ext cx="58886" cy="35273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1300">
                  <a:solidFill>
                    <a:srgbClr val="000000"/>
                  </a:solidFill>
                  <a:effectLst/>
                  <a:latin typeface="Andika"/>
                  <a:ea typeface="Andika"/>
                </a:rPr>
                <a:t> </a:t>
              </a:r>
              <a:endParaRPr lang="en-GB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Shape 398">
              <a:extLst>
                <a:ext uri="{FF2B5EF4-FFF2-40B4-BE49-F238E27FC236}">
                  <a16:creationId xmlns:a16="http://schemas.microsoft.com/office/drawing/2014/main" id="{955918FB-8914-44B6-A944-DD6544998326}"/>
                </a:ext>
              </a:extLst>
            </p:cNvPr>
            <p:cNvSpPr/>
            <p:nvPr/>
          </p:nvSpPr>
          <p:spPr>
            <a:xfrm>
              <a:off x="5916931" y="1582166"/>
              <a:ext cx="304800" cy="369570"/>
            </a:xfrm>
            <a:custGeom>
              <a:avLst/>
              <a:gdLst/>
              <a:ahLst/>
              <a:cxnLst/>
              <a:rect l="0" t="0" r="0" b="0"/>
              <a:pathLst>
                <a:path w="304800" h="369570">
                  <a:moveTo>
                    <a:pt x="0" y="369570"/>
                  </a:moveTo>
                  <a:lnTo>
                    <a:pt x="304800" y="36957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miter lim="127000"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0BA2265-AA64-4802-96E4-26DD0E7AA78B}"/>
                </a:ext>
              </a:extLst>
            </p:cNvPr>
            <p:cNvSpPr/>
            <p:nvPr/>
          </p:nvSpPr>
          <p:spPr>
            <a:xfrm>
              <a:off x="6014212" y="1633470"/>
              <a:ext cx="128279" cy="26306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1300">
                  <a:solidFill>
                    <a:srgbClr val="000000"/>
                  </a:solidFill>
                  <a:effectLst/>
                  <a:latin typeface="Andika"/>
                  <a:ea typeface="Andika"/>
                </a:rPr>
                <a:t>3</a:t>
              </a:r>
              <a:endParaRPr lang="en-GB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1BF6929-C45F-4373-8EA1-C0F84C075E94}"/>
                </a:ext>
              </a:extLst>
            </p:cNvPr>
            <p:cNvSpPr/>
            <p:nvPr/>
          </p:nvSpPr>
          <p:spPr>
            <a:xfrm>
              <a:off x="6110224" y="1633470"/>
              <a:ext cx="58887" cy="35273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1300">
                  <a:solidFill>
                    <a:srgbClr val="000000"/>
                  </a:solidFill>
                  <a:effectLst/>
                  <a:latin typeface="Andika"/>
                  <a:ea typeface="Andika"/>
                </a:rPr>
                <a:t> </a:t>
              </a:r>
              <a:endParaRPr lang="en-GB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1" name="Shape 402">
              <a:extLst>
                <a:ext uri="{FF2B5EF4-FFF2-40B4-BE49-F238E27FC236}">
                  <a16:creationId xmlns:a16="http://schemas.microsoft.com/office/drawing/2014/main" id="{99F37627-58D7-45BA-B44C-5A2949067DDA}"/>
                </a:ext>
              </a:extLst>
            </p:cNvPr>
            <p:cNvSpPr/>
            <p:nvPr/>
          </p:nvSpPr>
          <p:spPr>
            <a:xfrm>
              <a:off x="1251585" y="2962529"/>
              <a:ext cx="304800" cy="369570"/>
            </a:xfrm>
            <a:custGeom>
              <a:avLst/>
              <a:gdLst/>
              <a:ahLst/>
              <a:cxnLst/>
              <a:rect l="0" t="0" r="0" b="0"/>
              <a:pathLst>
                <a:path w="304800" h="369570">
                  <a:moveTo>
                    <a:pt x="0" y="369570"/>
                  </a:moveTo>
                  <a:lnTo>
                    <a:pt x="304800" y="36957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miter lim="127000"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5E3A2F5-2311-4664-8265-30E25ECFD3C5}"/>
                </a:ext>
              </a:extLst>
            </p:cNvPr>
            <p:cNvSpPr/>
            <p:nvPr/>
          </p:nvSpPr>
          <p:spPr>
            <a:xfrm>
              <a:off x="1348359" y="3014468"/>
              <a:ext cx="154898" cy="270599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1300">
                  <a:solidFill>
                    <a:srgbClr val="000000"/>
                  </a:solidFill>
                  <a:effectLst/>
                  <a:latin typeface="Andika"/>
                  <a:ea typeface="Andika"/>
                </a:rPr>
                <a:t>4</a:t>
              </a:r>
              <a:endParaRPr lang="en-GB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150BFC6-44EA-4996-A49C-EA9236CB9829}"/>
                </a:ext>
              </a:extLst>
            </p:cNvPr>
            <p:cNvSpPr/>
            <p:nvPr/>
          </p:nvSpPr>
          <p:spPr>
            <a:xfrm>
              <a:off x="1444371" y="3014468"/>
              <a:ext cx="58886" cy="35273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1300">
                  <a:solidFill>
                    <a:srgbClr val="000000"/>
                  </a:solidFill>
                  <a:effectLst/>
                  <a:latin typeface="Andika"/>
                  <a:ea typeface="Andika"/>
                </a:rPr>
                <a:t> </a:t>
              </a:r>
              <a:endParaRPr lang="en-GB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4" name="Shape 406">
              <a:extLst>
                <a:ext uri="{FF2B5EF4-FFF2-40B4-BE49-F238E27FC236}">
                  <a16:creationId xmlns:a16="http://schemas.microsoft.com/office/drawing/2014/main" id="{068E6596-34F0-46DB-9B1C-5E3759160E09}"/>
                </a:ext>
              </a:extLst>
            </p:cNvPr>
            <p:cNvSpPr/>
            <p:nvPr/>
          </p:nvSpPr>
          <p:spPr>
            <a:xfrm>
              <a:off x="3891280" y="3083560"/>
              <a:ext cx="304800" cy="369570"/>
            </a:xfrm>
            <a:custGeom>
              <a:avLst/>
              <a:gdLst/>
              <a:ahLst/>
              <a:cxnLst/>
              <a:rect l="0" t="0" r="0" b="0"/>
              <a:pathLst>
                <a:path w="304800" h="369570">
                  <a:moveTo>
                    <a:pt x="0" y="369570"/>
                  </a:moveTo>
                  <a:lnTo>
                    <a:pt x="304800" y="36957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miter lim="127000"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FAD5FFC-8105-4A8B-B76F-35407C0782D9}"/>
                </a:ext>
              </a:extLst>
            </p:cNvPr>
            <p:cNvSpPr/>
            <p:nvPr/>
          </p:nvSpPr>
          <p:spPr>
            <a:xfrm>
              <a:off x="3988181" y="3134864"/>
              <a:ext cx="128280" cy="31356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1300">
                  <a:solidFill>
                    <a:srgbClr val="000000"/>
                  </a:solidFill>
                  <a:effectLst/>
                  <a:latin typeface="Andika"/>
                  <a:ea typeface="Andika"/>
                </a:rPr>
                <a:t>5</a:t>
              </a:r>
              <a:endParaRPr lang="en-GB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324A10E-A90A-42BF-B51E-81CDDA305228}"/>
                </a:ext>
              </a:extLst>
            </p:cNvPr>
            <p:cNvSpPr/>
            <p:nvPr/>
          </p:nvSpPr>
          <p:spPr>
            <a:xfrm>
              <a:off x="4084193" y="3134864"/>
              <a:ext cx="58886" cy="35273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1300">
                  <a:solidFill>
                    <a:srgbClr val="000000"/>
                  </a:solidFill>
                  <a:effectLst/>
                  <a:latin typeface="Andika"/>
                  <a:ea typeface="Andika"/>
                </a:rPr>
                <a:t> </a:t>
              </a:r>
              <a:endParaRPr lang="en-GB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7" name="Shape 410">
              <a:extLst>
                <a:ext uri="{FF2B5EF4-FFF2-40B4-BE49-F238E27FC236}">
                  <a16:creationId xmlns:a16="http://schemas.microsoft.com/office/drawing/2014/main" id="{0E800FD4-5098-486B-A4A5-1ED13660800C}"/>
                </a:ext>
              </a:extLst>
            </p:cNvPr>
            <p:cNvSpPr/>
            <p:nvPr/>
          </p:nvSpPr>
          <p:spPr>
            <a:xfrm>
              <a:off x="5951856" y="3166745"/>
              <a:ext cx="304800" cy="369570"/>
            </a:xfrm>
            <a:custGeom>
              <a:avLst/>
              <a:gdLst/>
              <a:ahLst/>
              <a:cxnLst/>
              <a:rect l="0" t="0" r="0" b="0"/>
              <a:pathLst>
                <a:path w="304800" h="369570">
                  <a:moveTo>
                    <a:pt x="0" y="369570"/>
                  </a:moveTo>
                  <a:lnTo>
                    <a:pt x="304800" y="36957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miter lim="127000"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8AD70C4-F885-4FF5-AE63-87349E1B4A8C}"/>
                </a:ext>
              </a:extLst>
            </p:cNvPr>
            <p:cNvSpPr/>
            <p:nvPr/>
          </p:nvSpPr>
          <p:spPr>
            <a:xfrm>
              <a:off x="6049264" y="3218685"/>
              <a:ext cx="128279" cy="23444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1300">
                  <a:solidFill>
                    <a:srgbClr val="000000"/>
                  </a:solidFill>
                  <a:effectLst/>
                  <a:latin typeface="Andika"/>
                  <a:ea typeface="Andika"/>
                </a:rPr>
                <a:t>6</a:t>
              </a:r>
              <a:endParaRPr lang="en-GB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ADFBF37-AFC5-4AB7-A4AA-17E40E1DEEB5}"/>
                </a:ext>
              </a:extLst>
            </p:cNvPr>
            <p:cNvSpPr/>
            <p:nvPr/>
          </p:nvSpPr>
          <p:spPr>
            <a:xfrm>
              <a:off x="6145276" y="3218685"/>
              <a:ext cx="58887" cy="35273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1300">
                  <a:solidFill>
                    <a:srgbClr val="000000"/>
                  </a:solidFill>
                  <a:effectLst/>
                  <a:latin typeface="Andika"/>
                  <a:ea typeface="Andika"/>
                </a:rPr>
                <a:t> </a:t>
              </a:r>
              <a:endParaRPr lang="en-GB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FB822DFD-7DA3-4D42-9855-651E57315771}"/>
              </a:ext>
            </a:extLst>
          </p:cNvPr>
          <p:cNvSpPr/>
          <p:nvPr/>
        </p:nvSpPr>
        <p:spPr>
          <a:xfrm>
            <a:off x="214605" y="1783504"/>
            <a:ext cx="415745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000000"/>
                </a:solidFill>
                <a:latin typeface="Andika"/>
                <a:ea typeface="Andika"/>
              </a:rPr>
              <a:t>Which ones have become a necessity? Why? </a:t>
            </a:r>
          </a:p>
          <a:p>
            <a:endParaRPr lang="en-GB" sz="3200" dirty="0">
              <a:solidFill>
                <a:srgbClr val="000000"/>
              </a:solidFill>
              <a:latin typeface="Andika"/>
              <a:ea typeface="Andika"/>
            </a:endParaRPr>
          </a:p>
          <a:p>
            <a:r>
              <a:rPr lang="en-GB" sz="3200" dirty="0">
                <a:solidFill>
                  <a:srgbClr val="000000"/>
                </a:solidFill>
                <a:latin typeface="Andika"/>
                <a:ea typeface="Andika"/>
              </a:rPr>
              <a:t>Put them in order of importance in your life.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066164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197938" y="988676"/>
            <a:ext cx="4967465" cy="734415"/>
          </a:xfrm>
        </p:spPr>
        <p:txBody>
          <a:bodyPr>
            <a:normAutofit fontScale="90000"/>
          </a:bodyPr>
          <a:lstStyle/>
          <a:p>
            <a:r>
              <a:rPr lang="en-US" dirty="0"/>
              <a:t>Lesson 1 Objectives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3161" y="2488677"/>
            <a:ext cx="5062693" cy="3988501"/>
          </a:xfrm>
        </p:spPr>
        <p:txBody>
          <a:bodyPr>
            <a:normAutofit/>
          </a:bodyPr>
          <a:lstStyle/>
          <a:p>
            <a:r>
              <a:rPr lang="en-US" sz="2800" dirty="0"/>
              <a:t>In </a:t>
            </a:r>
            <a:r>
              <a:rPr lang="en-US" sz="2800"/>
              <a:t>Lesson 1 </a:t>
            </a:r>
            <a:r>
              <a:rPr lang="en-US" sz="2800" dirty="0"/>
              <a:t>you will: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listen to an interview.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answer questions about the interview.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share your opinion about a given topic. </a:t>
            </a:r>
          </a:p>
        </p:txBody>
      </p:sp>
      <p:pic>
        <p:nvPicPr>
          <p:cNvPr id="17" name="Picture Placeholder 16" descr="Boy Reading Book">
            <a:extLst>
              <a:ext uri="{FF2B5EF4-FFF2-40B4-BE49-F238E27FC236}">
                <a16:creationId xmlns:a16="http://schemas.microsoft.com/office/drawing/2014/main" id="{C8B885F2-2AC2-46A9-9D9B-71123D1A1F6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20000">
            <a:off x="6384187" y="209524"/>
            <a:ext cx="4647699" cy="547210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570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369857" y="1003756"/>
            <a:ext cx="4065084" cy="700842"/>
          </a:xfrm>
        </p:spPr>
        <p:txBody>
          <a:bodyPr>
            <a:normAutofit fontScale="90000"/>
          </a:bodyPr>
          <a:lstStyle/>
          <a:p>
            <a:r>
              <a:rPr lang="en-US" dirty="0"/>
              <a:t>Lesson Resources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EE739B1-534B-48CE-B753-D30B0C4CB887}"/>
              </a:ext>
            </a:extLst>
          </p:cNvPr>
          <p:cNvSpPr txBox="1">
            <a:spLocks/>
          </p:cNvSpPr>
          <p:nvPr/>
        </p:nvSpPr>
        <p:spPr>
          <a:xfrm>
            <a:off x="835" y="2516440"/>
            <a:ext cx="3430521" cy="47873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Questions Worksheet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Answers Handout</a:t>
            </a:r>
          </a:p>
          <a:p>
            <a:endParaRPr lang="en-US" dirty="0"/>
          </a:p>
          <a:p>
            <a:r>
              <a:rPr lang="en-US" dirty="0"/>
              <a:t>What do you think? Handout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8" name="Picture 2" descr="See the source image">
            <a:extLst>
              <a:ext uri="{FF2B5EF4-FFF2-40B4-BE49-F238E27FC236}">
                <a16:creationId xmlns:a16="http://schemas.microsoft.com/office/drawing/2014/main" id="{771C3576-1354-46CE-952F-5D1B2C29D4A3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" r="8829"/>
          <a:stretch>
            <a:fillRect/>
          </a:stretch>
        </p:blipFill>
        <p:spPr bwMode="auto">
          <a:xfrm rot="20753465">
            <a:off x="3964735" y="1802298"/>
            <a:ext cx="9189979" cy="606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947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6626540-E53E-4F02-AD8D-6D6B5B810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503" y="169152"/>
            <a:ext cx="8293922" cy="832104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What is the listening text about?</a:t>
            </a:r>
            <a:endParaRPr lang="en-GB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7B8FA-39D7-42A1-AD44-8778F2C67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7</a:t>
            </a:fld>
            <a:endParaRPr lang="en-US" noProof="0" dirty="0"/>
          </a:p>
        </p:txBody>
      </p:sp>
      <p:pic>
        <p:nvPicPr>
          <p:cNvPr id="1026" name="Picture 2" descr="Bureau of Labor Statistics">
            <a:extLst>
              <a:ext uri="{FF2B5EF4-FFF2-40B4-BE49-F238E27FC236}">
                <a16:creationId xmlns:a16="http://schemas.microsoft.com/office/drawing/2014/main" id="{50B5C385-35D0-4BCB-8F94-C53DB1574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859" y="2012323"/>
            <a:ext cx="4193255" cy="300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C82831-D756-4569-BED3-0947D212ED31}"/>
              </a:ext>
            </a:extLst>
          </p:cNvPr>
          <p:cNvSpPr txBox="1"/>
          <p:nvPr/>
        </p:nvSpPr>
        <p:spPr>
          <a:xfrm>
            <a:off x="1932494" y="5254096"/>
            <a:ext cx="3076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Alex, the reporter</a:t>
            </a:r>
            <a:endParaRPr lang="en-GB" dirty="0"/>
          </a:p>
        </p:txBody>
      </p:sp>
      <p:pic>
        <p:nvPicPr>
          <p:cNvPr id="1028" name="Picture 4" descr="Caring and well liked' grammar school pupil, 17, killed while white water  rafting on month-long school trip to Ecuador - Mirror Online">
            <a:extLst>
              <a:ext uri="{FF2B5EF4-FFF2-40B4-BE49-F238E27FC236}">
                <a16:creationId xmlns:a16="http://schemas.microsoft.com/office/drawing/2014/main" id="{9495A814-0F5A-4FC6-BAAD-48878A4A1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464" y="1478492"/>
            <a:ext cx="3061306" cy="203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umbs up for new uniform | Otago Daily Times Online News">
            <a:extLst>
              <a:ext uri="{FF2B5EF4-FFF2-40B4-BE49-F238E27FC236}">
                <a16:creationId xmlns:a16="http://schemas.microsoft.com/office/drawing/2014/main" id="{ACFF48F1-5BBA-4663-B253-14B7F93E6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76"/>
          <a:stretch/>
        </p:blipFill>
        <p:spPr bwMode="auto">
          <a:xfrm>
            <a:off x="8168334" y="1433050"/>
            <a:ext cx="3516182" cy="212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igh School Of Dundee Pupil Reaches Finals For Cancer Research : News :  University of Dundee">
            <a:extLst>
              <a:ext uri="{FF2B5EF4-FFF2-40B4-BE49-F238E27FC236}">
                <a16:creationId xmlns:a16="http://schemas.microsoft.com/office/drawing/2014/main" id="{EF5D86D2-16DC-442E-9D4D-E94CA76B20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1" r="25910"/>
          <a:stretch/>
        </p:blipFill>
        <p:spPr bwMode="auto">
          <a:xfrm>
            <a:off x="6577458" y="4037061"/>
            <a:ext cx="2066923" cy="213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chool Uniform – St James' Lanehead">
            <a:extLst>
              <a:ext uri="{FF2B5EF4-FFF2-40B4-BE49-F238E27FC236}">
                <a16:creationId xmlns:a16="http://schemas.microsoft.com/office/drawing/2014/main" id="{3465F47C-90B1-4154-A848-9F5EF91081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2" t="2769" r="26248" b="58488"/>
          <a:stretch/>
        </p:blipFill>
        <p:spPr bwMode="auto">
          <a:xfrm>
            <a:off x="9014447" y="4037061"/>
            <a:ext cx="2066923" cy="211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410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3A1AC9-0351-4762-82AE-4DA6D8A59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8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24B566-5BF9-4896-9821-CADC69DED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8E3D8B-6474-4C6A-B206-B0B253D155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9052" y="2442379"/>
            <a:ext cx="4926947" cy="2077369"/>
          </a:xfrm>
        </p:spPr>
        <p:txBody>
          <a:bodyPr>
            <a:normAutofit/>
          </a:bodyPr>
          <a:lstStyle/>
          <a:p>
            <a:pPr algn="ctr"/>
            <a:endParaRPr lang="en-US" sz="4400" dirty="0"/>
          </a:p>
          <a:p>
            <a:pPr algn="ctr"/>
            <a:r>
              <a:rPr lang="en-US" sz="3600" dirty="0"/>
              <a:t>READ the questions </a:t>
            </a:r>
          </a:p>
          <a:p>
            <a:pPr algn="ctr"/>
            <a:r>
              <a:rPr lang="en-US" sz="3600" dirty="0"/>
              <a:t>on the worksheet.</a:t>
            </a:r>
          </a:p>
          <a:p>
            <a:endParaRPr lang="en-US" sz="440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66C73B4-3559-4E8B-BB61-2DE3CD03917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AC4F97-2BF5-474B-BF09-2A02C0212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76896">
            <a:off x="-124928" y="154765"/>
            <a:ext cx="6191456" cy="522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23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C6F2BC1-C0C3-4896-B5AB-9267807D5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829" y="2281287"/>
            <a:ext cx="5507589" cy="4421171"/>
          </a:xfrm>
        </p:spPr>
        <p:txBody>
          <a:bodyPr>
            <a:noAutofit/>
          </a:bodyPr>
          <a:lstStyle/>
          <a:p>
            <a:r>
              <a:rPr lang="en-US" sz="2800" dirty="0"/>
              <a:t>LISTEN carefully to the text.</a:t>
            </a:r>
          </a:p>
          <a:p>
            <a:endParaRPr lang="en-US" sz="2800" dirty="0"/>
          </a:p>
          <a:p>
            <a:r>
              <a:rPr lang="en-US" sz="2800" dirty="0"/>
              <a:t>LISTEN carefully while I read the questions. </a:t>
            </a:r>
          </a:p>
          <a:p>
            <a:endParaRPr lang="en-US" sz="2800" dirty="0"/>
          </a:p>
          <a:p>
            <a:r>
              <a:rPr lang="en-US" sz="2800" dirty="0"/>
              <a:t>START ANSWERING the questions.</a:t>
            </a:r>
            <a:endParaRPr lang="en-GB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7D93EB-4CD2-40ED-9678-14DEDF913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9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3194C3-82B5-4EE0-AAB3-4A273D04B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</a:t>
            </a:r>
            <a:endParaRPr lang="en-GB" dirty="0"/>
          </a:p>
        </p:txBody>
      </p:sp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32274E4A-BDE5-4C3C-841E-E9206B6ED5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07"/>
          <a:stretch/>
        </p:blipFill>
        <p:spPr bwMode="auto">
          <a:xfrm>
            <a:off x="4413480" y="2740844"/>
            <a:ext cx="1187938" cy="92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F05A7E-EE82-4F2A-86A8-8A66589A5F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03157">
            <a:off x="6196364" y="121891"/>
            <a:ext cx="4925612" cy="5782341"/>
          </a:xfrm>
          <a:prstGeom prst="rect">
            <a:avLst/>
          </a:prstGeom>
        </p:spPr>
      </p:pic>
      <p:pic>
        <p:nvPicPr>
          <p:cNvPr id="5" name="books or technology">
            <a:hlinkClick r:id="" action="ppaction://media"/>
            <a:extLst>
              <a:ext uri="{FF2B5EF4-FFF2-40B4-BE49-F238E27FC236}">
                <a16:creationId xmlns:a16="http://schemas.microsoft.com/office/drawing/2014/main" id="{481F8DCF-5A0A-4EEE-8B26-7675A3722C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24537" y="279869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05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2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F6C8FF-3D90-457B-9108-406F928CD7CB}">
  <ds:schemaRefs>
    <ds:schemaRef ds:uri="http://purl.org/dc/terms/"/>
    <ds:schemaRef ds:uri="http://schemas.microsoft.com/office/2006/documentManagement/types"/>
    <ds:schemaRef ds:uri="http://schemas.openxmlformats.org/package/2006/metadata/core-properties"/>
    <ds:schemaRef ds:uri="16c05727-aa75-4e4a-9b5f-8a80a1165891"/>
    <ds:schemaRef ds:uri="http://purl.org/dc/elements/1.1/"/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5EE5440-5A1F-438E-9118-BE5E33F972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54E2D03-4971-40C6-9798-67DD10EB96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Elementary school presentation</Template>
  <TotalTime>0</TotalTime>
  <Words>195</Words>
  <Application>Microsoft Office PowerPoint</Application>
  <PresentationFormat>Widescreen</PresentationFormat>
  <Paragraphs>75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Andika</vt:lpstr>
      <vt:lpstr>Arial</vt:lpstr>
      <vt:lpstr>Calibri</vt:lpstr>
      <vt:lpstr>Comic Sans MS</vt:lpstr>
      <vt:lpstr>Franklin Gothic Book</vt:lpstr>
      <vt:lpstr>Office Theme</vt:lpstr>
      <vt:lpstr>Lesson 1 Listening </vt:lpstr>
      <vt:lpstr>PowerPoint Presentation</vt:lpstr>
      <vt:lpstr>View this clip!</vt:lpstr>
      <vt:lpstr>Activity!</vt:lpstr>
      <vt:lpstr>Lesson 1 Objectives</vt:lpstr>
      <vt:lpstr>Lesson Resources</vt:lpstr>
      <vt:lpstr>What is the listening text about?</vt:lpstr>
      <vt:lpstr>Step 1</vt:lpstr>
      <vt:lpstr>Step 2</vt:lpstr>
      <vt:lpstr>Step 3</vt:lpstr>
      <vt:lpstr>Step 4</vt:lpstr>
      <vt:lpstr>Step 5</vt:lpstr>
      <vt:lpstr>Post-Task Activity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2021-02-08T08:30:35Z</dcterms:created>
  <dcterms:modified xsi:type="dcterms:W3CDTF">2021-05-13T07:41:54Z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