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8" r:id="rId6"/>
    <p:sldId id="257" r:id="rId7"/>
    <p:sldId id="345" r:id="rId8"/>
    <p:sldId id="336" r:id="rId9"/>
    <p:sldId id="337" r:id="rId10"/>
    <p:sldId id="338" r:id="rId11"/>
    <p:sldId id="279" r:id="rId12"/>
    <p:sldId id="282" r:id="rId13"/>
    <p:sldId id="284" r:id="rId14"/>
    <p:sldId id="283" r:id="rId15"/>
    <p:sldId id="285" r:id="rId16"/>
    <p:sldId id="334" r:id="rId17"/>
    <p:sldId id="339" r:id="rId18"/>
    <p:sldId id="341" r:id="rId19"/>
    <p:sldId id="263" r:id="rId20"/>
    <p:sldId id="269" r:id="rId21"/>
    <p:sldId id="309" r:id="rId22"/>
    <p:sldId id="280" r:id="rId23"/>
    <p:sldId id="340" r:id="rId24"/>
    <p:sldId id="277" r:id="rId25"/>
    <p:sldId id="286" r:id="rId26"/>
    <p:sldId id="298" r:id="rId27"/>
    <p:sldId id="290" r:id="rId28"/>
    <p:sldId id="276" r:id="rId29"/>
    <p:sldId id="281" r:id="rId30"/>
    <p:sldId id="346" r:id="rId31"/>
    <p:sldId id="343" r:id="rId32"/>
    <p:sldId id="272" r:id="rId33"/>
    <p:sldId id="321" r:id="rId34"/>
    <p:sldId id="307" r:id="rId35"/>
    <p:sldId id="275" r:id="rId36"/>
    <p:sldId id="322" r:id="rId37"/>
    <p:sldId id="344" r:id="rId38"/>
    <p:sldId id="26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872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484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153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378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654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4255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782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72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3</a:t>
            </a:r>
            <a:br>
              <a:rPr lang="en-US" sz="4800" dirty="0"/>
            </a:br>
            <a:r>
              <a:rPr lang="en-US" sz="4800" dirty="0"/>
              <a:t>Literature  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D2CE5A-01E6-4629-83F2-21FEFE9F65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772059" y="5099885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0010F-5D04-4743-9AAD-00592F447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651" y="418744"/>
            <a:ext cx="8254699" cy="5990602"/>
          </a:xfrm>
          <a:prstGeom prst="roundRect">
            <a:avLst>
              <a:gd name="adj" fmla="val 2439"/>
            </a:avLst>
          </a:prstGeom>
        </p:spPr>
      </p:pic>
      <p:sp>
        <p:nvSpPr>
          <p:cNvPr id="48" name="Title 20">
            <a:extLst>
              <a:ext uri="{FF2B5EF4-FFF2-40B4-BE49-F238E27FC236}">
                <a16:creationId xmlns:a16="http://schemas.microsoft.com/office/drawing/2014/main" id="{2A88B7D3-E0CC-47B8-B7CE-71A2CADF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50" y="236501"/>
            <a:ext cx="4101113" cy="678442"/>
          </a:xfrm>
          <a:solidFill>
            <a:schemeClr val="bg1"/>
          </a:solidFill>
          <a:ln>
            <a:solidFill>
              <a:srgbClr val="1C558D"/>
            </a:solidFill>
          </a:ln>
        </p:spPr>
        <p:txBody>
          <a:bodyPr/>
          <a:lstStyle/>
          <a:p>
            <a:pPr algn="ctr"/>
            <a:r>
              <a:rPr lang="en-GB" altLang="en-US" sz="3600" dirty="0">
                <a:solidFill>
                  <a:srgbClr val="1C558D"/>
                </a:solidFill>
              </a:rPr>
              <a:t>the florist</a:t>
            </a:r>
            <a:endParaRPr lang="en-GB" sz="3600" dirty="0">
              <a:solidFill>
                <a:srgbClr val="1C558D"/>
              </a:solidFill>
              <a:latin typeface="+mn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6105ED-ADEC-4F20-B6A2-DC43C20BA11B}"/>
              </a:ext>
            </a:extLst>
          </p:cNvPr>
          <p:cNvGrpSpPr/>
          <p:nvPr/>
        </p:nvGrpSpPr>
        <p:grpSpPr>
          <a:xfrm>
            <a:off x="2293978" y="1171257"/>
            <a:ext cx="1674688" cy="1674688"/>
            <a:chOff x="760289" y="1007296"/>
            <a:chExt cx="1674688" cy="167468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A4D18C-D8F6-41B0-9ED9-18530BEF4401}"/>
                </a:ext>
              </a:extLst>
            </p:cNvPr>
            <p:cNvSpPr/>
            <p:nvPr/>
          </p:nvSpPr>
          <p:spPr>
            <a:xfrm>
              <a:off x="760289" y="1007296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F09B580-486C-4BF4-A6EA-700B532E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19177">
              <a:off x="898211" y="1077111"/>
              <a:ext cx="1464540" cy="149055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43EAC16-E199-4994-B21F-A2DF6DDEAC80}"/>
              </a:ext>
            </a:extLst>
          </p:cNvPr>
          <p:cNvGrpSpPr/>
          <p:nvPr/>
        </p:nvGrpSpPr>
        <p:grpSpPr>
          <a:xfrm rot="1288698">
            <a:off x="2063659" y="5024134"/>
            <a:ext cx="1674688" cy="1674688"/>
            <a:chOff x="6596010" y="4633644"/>
            <a:chExt cx="1674688" cy="167468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25A7330-DDE5-4F4D-8E9C-BBA8CD448CD4}"/>
                </a:ext>
              </a:extLst>
            </p:cNvPr>
            <p:cNvSpPr/>
            <p:nvPr/>
          </p:nvSpPr>
          <p:spPr>
            <a:xfrm>
              <a:off x="6596010" y="4633644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37312AB-C708-406B-8E28-1281AAC10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0011" y="4725596"/>
              <a:ext cx="555150" cy="1512294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68CEC5A-A260-4042-865F-C26A26D00C42}"/>
              </a:ext>
            </a:extLst>
          </p:cNvPr>
          <p:cNvGrpSpPr/>
          <p:nvPr/>
        </p:nvGrpSpPr>
        <p:grpSpPr>
          <a:xfrm>
            <a:off x="1822838" y="3003875"/>
            <a:ext cx="1674688" cy="1674688"/>
            <a:chOff x="6842590" y="541390"/>
            <a:chExt cx="1674688" cy="16746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AE05022-0923-4722-92C1-8C9D7501EDFC}"/>
                </a:ext>
              </a:extLst>
            </p:cNvPr>
            <p:cNvSpPr/>
            <p:nvPr/>
          </p:nvSpPr>
          <p:spPr>
            <a:xfrm>
              <a:off x="6842590" y="541390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A65D7C7-BEF1-415D-A6C3-CF85DB49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38056">
              <a:off x="7170793" y="747046"/>
              <a:ext cx="1018279" cy="136295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87674ED-ED1F-44BE-AD64-C47C78A86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04" y="1577387"/>
            <a:ext cx="2786183" cy="63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0010F-5D04-4743-9AAD-00592F447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651" y="426597"/>
            <a:ext cx="8254699" cy="5982592"/>
          </a:xfrm>
          <a:prstGeom prst="roundRect">
            <a:avLst>
              <a:gd name="adj" fmla="val 2439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920885-37E5-4786-BE72-229D89895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9"/>
          <a:stretch/>
        </p:blipFill>
        <p:spPr>
          <a:xfrm>
            <a:off x="7958355" y="1428770"/>
            <a:ext cx="1803634" cy="60751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543B6F3-EB10-4297-A5E9-E9FCEA990166}"/>
              </a:ext>
            </a:extLst>
          </p:cNvPr>
          <p:cNvGrpSpPr/>
          <p:nvPr/>
        </p:nvGrpSpPr>
        <p:grpSpPr>
          <a:xfrm>
            <a:off x="-6263258" y="3953705"/>
            <a:ext cx="5980176" cy="1143000"/>
            <a:chOff x="-676656" y="3949133"/>
            <a:chExt cx="5980176" cy="1143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9012DC2-25DF-47F5-81A2-1E6F162AE46E}"/>
                </a:ext>
              </a:extLst>
            </p:cNvPr>
            <p:cNvGrpSpPr/>
            <p:nvPr/>
          </p:nvGrpSpPr>
          <p:grpSpPr>
            <a:xfrm>
              <a:off x="-676656" y="3949133"/>
              <a:ext cx="5980176" cy="1143000"/>
              <a:chOff x="-676656" y="3949133"/>
              <a:chExt cx="5980176" cy="114300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F9EDA86-7706-4BB1-AF11-2538EAD9E11C}"/>
                  </a:ext>
                </a:extLst>
              </p:cNvPr>
              <p:cNvSpPr/>
              <p:nvPr/>
            </p:nvSpPr>
            <p:spPr>
              <a:xfrm>
                <a:off x="-676656" y="4049773"/>
                <a:ext cx="5980176" cy="9224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088FCA4-F933-4AA6-A5C1-FEA1D8D9CFD9}"/>
                  </a:ext>
                </a:extLst>
              </p:cNvPr>
              <p:cNvSpPr/>
              <p:nvPr/>
            </p:nvSpPr>
            <p:spPr>
              <a:xfrm>
                <a:off x="685800" y="3949133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A257C15-D592-4761-85B4-67A707EB6429}"/>
                  </a:ext>
                </a:extLst>
              </p:cNvPr>
              <p:cNvSpPr/>
              <p:nvPr/>
            </p:nvSpPr>
            <p:spPr>
              <a:xfrm>
                <a:off x="2299716" y="3949133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F4EDB29-3954-4643-8DB3-D327A2C26F72}"/>
                  </a:ext>
                </a:extLst>
              </p:cNvPr>
              <p:cNvSpPr/>
              <p:nvPr/>
            </p:nvSpPr>
            <p:spPr>
              <a:xfrm>
                <a:off x="3913632" y="3949133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7F02C8-3C25-4C5A-A577-FFD08DF22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2" y="4037012"/>
              <a:ext cx="1067214" cy="94087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62E1E15-632B-45D8-8F82-50132C489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332" y="4263835"/>
              <a:ext cx="1253112" cy="62573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3F479C0-F849-4ECF-B4B8-7B328106F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731">
              <a:off x="798114" y="4002392"/>
              <a:ext cx="845371" cy="9601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E4BF21-FD29-4828-96FE-607F64A7E7A5}"/>
              </a:ext>
            </a:extLst>
          </p:cNvPr>
          <p:cNvGrpSpPr/>
          <p:nvPr/>
        </p:nvGrpSpPr>
        <p:grpSpPr>
          <a:xfrm>
            <a:off x="-6263258" y="5192773"/>
            <a:ext cx="5980176" cy="1143000"/>
            <a:chOff x="-676656" y="5192773"/>
            <a:chExt cx="5980176" cy="1143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0A7A18E-6546-4159-8038-68196A2E73C6}"/>
                </a:ext>
              </a:extLst>
            </p:cNvPr>
            <p:cNvGrpSpPr/>
            <p:nvPr/>
          </p:nvGrpSpPr>
          <p:grpSpPr>
            <a:xfrm>
              <a:off x="-676656" y="5192773"/>
              <a:ext cx="5980176" cy="1143000"/>
              <a:chOff x="-676656" y="5192773"/>
              <a:chExt cx="5980176" cy="11430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D2E4923-0EF0-43BB-9436-E5D222A0F507}"/>
                  </a:ext>
                </a:extLst>
              </p:cNvPr>
              <p:cNvSpPr/>
              <p:nvPr/>
            </p:nvSpPr>
            <p:spPr>
              <a:xfrm>
                <a:off x="-676656" y="5264905"/>
                <a:ext cx="5980176" cy="9224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9E40C93-8E36-4984-BC9D-E62C9B6A178B}"/>
                  </a:ext>
                </a:extLst>
              </p:cNvPr>
              <p:cNvSpPr/>
              <p:nvPr/>
            </p:nvSpPr>
            <p:spPr>
              <a:xfrm>
                <a:off x="685800" y="5192773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65C48E3-4B6B-4BD2-8315-47E6708D205F}"/>
                  </a:ext>
                </a:extLst>
              </p:cNvPr>
              <p:cNvSpPr/>
              <p:nvPr/>
            </p:nvSpPr>
            <p:spPr>
              <a:xfrm>
                <a:off x="2299716" y="5192773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A495140-0596-4886-94CB-F50115E16276}"/>
                  </a:ext>
                </a:extLst>
              </p:cNvPr>
              <p:cNvSpPr/>
              <p:nvPr/>
            </p:nvSpPr>
            <p:spPr>
              <a:xfrm>
                <a:off x="3913632" y="5192773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B75E230-95DE-4FC4-8F4B-B3F701E7E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68356">
              <a:off x="897323" y="5290033"/>
              <a:ext cx="631476" cy="94848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995FD31-2D29-4CE1-BD51-438D23C9D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716" y="5393238"/>
              <a:ext cx="1314450" cy="71407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4F6DF8A-9CD3-415B-BC1B-4AAF7F148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8427">
              <a:off x="4038269" y="5330394"/>
              <a:ext cx="931282" cy="75967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C2E0164-EEAD-4C39-AAE7-211666458CA4}"/>
              </a:ext>
            </a:extLst>
          </p:cNvPr>
          <p:cNvGrpSpPr/>
          <p:nvPr/>
        </p:nvGrpSpPr>
        <p:grpSpPr>
          <a:xfrm>
            <a:off x="-6263258" y="2604933"/>
            <a:ext cx="5980176" cy="1252705"/>
            <a:chOff x="-676656" y="2604932"/>
            <a:chExt cx="5980176" cy="125270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E2F942-7F36-4AAC-A8C0-7B8C22524178}"/>
                </a:ext>
              </a:extLst>
            </p:cNvPr>
            <p:cNvGrpSpPr/>
            <p:nvPr/>
          </p:nvGrpSpPr>
          <p:grpSpPr>
            <a:xfrm>
              <a:off x="-676656" y="2714637"/>
              <a:ext cx="5980176" cy="1143000"/>
              <a:chOff x="-676656" y="2714637"/>
              <a:chExt cx="5980176" cy="114300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E8398D6-3382-4BA2-9DF4-D8FC6DCB6C3E}"/>
                  </a:ext>
                </a:extLst>
              </p:cNvPr>
              <p:cNvSpPr/>
              <p:nvPr/>
            </p:nvSpPr>
            <p:spPr>
              <a:xfrm>
                <a:off x="-676656" y="2834640"/>
                <a:ext cx="5980176" cy="9224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DFF4AED-017F-4FC7-9434-90640CA696D4}"/>
                  </a:ext>
                </a:extLst>
              </p:cNvPr>
              <p:cNvSpPr/>
              <p:nvPr/>
            </p:nvSpPr>
            <p:spPr>
              <a:xfrm>
                <a:off x="685800" y="2714637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9E597F1-687B-4CD4-9F4D-D52BA1D9A579}"/>
                  </a:ext>
                </a:extLst>
              </p:cNvPr>
              <p:cNvSpPr/>
              <p:nvPr/>
            </p:nvSpPr>
            <p:spPr>
              <a:xfrm>
                <a:off x="2299716" y="2714637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C056C5C-FC9E-4A94-AD0B-DD49EC37552F}"/>
                  </a:ext>
                </a:extLst>
              </p:cNvPr>
              <p:cNvSpPr/>
              <p:nvPr/>
            </p:nvSpPr>
            <p:spPr>
              <a:xfrm>
                <a:off x="3913632" y="2714637"/>
                <a:ext cx="1143000" cy="1143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174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8FDA75B-58B4-4A30-BB0C-AA966EAE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0582">
              <a:off x="3936320" y="2865945"/>
              <a:ext cx="1091172" cy="80743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3660CB5-95B5-456C-8D0C-09CC232AC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38"/>
            <a:stretch/>
          </p:blipFill>
          <p:spPr>
            <a:xfrm rot="21099226">
              <a:off x="761366" y="2622023"/>
              <a:ext cx="849891" cy="11031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6CE1AC3-04E8-4FCA-B43B-DE49C7946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32851">
              <a:off x="2595638" y="2604932"/>
              <a:ext cx="673183" cy="1172915"/>
            </a:xfrm>
            <a:prstGeom prst="rect">
              <a:avLst/>
            </a:prstGeom>
          </p:spPr>
        </p:pic>
      </p:grpSp>
      <p:sp>
        <p:nvSpPr>
          <p:cNvPr id="48" name="Title 20">
            <a:extLst>
              <a:ext uri="{FF2B5EF4-FFF2-40B4-BE49-F238E27FC236}">
                <a16:creationId xmlns:a16="http://schemas.microsoft.com/office/drawing/2014/main" id="{2A88B7D3-E0CC-47B8-B7CE-71A2CADF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6" y="249242"/>
            <a:ext cx="4101113" cy="678442"/>
          </a:xfrm>
          <a:solidFill>
            <a:schemeClr val="bg1"/>
          </a:solidFill>
          <a:ln>
            <a:solidFill>
              <a:srgbClr val="1C558D"/>
            </a:solidFill>
          </a:ln>
        </p:spPr>
        <p:txBody>
          <a:bodyPr/>
          <a:lstStyle/>
          <a:p>
            <a:pPr algn="ctr"/>
            <a:r>
              <a:rPr lang="en-GB" altLang="en-US" sz="3600" dirty="0">
                <a:solidFill>
                  <a:srgbClr val="1C558D"/>
                </a:solidFill>
              </a:rPr>
              <a:t>the clothes shop</a:t>
            </a:r>
            <a:endParaRPr lang="en-GB" sz="3600" dirty="0">
              <a:solidFill>
                <a:srgbClr val="1C558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292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6717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6717 0.0016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139 L 0.6717 -0.004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0010F-5D04-4743-9AAD-00592F447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651" y="427840"/>
            <a:ext cx="8254699" cy="5998128"/>
          </a:xfrm>
          <a:prstGeom prst="roundRect">
            <a:avLst>
              <a:gd name="adj" fmla="val 2439"/>
            </a:avLst>
          </a:prstGeom>
        </p:spPr>
      </p:pic>
      <p:sp>
        <p:nvSpPr>
          <p:cNvPr id="48" name="Title 20">
            <a:extLst>
              <a:ext uri="{FF2B5EF4-FFF2-40B4-BE49-F238E27FC236}">
                <a16:creationId xmlns:a16="http://schemas.microsoft.com/office/drawing/2014/main" id="{2A88B7D3-E0CC-47B8-B7CE-71A2CADF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443" y="492815"/>
            <a:ext cx="4101113" cy="678442"/>
          </a:xfrm>
          <a:solidFill>
            <a:schemeClr val="bg1"/>
          </a:solidFill>
          <a:ln>
            <a:solidFill>
              <a:srgbClr val="1C558D"/>
            </a:solidFill>
          </a:ln>
        </p:spPr>
        <p:txBody>
          <a:bodyPr/>
          <a:lstStyle/>
          <a:p>
            <a:pPr algn="ctr"/>
            <a:r>
              <a:rPr lang="en-GB" altLang="en-US" sz="3600" dirty="0">
                <a:solidFill>
                  <a:srgbClr val="1C558D"/>
                </a:solidFill>
              </a:rPr>
              <a:t>the toy shop</a:t>
            </a:r>
            <a:endParaRPr lang="en-GB" sz="3600" dirty="0">
              <a:solidFill>
                <a:srgbClr val="1C558D"/>
              </a:solidFill>
              <a:latin typeface="+mn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6105ED-ADEC-4F20-B6A2-DC43C20BA11B}"/>
              </a:ext>
            </a:extLst>
          </p:cNvPr>
          <p:cNvGrpSpPr/>
          <p:nvPr/>
        </p:nvGrpSpPr>
        <p:grpSpPr>
          <a:xfrm>
            <a:off x="2293978" y="348539"/>
            <a:ext cx="1674688" cy="1674688"/>
            <a:chOff x="760289" y="1007296"/>
            <a:chExt cx="1674688" cy="167468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A4D18C-D8F6-41B0-9ED9-18530BEF4401}"/>
                </a:ext>
              </a:extLst>
            </p:cNvPr>
            <p:cNvSpPr/>
            <p:nvPr/>
          </p:nvSpPr>
          <p:spPr>
            <a:xfrm>
              <a:off x="760289" y="1007296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F09B580-486C-4BF4-A6EA-700B532E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19177">
              <a:off x="1067387" y="1124345"/>
              <a:ext cx="1199539" cy="136100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43EAC16-E199-4994-B21F-A2DF6DDEAC80}"/>
              </a:ext>
            </a:extLst>
          </p:cNvPr>
          <p:cNvGrpSpPr/>
          <p:nvPr/>
        </p:nvGrpSpPr>
        <p:grpSpPr>
          <a:xfrm rot="1288698">
            <a:off x="2072049" y="4934869"/>
            <a:ext cx="1674688" cy="1674688"/>
            <a:chOff x="6596010" y="4633644"/>
            <a:chExt cx="1674688" cy="167468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25A7330-DDE5-4F4D-8E9C-BBA8CD448CD4}"/>
                </a:ext>
              </a:extLst>
            </p:cNvPr>
            <p:cNvSpPr/>
            <p:nvPr/>
          </p:nvSpPr>
          <p:spPr>
            <a:xfrm>
              <a:off x="6596010" y="4633644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37312AB-C708-406B-8E28-1281AAC10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1221" y="4679214"/>
              <a:ext cx="1105135" cy="1575142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68CEC5A-A260-4042-865F-C26A26D00C42}"/>
              </a:ext>
            </a:extLst>
          </p:cNvPr>
          <p:cNvGrpSpPr/>
          <p:nvPr/>
        </p:nvGrpSpPr>
        <p:grpSpPr>
          <a:xfrm>
            <a:off x="1822838" y="2589560"/>
            <a:ext cx="1674688" cy="1674688"/>
            <a:chOff x="6842590" y="541390"/>
            <a:chExt cx="1674688" cy="16746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AE05022-0923-4722-92C1-8C9D7501EDFC}"/>
                </a:ext>
              </a:extLst>
            </p:cNvPr>
            <p:cNvSpPr/>
            <p:nvPr/>
          </p:nvSpPr>
          <p:spPr>
            <a:xfrm>
              <a:off x="6842590" y="541390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A65D7C7-BEF1-415D-A6C3-CF85DB49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38056">
              <a:off x="7161348" y="810192"/>
              <a:ext cx="1059050" cy="114054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AF34E3-E160-4ACD-A72D-2E5407C818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41" y="1074027"/>
            <a:ext cx="2582050" cy="75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4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1C176-AC7B-483B-AB1B-C16C7703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4820AC-DAF6-48EF-B751-8F33EAB1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Think!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B2280-491D-4CF3-84A7-7EC1D9A3C3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1561" y="1942690"/>
            <a:ext cx="9303119" cy="21115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Clue: </a:t>
            </a:r>
          </a:p>
          <a:p>
            <a:r>
              <a:rPr lang="en-US" dirty="0"/>
              <a:t>a </a:t>
            </a:r>
            <a:r>
              <a:rPr lang="en-US" dirty="0" err="1"/>
              <a:t>favourite</a:t>
            </a:r>
            <a:r>
              <a:rPr lang="en-US" dirty="0"/>
              <a:t> among </a:t>
            </a:r>
          </a:p>
          <a:p>
            <a:r>
              <a:rPr lang="en-US" dirty="0"/>
              <a:t>sweet-toothed people</a:t>
            </a:r>
          </a:p>
        </p:txBody>
      </p:sp>
    </p:spTree>
    <p:extLst>
      <p:ext uri="{BB962C8B-B14F-4D97-AF65-F5344CB8AC3E}">
        <p14:creationId xmlns:p14="http://schemas.microsoft.com/office/powerpoint/2010/main" val="38810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7D0F1-06DB-4884-A45D-D8C21536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412AE-B13B-410A-A199-4E078D00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" y="1897380"/>
            <a:ext cx="39243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3FDC3-D96B-4A25-939D-15E647798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7"/>
          <a:stretch/>
        </p:blipFill>
        <p:spPr>
          <a:xfrm>
            <a:off x="4294660" y="1943316"/>
            <a:ext cx="3877751" cy="275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D1CEE-B8A0-42E2-99CC-18BAB48F5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"/>
          <a:stretch/>
        </p:blipFill>
        <p:spPr>
          <a:xfrm>
            <a:off x="7966710" y="1945957"/>
            <a:ext cx="3777576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6BD7A-5E74-45E7-B882-08C0C919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1026" name="Picture 2" descr="Charlie And The Chocolate Factory Book, स्टोरी बुक, कहानियों की पुस्तक -  Bhaiya Stores, Betul | ID: 16587446473">
            <a:extLst>
              <a:ext uri="{FF2B5EF4-FFF2-40B4-BE49-F238E27FC236}">
                <a16:creationId xmlns:a16="http://schemas.microsoft.com/office/drawing/2014/main" id="{557DC8C4-FBD5-4F44-982C-E89E9EDE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33" y="464909"/>
            <a:ext cx="5208133" cy="56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Willy Wonka &amp; the Chocolate Factory Original + Charlie &amp; The Chocolate  Factory Tim Burton Johnny Depp Fantasy double feature set: Johnny Depp,  Gene Wilder, Tim Burton: Movies &amp; TV">
            <a:extLst>
              <a:ext uri="{FF2B5EF4-FFF2-40B4-BE49-F238E27FC236}">
                <a16:creationId xmlns:a16="http://schemas.microsoft.com/office/drawing/2014/main" id="{41500C41-7252-46FF-8B0F-34602E57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55" y="592771"/>
            <a:ext cx="7263445" cy="53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00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6FD521-721D-4FA5-A5D1-0AB88F98B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470" y="239283"/>
            <a:ext cx="6055059" cy="83210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NEW WORDS - Using a dictionary!</a:t>
            </a:r>
            <a:endParaRPr lang="en-GB" sz="3200" dirty="0"/>
          </a:p>
        </p:txBody>
      </p:sp>
      <p:pic>
        <p:nvPicPr>
          <p:cNvPr id="2050" name="Picture 2" descr="https://www.tes.com/tesv2/files/styles/news_article_ml_x2/public/media/image/2019-09/TES_DICTIONARY_USE.jpg?h=468a0b19&amp;itok=bwmdo1rZ">
            <a:extLst>
              <a:ext uri="{FF2B5EF4-FFF2-40B4-BE49-F238E27FC236}">
                <a16:creationId xmlns:a16="http://schemas.microsoft.com/office/drawing/2014/main" id="{A1025CC0-DB8B-490F-A60D-D54D29D7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55" y="1231720"/>
            <a:ext cx="8382569" cy="471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36658" y="589622"/>
            <a:ext cx="4391191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New Words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595B9-5B0B-41E4-B50C-9878AD928CA3}"/>
              </a:ext>
            </a:extLst>
          </p:cNvPr>
          <p:cNvSpPr txBox="1"/>
          <p:nvPr/>
        </p:nvSpPr>
        <p:spPr>
          <a:xfrm>
            <a:off x="1095167" y="1589265"/>
            <a:ext cx="10001665" cy="367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/>
              <a:t>damp			    bulged	</a:t>
            </a:r>
          </a:p>
          <a:p>
            <a:pPr algn="ctr">
              <a:lnSpc>
                <a:spcPct val="150000"/>
              </a:lnSpc>
            </a:pPr>
            <a:r>
              <a:rPr lang="en-US" sz="5400" dirty="0"/>
              <a:t>cram 			    wolfing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/>
              <a:t>marvellously</a:t>
            </a:r>
            <a:r>
              <a:rPr lang="en-US" sz="5400" dirty="0"/>
              <a:t>	</a:t>
            </a:r>
            <a:r>
              <a:rPr lang="en-US" sz="4000" dirty="0"/>
              <a:t>	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94594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070AB-930A-47C7-B091-02B40F1C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8D52A-E451-4BB5-AD60-CABC3009F015}"/>
              </a:ext>
            </a:extLst>
          </p:cNvPr>
          <p:cNvSpPr txBox="1"/>
          <p:nvPr/>
        </p:nvSpPr>
        <p:spPr>
          <a:xfrm>
            <a:off x="1007540" y="399965"/>
            <a:ext cx="5995447" cy="605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damp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bulged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cram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wolfing</a:t>
            </a:r>
          </a:p>
          <a:p>
            <a:pPr>
              <a:lnSpc>
                <a:spcPct val="200000"/>
              </a:lnSpc>
            </a:pPr>
            <a:r>
              <a:rPr lang="en-US" sz="4000" dirty="0" err="1"/>
              <a:t>marvellously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78EB6-8826-4A86-A0E0-35C0D97AA3C7}"/>
              </a:ext>
            </a:extLst>
          </p:cNvPr>
          <p:cNvSpPr txBox="1"/>
          <p:nvPr/>
        </p:nvSpPr>
        <p:spPr>
          <a:xfrm>
            <a:off x="5715958" y="405280"/>
            <a:ext cx="7910189" cy="605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4000" dirty="0"/>
              <a:t>stuck out </a:t>
            </a:r>
          </a:p>
          <a:p>
            <a:pPr>
              <a:lnSpc>
                <a:spcPct val="200000"/>
              </a:lnSpc>
            </a:pPr>
            <a:r>
              <a:rPr lang="en-GB" sz="4000" dirty="0">
                <a:solidFill>
                  <a:schemeClr val="accent6"/>
                </a:solidFill>
              </a:rPr>
              <a:t>stuff </a:t>
            </a:r>
          </a:p>
          <a:p>
            <a:pPr>
              <a:lnSpc>
                <a:spcPct val="200000"/>
              </a:lnSpc>
            </a:pPr>
            <a:r>
              <a:rPr lang="en-GB" sz="4000" dirty="0"/>
              <a:t>eating greedily </a:t>
            </a:r>
          </a:p>
          <a:p>
            <a:pPr>
              <a:lnSpc>
                <a:spcPct val="200000"/>
              </a:lnSpc>
            </a:pPr>
            <a:r>
              <a:rPr lang="en-GB" sz="4000" dirty="0">
                <a:solidFill>
                  <a:schemeClr val="accent6"/>
                </a:solidFill>
              </a:rPr>
              <a:t>wonderfully</a:t>
            </a:r>
          </a:p>
          <a:p>
            <a:pPr>
              <a:lnSpc>
                <a:spcPct val="200000"/>
              </a:lnSpc>
            </a:pPr>
            <a:r>
              <a:rPr lang="en-GB" sz="4000" dirty="0"/>
              <a:t>moist</a:t>
            </a:r>
            <a:endParaRPr lang="en-US" sz="4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8F89A8-D0B3-4DF2-9136-6AE48CDDA78C}"/>
              </a:ext>
            </a:extLst>
          </p:cNvPr>
          <p:cNvCxnSpPr>
            <a:cxnSpLocks/>
          </p:cNvCxnSpPr>
          <p:nvPr/>
        </p:nvCxnSpPr>
        <p:spPr>
          <a:xfrm>
            <a:off x="3417512" y="1298713"/>
            <a:ext cx="2209248" cy="4790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A15B96-90EF-4248-BE69-A2EBF8D9CD59}"/>
              </a:ext>
            </a:extLst>
          </p:cNvPr>
          <p:cNvCxnSpPr>
            <a:cxnSpLocks/>
          </p:cNvCxnSpPr>
          <p:nvPr/>
        </p:nvCxnSpPr>
        <p:spPr>
          <a:xfrm flipV="1">
            <a:off x="3440501" y="1200636"/>
            <a:ext cx="2110512" cy="1203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F84151-51E7-4E3D-96DA-B970F33A67FD}"/>
              </a:ext>
            </a:extLst>
          </p:cNvPr>
          <p:cNvCxnSpPr>
            <a:cxnSpLocks/>
          </p:cNvCxnSpPr>
          <p:nvPr/>
        </p:nvCxnSpPr>
        <p:spPr>
          <a:xfrm flipV="1">
            <a:off x="3440501" y="2498103"/>
            <a:ext cx="2110512" cy="1069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234410-4B33-4ADF-AB78-AE5E75061364}"/>
              </a:ext>
            </a:extLst>
          </p:cNvPr>
          <p:cNvCxnSpPr>
            <a:cxnSpLocks/>
          </p:cNvCxnSpPr>
          <p:nvPr/>
        </p:nvCxnSpPr>
        <p:spPr>
          <a:xfrm flipV="1">
            <a:off x="3541568" y="3704734"/>
            <a:ext cx="2009445" cy="1213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6FCD83-4A8A-410F-87C4-65BDD4831C52}"/>
              </a:ext>
            </a:extLst>
          </p:cNvPr>
          <p:cNvCxnSpPr>
            <a:cxnSpLocks/>
          </p:cNvCxnSpPr>
          <p:nvPr/>
        </p:nvCxnSpPr>
        <p:spPr>
          <a:xfrm flipV="1">
            <a:off x="3733977" y="4941821"/>
            <a:ext cx="1892783" cy="1147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8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701954">
            <a:off x="4269830" y="2059201"/>
            <a:ext cx="8177843" cy="4214942"/>
          </a:xfrm>
        </p:spPr>
        <p:txBody>
          <a:bodyPr>
            <a:normAutofit fontScale="85000" lnSpcReduction="10000"/>
          </a:bodyPr>
          <a:lstStyle/>
          <a:p>
            <a:r>
              <a:rPr lang="en-US" sz="5400" dirty="0"/>
              <a:t>READ the text silently.</a:t>
            </a:r>
            <a:endParaRPr lang="en-US" sz="5100" dirty="0"/>
          </a:p>
          <a:p>
            <a:r>
              <a:rPr lang="en-US" sz="5100" dirty="0"/>
              <a:t>After you read the text </a:t>
            </a:r>
          </a:p>
          <a:p>
            <a:r>
              <a:rPr lang="en-US" sz="5100" dirty="0"/>
              <a:t>ANSWER the following questions:</a:t>
            </a:r>
          </a:p>
          <a:p>
            <a:endParaRPr lang="en-US" sz="5100" dirty="0"/>
          </a:p>
          <a:p>
            <a:r>
              <a:rPr lang="en-US" sz="5100" dirty="0"/>
              <a:t>WHAT IS THE TEXT ABOUT? </a:t>
            </a:r>
          </a:p>
          <a:p>
            <a:r>
              <a:rPr lang="en-US" sz="5100" dirty="0"/>
              <a:t>HOW DID IT MAKE YOU FEEL?</a:t>
            </a:r>
          </a:p>
          <a:p>
            <a:endParaRPr lang="en-GB" sz="5100" dirty="0"/>
          </a:p>
        </p:txBody>
      </p:sp>
    </p:spTree>
    <p:extLst>
      <p:ext uri="{BB962C8B-B14F-4D97-AF65-F5344CB8AC3E}">
        <p14:creationId xmlns:p14="http://schemas.microsoft.com/office/powerpoint/2010/main" val="118668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8501" y="999404"/>
            <a:ext cx="4762196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3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61" y="2252547"/>
            <a:ext cx="5305793" cy="4401054"/>
          </a:xfrm>
        </p:spPr>
        <p:txBody>
          <a:bodyPr>
            <a:normAutofit/>
          </a:bodyPr>
          <a:lstStyle/>
          <a:p>
            <a:r>
              <a:rPr lang="en-US" sz="2800" dirty="0"/>
              <a:t>You will: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use the dictionary to find the meaning of new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read an extract from a book silently and aloud.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listen to a piece of prose being read aloud.</a:t>
            </a: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AFF2E-7558-46BC-A04F-9CB11EAE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98C0CDE5-970C-4CC4-BF43-0DA127E73E82}" type="slidenum">
              <a:rPr lang="en-US" sz="1200" noProof="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>
                <a:spcAft>
                  <a:spcPts val="600"/>
                </a:spcAft>
              </a:pPr>
              <a:t>20</a:t>
            </a:fld>
            <a:endParaRPr lang="en-US" sz="1200" noProof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54405-907B-466B-A265-9EA7EDBD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05" y="68262"/>
            <a:ext cx="5627801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11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B2CD4E-66AA-4DCF-A564-8E23DC28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8C3562-9536-4F18-8DA0-097D587B5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0" y="76230"/>
            <a:ext cx="11105322" cy="67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48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29BA7-11BD-424F-BEA2-E4D4634E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F59C66-80FC-424E-BD90-A52ECC9E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58588" y="317726"/>
            <a:ext cx="4849794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Step 2 - Discuss the question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C1047-C672-4829-AF25-813E01879B35}"/>
              </a:ext>
            </a:extLst>
          </p:cNvPr>
          <p:cNvSpPr/>
          <p:nvPr/>
        </p:nvSpPr>
        <p:spPr>
          <a:xfrm>
            <a:off x="5395462" y="655020"/>
            <a:ext cx="10436089" cy="697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600" dirty="0">
                <a:solidFill>
                  <a:srgbClr val="180200"/>
                </a:solidFill>
              </a:rPr>
              <a:t>What is the extract about?</a:t>
            </a:r>
            <a:endParaRPr lang="en-GB" sz="3600" dirty="0">
              <a:solidFill>
                <a:srgbClr val="1802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00B7E-26C2-4A7C-83D5-AE89403CA567}"/>
              </a:ext>
            </a:extLst>
          </p:cNvPr>
          <p:cNvSpPr/>
          <p:nvPr/>
        </p:nvSpPr>
        <p:spPr>
          <a:xfrm>
            <a:off x="386000" y="1563035"/>
            <a:ext cx="10916738" cy="542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3600" dirty="0"/>
              <a:t>The extract has been taken from the book </a:t>
            </a:r>
            <a:r>
              <a:rPr lang="en-US" sz="3600" i="1" dirty="0"/>
              <a:t>Charlie and the Chocolate Factory. </a:t>
            </a:r>
            <a:r>
              <a:rPr lang="en-US" sz="3600" dirty="0"/>
              <a:t>This book was written by Roald Dahl.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3600" dirty="0"/>
              <a:t>In this extract, Charlie, visits a candy shop and buys one chocolate bar. With the change, he decides to buy a second one. When he unwraps the second bar, he finds the Golden Ticket. The shopkeeper was stunned and kept telling others to go and have a look.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94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771801">
            <a:off x="4382982" y="2294698"/>
            <a:ext cx="8533424" cy="5208366"/>
          </a:xfrm>
        </p:spPr>
        <p:txBody>
          <a:bodyPr>
            <a:noAutofit/>
          </a:bodyPr>
          <a:lstStyle/>
          <a:p>
            <a:endParaRPr lang="en-US" sz="3000" dirty="0"/>
          </a:p>
          <a:p>
            <a:r>
              <a:rPr lang="en-US" sz="4800" dirty="0"/>
              <a:t>READ the text again. </a:t>
            </a:r>
          </a:p>
          <a:p>
            <a:r>
              <a:rPr lang="en-US" sz="4800" dirty="0"/>
              <a:t>Then try to ANSWER the following questions.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20179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DAF742-B1F0-499E-AAD2-C2851BDD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EF0C47-F2EF-408C-A0A8-43F59666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47956" y="445349"/>
            <a:ext cx="5046786" cy="1095687"/>
          </a:xfrm>
        </p:spPr>
        <p:txBody>
          <a:bodyPr>
            <a:normAutofit/>
          </a:bodyPr>
          <a:lstStyle/>
          <a:p>
            <a:r>
              <a:rPr lang="en-US" sz="3200" dirty="0"/>
              <a:t>Step 3: Answer these    		 questions!</a:t>
            </a:r>
            <a:endParaRPr lang="en-GB" sz="32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F38F38C-6F63-47C6-BC59-926659B3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891" y="1564847"/>
            <a:ext cx="10965180" cy="5943092"/>
          </a:xfrm>
        </p:spPr>
        <p:txBody>
          <a:bodyPr tIns="180000" bIns="10800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What is the setting of the story? </a:t>
            </a:r>
          </a:p>
          <a:p>
            <a:pPr>
              <a:lnSpc>
                <a:spcPct val="100000"/>
              </a:lnSpc>
            </a:pPr>
            <a:r>
              <a:rPr lang="en-GB" sz="3200" dirty="0"/>
              <a:t>Who are the main characters in this extract?  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Find one word in the text, </a:t>
            </a:r>
            <a:r>
              <a:rPr lang="en-US" sz="3200" dirty="0">
                <a:solidFill>
                  <a:srgbClr val="1A0200"/>
                </a:solidFill>
              </a:rPr>
              <a:t>which physically describes the man.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Find the sentence which shows that Charlie ate the chocolate quickly.</a:t>
            </a:r>
            <a:endParaRPr lang="en-US" sz="3200" dirty="0">
              <a:solidFill>
                <a:srgbClr val="1A0200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3200" dirty="0"/>
              <a:t>How much change did the man give Charlie?</a:t>
            </a:r>
          </a:p>
          <a:p>
            <a:pPr>
              <a:lnSpc>
                <a:spcPct val="100000"/>
              </a:lnSpc>
            </a:pPr>
            <a:r>
              <a:rPr lang="en-GB" sz="3200" dirty="0"/>
              <a:t>What was ‘the brilliant flash of gold’?</a:t>
            </a:r>
          </a:p>
          <a:p>
            <a:pPr>
              <a:lnSpc>
                <a:spcPct val="100000"/>
              </a:lnSpc>
            </a:pPr>
            <a:r>
              <a:rPr lang="en-GB" sz="3200" dirty="0"/>
              <a:t>How can you tell that the shopkeeper got excited?</a:t>
            </a:r>
          </a:p>
        </p:txBody>
      </p:sp>
    </p:spTree>
    <p:extLst>
      <p:ext uri="{BB962C8B-B14F-4D97-AF65-F5344CB8AC3E}">
        <p14:creationId xmlns:p14="http://schemas.microsoft.com/office/powerpoint/2010/main" val="111473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29BA7-11BD-424F-BEA2-E4D4634E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F59C66-80FC-424E-BD90-A52ECC9E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31491" y="318815"/>
            <a:ext cx="4386741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Step 4 - Discuss 	   		the questions</a:t>
            </a:r>
            <a:endParaRPr lang="en-GB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74522-E213-4E40-A3D1-988D2706779E}"/>
              </a:ext>
            </a:extLst>
          </p:cNvPr>
          <p:cNvSpPr/>
          <p:nvPr/>
        </p:nvSpPr>
        <p:spPr>
          <a:xfrm>
            <a:off x="282160" y="1582073"/>
            <a:ext cx="6375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A0200"/>
                </a:solidFill>
              </a:rPr>
              <a:t>1.  What is the setting of the story?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F1BCF6-3192-4D1C-853F-B4824B58C3FC}"/>
              </a:ext>
            </a:extLst>
          </p:cNvPr>
          <p:cNvSpPr/>
          <p:nvPr/>
        </p:nvSpPr>
        <p:spPr>
          <a:xfrm>
            <a:off x="7953116" y="1546003"/>
            <a:ext cx="10537175" cy="56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A candy shop</a:t>
            </a:r>
            <a:endParaRPr lang="en-GB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549FEE-A4A2-4715-ADCA-54F6FD7017DB}"/>
              </a:ext>
            </a:extLst>
          </p:cNvPr>
          <p:cNvSpPr/>
          <p:nvPr/>
        </p:nvSpPr>
        <p:spPr>
          <a:xfrm>
            <a:off x="292620" y="2087335"/>
            <a:ext cx="10436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A0200"/>
                </a:solidFill>
              </a:rPr>
              <a:t>2.  Who are the main characters in this extract?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E0BE28-413A-4C38-839A-75010ECD83C5}"/>
              </a:ext>
            </a:extLst>
          </p:cNvPr>
          <p:cNvSpPr/>
          <p:nvPr/>
        </p:nvSpPr>
        <p:spPr>
          <a:xfrm>
            <a:off x="7953116" y="2036486"/>
            <a:ext cx="9670626" cy="56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Charlie and the shopkeeper</a:t>
            </a:r>
            <a:endParaRPr lang="en-GB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950406-3B58-4DC9-B5A2-19290BE11B03}"/>
              </a:ext>
            </a:extLst>
          </p:cNvPr>
          <p:cNvSpPr/>
          <p:nvPr/>
        </p:nvSpPr>
        <p:spPr>
          <a:xfrm>
            <a:off x="282160" y="2602993"/>
            <a:ext cx="10436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A0200"/>
                </a:solidFill>
              </a:rPr>
              <a:t>3.  Find one word in the text, which physically describes the man.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66FD6-B2AF-453D-BAF6-7AE880743956}"/>
              </a:ext>
            </a:extLst>
          </p:cNvPr>
          <p:cNvSpPr/>
          <p:nvPr/>
        </p:nvSpPr>
        <p:spPr>
          <a:xfrm>
            <a:off x="722533" y="2997067"/>
            <a:ext cx="10881915" cy="56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The word is ‘fat’.</a:t>
            </a:r>
            <a:endParaRPr lang="en-GB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1ABDE1-7B5B-4C77-B71C-0B5E78C52F71}"/>
              </a:ext>
            </a:extLst>
          </p:cNvPr>
          <p:cNvSpPr/>
          <p:nvPr/>
        </p:nvSpPr>
        <p:spPr>
          <a:xfrm>
            <a:off x="259519" y="3595572"/>
            <a:ext cx="1165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A0200"/>
                </a:solidFill>
              </a:rPr>
              <a:t>4.   Find the sentence which shows that Charlie ate the chocolate quickly.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83407E-C8AD-4F0B-8052-EA9EE4CE2230}"/>
              </a:ext>
            </a:extLst>
          </p:cNvPr>
          <p:cNvSpPr/>
          <p:nvPr/>
        </p:nvSpPr>
        <p:spPr>
          <a:xfrm>
            <a:off x="352192" y="4848934"/>
            <a:ext cx="1261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A0200"/>
                </a:solidFill>
              </a:rPr>
              <a:t>5.  How much change did the man give Charlie?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D75426-3177-48C2-B579-E418B6FEC91A}"/>
              </a:ext>
            </a:extLst>
          </p:cNvPr>
          <p:cNvSpPr/>
          <p:nvPr/>
        </p:nvSpPr>
        <p:spPr>
          <a:xfrm>
            <a:off x="7661784" y="4829994"/>
            <a:ext cx="10253289" cy="56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Nine five-penny pieces (45p)</a:t>
            </a:r>
            <a:endParaRPr lang="en-GB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1B10FE-689B-49F6-9E59-3168614075A0}"/>
              </a:ext>
            </a:extLst>
          </p:cNvPr>
          <p:cNvSpPr/>
          <p:nvPr/>
        </p:nvSpPr>
        <p:spPr>
          <a:xfrm>
            <a:off x="352192" y="5318515"/>
            <a:ext cx="10436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A0200"/>
                </a:solidFill>
              </a:rPr>
              <a:t>6.  What was ‘the brilliant flash of gold’? </a:t>
            </a:r>
            <a:endParaRPr lang="en-US" sz="2800" dirty="0">
              <a:solidFill>
                <a:srgbClr val="1A02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DB47FD-1A8A-405B-AF29-21364DB6BF66}"/>
              </a:ext>
            </a:extLst>
          </p:cNvPr>
          <p:cNvSpPr/>
          <p:nvPr/>
        </p:nvSpPr>
        <p:spPr>
          <a:xfrm>
            <a:off x="7661784" y="5281011"/>
            <a:ext cx="10253289" cy="56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The Golden Ticket</a:t>
            </a: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0D1F0-9C97-40C0-BC02-13661CADA929}"/>
              </a:ext>
            </a:extLst>
          </p:cNvPr>
          <p:cNvSpPr txBox="1"/>
          <p:nvPr/>
        </p:nvSpPr>
        <p:spPr>
          <a:xfrm>
            <a:off x="722533" y="4067147"/>
            <a:ext cx="11469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‘And in less than half a minute, the whole thing had disappeared down his      		throat.’</a:t>
            </a:r>
            <a:endParaRPr lang="en-GB" sz="4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AE17AF-578D-482E-92B1-4E3E0992E417}"/>
              </a:ext>
            </a:extLst>
          </p:cNvPr>
          <p:cNvSpPr/>
          <p:nvPr/>
        </p:nvSpPr>
        <p:spPr>
          <a:xfrm>
            <a:off x="357125" y="5743612"/>
            <a:ext cx="10436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A0200"/>
                </a:solidFill>
              </a:rPr>
              <a:t>7.  How can you tell that the shopkeeper got excited? </a:t>
            </a:r>
            <a:endParaRPr lang="en-US" sz="2800" dirty="0">
              <a:solidFill>
                <a:srgbClr val="1A02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351BE6-60F3-44E6-BDD1-0DAAF10C0184}"/>
              </a:ext>
            </a:extLst>
          </p:cNvPr>
          <p:cNvSpPr/>
          <p:nvPr/>
        </p:nvSpPr>
        <p:spPr>
          <a:xfrm>
            <a:off x="803774" y="6005607"/>
            <a:ext cx="10436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He screamed, leapt about a foot in the air and told everyone to look at the ticket.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09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1" grpId="0"/>
      <p:bldP spid="17" grpId="0"/>
      <p:bldP spid="13" grpId="0"/>
      <p:bldP spid="16" grpId="0"/>
      <p:bldP spid="18" grpId="0"/>
      <p:bldP spid="19" grpId="0"/>
      <p:bldP spid="20" grpId="0"/>
      <p:bldP spid="4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89F3E-3A9D-4910-90A0-3D1C4558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82E373-AB3A-49B2-8442-B094F2EE2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5E4F0-38B1-4822-9AE6-1B6069683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37776">
            <a:off x="4020430" y="2676615"/>
            <a:ext cx="8245221" cy="3262533"/>
          </a:xfrm>
        </p:spPr>
        <p:txBody>
          <a:bodyPr>
            <a:normAutofit/>
          </a:bodyPr>
          <a:lstStyle/>
          <a:p>
            <a:r>
              <a:rPr lang="en-US" sz="4800" dirty="0"/>
              <a:t>LISTEN and READ SILENTLY.</a:t>
            </a:r>
          </a:p>
          <a:p>
            <a:endParaRPr lang="en-US" sz="4800"/>
          </a:p>
          <a:p>
            <a:r>
              <a:rPr lang="en-US" sz="4800"/>
              <a:t>Then </a:t>
            </a:r>
            <a:r>
              <a:rPr lang="en-US" sz="4800" dirty="0"/>
              <a:t>LISTEN to me while I EXPLAIN the worksheet.</a:t>
            </a:r>
          </a:p>
        </p:txBody>
      </p:sp>
    </p:spTree>
    <p:extLst>
      <p:ext uri="{BB962C8B-B14F-4D97-AF65-F5344CB8AC3E}">
        <p14:creationId xmlns:p14="http://schemas.microsoft.com/office/powerpoint/2010/main" val="468223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AFF2E-7558-46BC-A04F-9CB11EAE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98C0CDE5-970C-4CC4-BF43-0DA127E73E82}" type="slidenum">
              <a:rPr lang="en-US" sz="1200" noProof="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>
                <a:spcAft>
                  <a:spcPts val="600"/>
                </a:spcAft>
              </a:pPr>
              <a:t>27</a:t>
            </a:fld>
            <a:endParaRPr lang="en-US" sz="1200" noProof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54405-907B-466B-A265-9EA7EDBD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05" y="68262"/>
            <a:ext cx="5627801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56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B2CD4E-66AA-4DCF-A564-8E23DC28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28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8C3562-9536-4F18-8DA0-097D587B5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0" y="76230"/>
            <a:ext cx="11105322" cy="67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34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4F11B-9072-4DE7-99FD-C598F4E5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D2DDE-0A08-43F5-B428-0C203D4A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65B745-047E-466C-9F5A-370689641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35703">
            <a:off x="4053499" y="3307575"/>
            <a:ext cx="8176191" cy="2987147"/>
          </a:xfrm>
        </p:spPr>
        <p:txBody>
          <a:bodyPr>
            <a:normAutofit/>
          </a:bodyPr>
          <a:lstStyle/>
          <a:p>
            <a:r>
              <a:rPr lang="en-US" sz="6000" dirty="0"/>
              <a:t>READ the text yourself.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01205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0" y="2222599"/>
            <a:ext cx="3883843" cy="3402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/>
              <a:t>Dictionary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Reading Text Handout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Questions Worksheet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Answers Handout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BACB23E-7553-4BDB-BFC6-49D570C96C5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69647">
            <a:off x="3941859" y="1800181"/>
            <a:ext cx="9151745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0D99F3-7748-4D8E-AE43-A529F51A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5059EC-1F86-4EC9-BEB7-A479DDE36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F7D14-E5F7-4640-AA81-6D87B7359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646406">
            <a:off x="4176794" y="3122958"/>
            <a:ext cx="8701798" cy="3268598"/>
          </a:xfrm>
        </p:spPr>
        <p:txBody>
          <a:bodyPr>
            <a:normAutofit/>
          </a:bodyPr>
          <a:lstStyle/>
          <a:p>
            <a:r>
              <a:rPr lang="en-US" sz="5400" dirty="0"/>
              <a:t>WORK OUT</a:t>
            </a:r>
          </a:p>
          <a:p>
            <a:r>
              <a:rPr lang="en-US" sz="5400" dirty="0"/>
              <a:t>the worksheet.</a:t>
            </a:r>
          </a:p>
        </p:txBody>
      </p:sp>
    </p:spTree>
    <p:extLst>
      <p:ext uri="{BB962C8B-B14F-4D97-AF65-F5344CB8AC3E}">
        <p14:creationId xmlns:p14="http://schemas.microsoft.com/office/powerpoint/2010/main" val="1574949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AEC92C-F3D9-4E41-9BB6-427DDB79C4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60D4-59D2-4697-9D54-B2CA90B1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31</a:t>
            </a:fld>
            <a:endParaRPr lang="en-US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79E7F7-6BC4-49CC-A451-B7521D20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0035" y="1003756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Step 8</a:t>
            </a:r>
            <a:endParaRPr lang="en-GB" sz="4400" dirty="0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13B60164-1BD1-447E-94F8-5CEF2370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94">
            <a:off x="3969844" y="1807481"/>
            <a:ext cx="9232149" cy="60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21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186EC-3C04-4959-9B28-C9EC7BF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CEE2-67D5-4B80-8A5F-1DE275C5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9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4EBA7-3CC5-4E05-B092-FEFA20FE3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51242">
            <a:off x="4602499" y="3161908"/>
            <a:ext cx="7319700" cy="1500187"/>
          </a:xfrm>
        </p:spPr>
        <p:txBody>
          <a:bodyPr>
            <a:noAutofit/>
          </a:bodyPr>
          <a:lstStyle/>
          <a:p>
            <a:r>
              <a:rPr lang="en-US" sz="5000" dirty="0"/>
              <a:t>CHECK your answers using the</a:t>
            </a:r>
          </a:p>
          <a:p>
            <a:r>
              <a:rPr lang="en-US" sz="5000" b="1" dirty="0"/>
              <a:t>Answers Handout.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2817791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10743-299D-459A-A6B5-E63A7DC7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4FB45C-1A59-49F9-8A78-608023BC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850918" y="238676"/>
            <a:ext cx="429222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Final Task</a:t>
            </a: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F37239-9923-4DDC-8846-6AEC83572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" y="1517715"/>
            <a:ext cx="12009119" cy="4543719"/>
          </a:xfrm>
        </p:spPr>
        <p:txBody>
          <a:bodyPr>
            <a:normAutofit fontScale="62500" lnSpcReduction="20000"/>
          </a:bodyPr>
          <a:lstStyle/>
          <a:p>
            <a:endParaRPr lang="en-GB" sz="5400" dirty="0"/>
          </a:p>
          <a:p>
            <a:r>
              <a:rPr lang="en-US" sz="5400" dirty="0"/>
              <a:t>Watch the video clip taken from the movie </a:t>
            </a:r>
          </a:p>
          <a:p>
            <a:r>
              <a:rPr lang="en-US" sz="5400" dirty="0"/>
              <a:t>Charlie and the Chocolate Factory.</a:t>
            </a:r>
            <a:endParaRPr lang="en-GB" sz="5400" dirty="0"/>
          </a:p>
          <a:p>
            <a:endParaRPr lang="en-GB" sz="5400" dirty="0"/>
          </a:p>
          <a:p>
            <a:r>
              <a:rPr lang="en-GB" sz="5400" dirty="0"/>
              <a:t>There are some major differences </a:t>
            </a:r>
          </a:p>
          <a:p>
            <a:r>
              <a:rPr lang="en-GB" sz="5400" dirty="0"/>
              <a:t>between the text and the film clip. </a:t>
            </a:r>
          </a:p>
          <a:p>
            <a:endParaRPr lang="en-US" sz="5400" dirty="0"/>
          </a:p>
          <a:p>
            <a:r>
              <a:rPr lang="en-GB" sz="5400"/>
              <a:t>Then </a:t>
            </a:r>
            <a:r>
              <a:rPr lang="en-GB" sz="5400" dirty="0"/>
              <a:t>write down some of these differences </a:t>
            </a:r>
          </a:p>
          <a:p>
            <a:r>
              <a:rPr lang="en-GB" sz="5400" dirty="0"/>
              <a:t>on the Questions Worksheet. 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5753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F12E6-BCB4-4400-ABA6-9A7847B5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34</a:t>
            </a:fld>
            <a:endParaRPr lang="en-US" noProof="0" dirty="0"/>
          </a:p>
        </p:txBody>
      </p:sp>
      <p:pic>
        <p:nvPicPr>
          <p:cNvPr id="6" name="yt1s.com - Willy Wonka  the Chocolate Factory  Charlie Finds the Golden Ticket Scene 210  Movieclips">
            <a:hlinkClick r:id="" action="ppaction://media"/>
            <a:extLst>
              <a:ext uri="{FF2B5EF4-FFF2-40B4-BE49-F238E27FC236}">
                <a16:creationId xmlns:a16="http://schemas.microsoft.com/office/drawing/2014/main" id="{796FD908-203B-4077-8D2F-C69417291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2907" y="773113"/>
            <a:ext cx="9845040" cy="55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AB32F-4372-40DD-8C48-6696B43690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39891" y="3879251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B8110-1A28-44AA-93DD-99BF181B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9323E2-3C3F-44B7-9CF3-478EF9FAC2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97344" y="2241338"/>
            <a:ext cx="9302750" cy="2111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/>
              <a:t>Types of Shops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340432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B6FF75F-3302-4DA3-8CB2-0E8E2620F9F2}"/>
              </a:ext>
            </a:extLst>
          </p:cNvPr>
          <p:cNvGrpSpPr/>
          <p:nvPr/>
        </p:nvGrpSpPr>
        <p:grpSpPr>
          <a:xfrm>
            <a:off x="7993312" y="1397378"/>
            <a:ext cx="4122402" cy="3808362"/>
            <a:chOff x="-35594" y="1550443"/>
            <a:chExt cx="4843623" cy="41578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591F16-4ECD-4FDF-B007-988A45A06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7269">
              <a:off x="-667536" y="2182385"/>
              <a:ext cx="4068695" cy="28048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EC31A0-472A-4426-A6DF-84C6BACA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7269">
              <a:off x="294337" y="2271492"/>
              <a:ext cx="4068695" cy="28048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07F07E-8690-468F-B5BB-00DD72517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7269">
              <a:off x="1371275" y="2226939"/>
              <a:ext cx="4068695" cy="2804812"/>
            </a:xfrm>
            <a:prstGeom prst="rect">
              <a:avLst/>
            </a:prstGeom>
          </p:spPr>
        </p:pic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78895"/>
            <a:ext cx="8220075" cy="994306"/>
          </a:xfrm>
          <a:noFill/>
        </p:spPr>
        <p:txBody>
          <a:bodyPr/>
          <a:lstStyle/>
          <a:p>
            <a:r>
              <a:rPr lang="en-GB" altLang="en-US" sz="3600" dirty="0">
                <a:solidFill>
                  <a:srgbClr val="EA516C"/>
                </a:solidFill>
              </a:rPr>
              <a:t>the butcher’s</a:t>
            </a:r>
            <a:endParaRPr lang="en-GB" sz="3600" dirty="0">
              <a:solidFill>
                <a:srgbClr val="EA516C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FEA30-B82A-448A-9FA5-F21B1362C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69" y="329184"/>
            <a:ext cx="1703916" cy="619963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3D71FDE-5EB7-49E2-81D0-A6EC4AE9EC8F}"/>
              </a:ext>
            </a:extLst>
          </p:cNvPr>
          <p:cNvGrpSpPr/>
          <p:nvPr/>
        </p:nvGrpSpPr>
        <p:grpSpPr>
          <a:xfrm>
            <a:off x="1570940" y="1924822"/>
            <a:ext cx="4820256" cy="4090746"/>
            <a:chOff x="983736" y="1892359"/>
            <a:chExt cx="4820256" cy="40907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EED6E6-2EA9-43C1-B4D8-1176B03A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755" y="1892359"/>
              <a:ext cx="2994470" cy="21760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43BE97-14D8-406F-8324-FFE1150A6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262" y="2966725"/>
              <a:ext cx="3043999" cy="175600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63B519-521F-4D4A-AD4A-610F90AC3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631" y="3661536"/>
              <a:ext cx="1775179" cy="109265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2A4EA8-F89B-4B3C-964E-651DA0EA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452" y="4347368"/>
              <a:ext cx="3234540" cy="13567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402FAF-E577-4FF0-9EFF-90893F17D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736" y="4363450"/>
              <a:ext cx="2366682" cy="1619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FBC7E23-3CA4-4A9B-AE84-56E625E8C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66" y="10676"/>
            <a:ext cx="2911947" cy="68580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982382" y="114900"/>
            <a:ext cx="10960100" cy="994306"/>
          </a:xfrm>
          <a:noFill/>
        </p:spPr>
        <p:txBody>
          <a:bodyPr/>
          <a:lstStyle/>
          <a:p>
            <a:r>
              <a:rPr lang="en-GB" altLang="en-US" sz="3600" dirty="0">
                <a:solidFill>
                  <a:srgbClr val="0076B0"/>
                </a:solidFill>
              </a:rPr>
              <a:t>the bakery</a:t>
            </a:r>
            <a:endParaRPr lang="en-GB" sz="3600" dirty="0">
              <a:solidFill>
                <a:srgbClr val="0076B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7D1BE-D23D-482A-8B64-D959627A6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72" y="1566288"/>
            <a:ext cx="4297682" cy="53023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9E0D724-8D51-4375-85CB-7661771CA5FE}"/>
              </a:ext>
            </a:extLst>
          </p:cNvPr>
          <p:cNvGrpSpPr/>
          <p:nvPr/>
        </p:nvGrpSpPr>
        <p:grpSpPr>
          <a:xfrm>
            <a:off x="7498622" y="344437"/>
            <a:ext cx="4841389" cy="5414394"/>
            <a:chOff x="4022752" y="961871"/>
            <a:chExt cx="4841389" cy="54143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2122219-5865-41F1-8C1F-B360E9FE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209" y="961871"/>
              <a:ext cx="3503817" cy="32851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8FA97F-E544-4126-B1EA-C40C9988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752" y="3010216"/>
              <a:ext cx="2542032" cy="19009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A5B9707-8FCA-4125-A493-1C5825CD7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181" y="3286675"/>
              <a:ext cx="2019281" cy="16784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652988-D4BE-4F7D-B7E3-B02C65CE4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035" y="4397449"/>
              <a:ext cx="2051783" cy="155047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D9EB72B-6E3A-4258-98A8-72FE7006A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350" y="4125881"/>
              <a:ext cx="2965791" cy="2250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31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altLang="en-US" sz="3600" dirty="0">
                <a:solidFill>
                  <a:srgbClr val="E94E13"/>
                </a:solidFill>
              </a:rPr>
              <a:t>the fishmonger’s</a:t>
            </a:r>
            <a:endParaRPr lang="en-GB" sz="3600" dirty="0">
              <a:solidFill>
                <a:srgbClr val="E94E13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3CE13-CA21-49D2-9013-3FCA9F460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7" t="8995" r="30683" b="10242"/>
          <a:stretch/>
        </p:blipFill>
        <p:spPr>
          <a:xfrm>
            <a:off x="7861627" y="1233715"/>
            <a:ext cx="2187544" cy="65169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A3714A4-69EF-4F45-BB66-1659C769A27D}"/>
              </a:ext>
            </a:extLst>
          </p:cNvPr>
          <p:cNvGrpSpPr/>
          <p:nvPr/>
        </p:nvGrpSpPr>
        <p:grpSpPr>
          <a:xfrm>
            <a:off x="2004200" y="1233714"/>
            <a:ext cx="2929684" cy="2441116"/>
            <a:chOff x="3631733" y="1473201"/>
            <a:chExt cx="1315893" cy="11430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8562EB1-9F2A-41A7-B0B1-85F71E25716C}"/>
                </a:ext>
              </a:extLst>
            </p:cNvPr>
            <p:cNvSpPr/>
            <p:nvPr/>
          </p:nvSpPr>
          <p:spPr>
            <a:xfrm>
              <a:off x="3718180" y="1473201"/>
              <a:ext cx="114300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C5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2D4307-D04F-4F28-851F-48788DFB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733" y="1516851"/>
              <a:ext cx="1315893" cy="106578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46CA18-596B-4C7B-BDB8-99EABFAEB972}"/>
              </a:ext>
            </a:extLst>
          </p:cNvPr>
          <p:cNvGrpSpPr/>
          <p:nvPr/>
        </p:nvGrpSpPr>
        <p:grpSpPr>
          <a:xfrm>
            <a:off x="4507762" y="1532194"/>
            <a:ext cx="3765994" cy="2459262"/>
            <a:chOff x="3450155" y="2712269"/>
            <a:chExt cx="1679048" cy="1143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52129DF-3580-4438-BC6C-86F2830EAC9F}"/>
                </a:ext>
              </a:extLst>
            </p:cNvPr>
            <p:cNvSpPr/>
            <p:nvPr/>
          </p:nvSpPr>
          <p:spPr>
            <a:xfrm>
              <a:off x="3718180" y="2712269"/>
              <a:ext cx="114300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94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4C6B5A-4EC1-4335-A1DA-2F6BCDF7CE9A}"/>
                </a:ext>
              </a:extLst>
            </p:cNvPr>
            <p:cNvGrpSpPr/>
            <p:nvPr/>
          </p:nvGrpSpPr>
          <p:grpSpPr>
            <a:xfrm>
              <a:off x="3450155" y="2827850"/>
              <a:ext cx="1679048" cy="945404"/>
              <a:chOff x="5959709" y="-1155356"/>
              <a:chExt cx="2380074" cy="123994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187ACED-15D1-4FAF-B900-255D5DF94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9709" y="-860813"/>
                <a:ext cx="2380074" cy="94540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1A1903B-F678-404C-834B-AC0B05D66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2480" y="-1155356"/>
                <a:ext cx="1931556" cy="767245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F3B034-BDC7-4B55-A45E-8325F1031782}"/>
              </a:ext>
            </a:extLst>
          </p:cNvPr>
          <p:cNvGrpSpPr/>
          <p:nvPr/>
        </p:nvGrpSpPr>
        <p:grpSpPr>
          <a:xfrm rot="1470604">
            <a:off x="5278805" y="3791283"/>
            <a:ext cx="2858874" cy="2713688"/>
            <a:chOff x="3659375" y="3951337"/>
            <a:chExt cx="1204152" cy="11430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87F79FA-90F4-4768-A308-4BE2B5FB7CAC}"/>
                </a:ext>
              </a:extLst>
            </p:cNvPr>
            <p:cNvSpPr/>
            <p:nvPr/>
          </p:nvSpPr>
          <p:spPr>
            <a:xfrm>
              <a:off x="3718180" y="3951337"/>
              <a:ext cx="114300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C5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C08D53-FB77-406A-B37C-D73370FFD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49873">
              <a:off x="3659375" y="4018606"/>
              <a:ext cx="1204152" cy="93624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A49CA9F-FAF6-4928-A5F7-9DB1919EBE4E}"/>
              </a:ext>
            </a:extLst>
          </p:cNvPr>
          <p:cNvGrpSpPr/>
          <p:nvPr/>
        </p:nvGrpSpPr>
        <p:grpSpPr>
          <a:xfrm rot="20175578">
            <a:off x="1746270" y="3373547"/>
            <a:ext cx="4587042" cy="2687975"/>
            <a:chOff x="3236039" y="5119729"/>
            <a:chExt cx="1950535" cy="11430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0423AF6-052A-46FA-801F-BB37AF09BB60}"/>
                </a:ext>
              </a:extLst>
            </p:cNvPr>
            <p:cNvSpPr/>
            <p:nvPr/>
          </p:nvSpPr>
          <p:spPr>
            <a:xfrm>
              <a:off x="3507495" y="5119729"/>
              <a:ext cx="114300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94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975FE9-19FB-436D-AD6D-34C273042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7136">
              <a:off x="3236039" y="5277897"/>
              <a:ext cx="1950535" cy="764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37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altLang="en-US" sz="3600" dirty="0">
                <a:solidFill>
                  <a:srgbClr val="E40050"/>
                </a:solidFill>
              </a:rPr>
              <a:t>the supermarket</a:t>
            </a:r>
            <a:endParaRPr lang="en-GB" sz="3600" dirty="0">
              <a:solidFill>
                <a:srgbClr val="E40050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166307-3C29-49FF-8EDE-FFA176976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37" y="1473202"/>
            <a:ext cx="6903048" cy="48389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EF9B4-92FB-4E0D-B49B-47A0E09C39C5}"/>
              </a:ext>
            </a:extLst>
          </p:cNvPr>
          <p:cNvGrpSpPr/>
          <p:nvPr/>
        </p:nvGrpSpPr>
        <p:grpSpPr>
          <a:xfrm>
            <a:off x="2129018" y="1875657"/>
            <a:ext cx="7558382" cy="4380318"/>
            <a:chOff x="1495312" y="1816285"/>
            <a:chExt cx="6432182" cy="37276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700F7C-934E-4FC1-A961-0B84A31B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357" y="1816285"/>
              <a:ext cx="2994137" cy="23453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346053-CD83-4EAF-83EF-580E5C6D9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312" y="2094831"/>
              <a:ext cx="5744583" cy="344910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AEC9AB-6035-4C3E-9646-BEA0E3F03C98}"/>
              </a:ext>
            </a:extLst>
          </p:cNvPr>
          <p:cNvGrpSpPr/>
          <p:nvPr/>
        </p:nvGrpSpPr>
        <p:grpSpPr>
          <a:xfrm>
            <a:off x="8159601" y="1875658"/>
            <a:ext cx="1699091" cy="6223299"/>
            <a:chOff x="829229" y="1678192"/>
            <a:chExt cx="1699091" cy="62232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806AF5-261F-4994-95FF-41FADE6A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29" y="1678192"/>
              <a:ext cx="1699091" cy="62232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407FF9-2473-4EFD-B10E-F3E34E9D8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53"/>
            <a:stretch/>
          </p:blipFill>
          <p:spPr>
            <a:xfrm>
              <a:off x="1344859" y="2374530"/>
              <a:ext cx="253574" cy="13758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9EA6CA-A7B0-447C-BE6A-B0C8B00B8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53"/>
            <a:stretch/>
          </p:blipFill>
          <p:spPr>
            <a:xfrm rot="20967441">
              <a:off x="1805561" y="2374530"/>
              <a:ext cx="253574" cy="137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03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E5D44-5F84-4060-985A-F1423F3B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18196"/>
          <a:stretch/>
        </p:blipFill>
        <p:spPr>
          <a:xfrm>
            <a:off x="1961880" y="425002"/>
            <a:ext cx="8281118" cy="5982237"/>
          </a:xfrm>
          <a:prstGeom prst="roundRect">
            <a:avLst>
              <a:gd name="adj" fmla="val 2535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809813" y="510568"/>
            <a:ext cx="2585253" cy="709534"/>
          </a:xfrm>
          <a:solidFill>
            <a:schemeClr val="bg1"/>
          </a:solidFill>
          <a:ln>
            <a:solidFill>
              <a:srgbClr val="009487"/>
            </a:solidFill>
          </a:ln>
        </p:spPr>
        <p:txBody>
          <a:bodyPr/>
          <a:lstStyle/>
          <a:p>
            <a:pPr algn="ctr"/>
            <a:r>
              <a:rPr lang="en-GB" altLang="en-US" sz="3600" dirty="0">
                <a:solidFill>
                  <a:srgbClr val="009487"/>
                </a:solidFill>
              </a:rPr>
              <a:t>the café</a:t>
            </a:r>
            <a:endParaRPr lang="en-GB" sz="3600" dirty="0">
              <a:solidFill>
                <a:srgbClr val="009487"/>
              </a:solidFill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7BA49-755E-4236-8F29-07AA24EEC7FC}"/>
              </a:ext>
            </a:extLst>
          </p:cNvPr>
          <p:cNvGrpSpPr/>
          <p:nvPr/>
        </p:nvGrpSpPr>
        <p:grpSpPr>
          <a:xfrm>
            <a:off x="2284289" y="835218"/>
            <a:ext cx="1674688" cy="2024171"/>
            <a:chOff x="760289" y="835217"/>
            <a:chExt cx="1674688" cy="202417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A34E4A-1484-4435-B894-827AE0E32B06}"/>
                </a:ext>
              </a:extLst>
            </p:cNvPr>
            <p:cNvSpPr/>
            <p:nvPr/>
          </p:nvSpPr>
          <p:spPr>
            <a:xfrm>
              <a:off x="760289" y="1007296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EE966A-4DDC-4FF0-8CB6-1D401C09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9177">
              <a:off x="917221" y="835217"/>
              <a:ext cx="1360823" cy="202417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2F9F63-6A7D-40DC-94AF-1D08D68094A1}"/>
              </a:ext>
            </a:extLst>
          </p:cNvPr>
          <p:cNvGrpSpPr/>
          <p:nvPr/>
        </p:nvGrpSpPr>
        <p:grpSpPr>
          <a:xfrm>
            <a:off x="8120010" y="4318444"/>
            <a:ext cx="1674688" cy="2049694"/>
            <a:chOff x="6596010" y="4318444"/>
            <a:chExt cx="1674688" cy="20496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C4E262-3552-4576-9666-2052D83AB521}"/>
                </a:ext>
              </a:extLst>
            </p:cNvPr>
            <p:cNvSpPr/>
            <p:nvPr/>
          </p:nvSpPr>
          <p:spPr>
            <a:xfrm>
              <a:off x="6596010" y="4633644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B48DBA-3167-458A-B25A-C9D97694E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083" y="4318444"/>
              <a:ext cx="1416542" cy="20496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E59329-63D2-4213-A81C-E8372B95AEE9}"/>
              </a:ext>
            </a:extLst>
          </p:cNvPr>
          <p:cNvGrpSpPr/>
          <p:nvPr/>
        </p:nvGrpSpPr>
        <p:grpSpPr>
          <a:xfrm>
            <a:off x="8366590" y="399799"/>
            <a:ext cx="1674688" cy="1957871"/>
            <a:chOff x="6842590" y="399798"/>
            <a:chExt cx="1674688" cy="195787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03E5BD-9C70-4232-A38F-4785193857A4}"/>
                </a:ext>
              </a:extLst>
            </p:cNvPr>
            <p:cNvSpPr/>
            <p:nvPr/>
          </p:nvSpPr>
          <p:spPr>
            <a:xfrm>
              <a:off x="6842590" y="541390"/>
              <a:ext cx="1674688" cy="16746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D25127-92C2-4AE4-AA5D-B9E66061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42729">
              <a:off x="6648590" y="669163"/>
              <a:ext cx="1957871" cy="1419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51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569</Words>
  <Application>Microsoft Office PowerPoint</Application>
  <PresentationFormat>Widescreen</PresentationFormat>
  <Paragraphs>128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Comic Sans MS</vt:lpstr>
      <vt:lpstr>Franklin Gothic Book</vt:lpstr>
      <vt:lpstr>Twinkl</vt:lpstr>
      <vt:lpstr>Office Theme</vt:lpstr>
      <vt:lpstr>Lesson 3 Literature  </vt:lpstr>
      <vt:lpstr>Lesson 3 Objectives</vt:lpstr>
      <vt:lpstr>Lesson Resources</vt:lpstr>
      <vt:lpstr>PowerPoint Presentation</vt:lpstr>
      <vt:lpstr>the butcher’s</vt:lpstr>
      <vt:lpstr>the bakery</vt:lpstr>
      <vt:lpstr>the fishmonger’s</vt:lpstr>
      <vt:lpstr>the supermarket</vt:lpstr>
      <vt:lpstr>the café</vt:lpstr>
      <vt:lpstr>the florist</vt:lpstr>
      <vt:lpstr>the clothes shop</vt:lpstr>
      <vt:lpstr>the toy shop</vt:lpstr>
      <vt:lpstr>Think!</vt:lpstr>
      <vt:lpstr>PowerPoint Presentation</vt:lpstr>
      <vt:lpstr>PowerPoint Presentation</vt:lpstr>
      <vt:lpstr>NEW WORDS - Using a dictionary!</vt:lpstr>
      <vt:lpstr>New Words</vt:lpstr>
      <vt:lpstr>PowerPoint Presentation</vt:lpstr>
      <vt:lpstr>Step 1</vt:lpstr>
      <vt:lpstr>PowerPoint Presentation</vt:lpstr>
      <vt:lpstr>PowerPoint Presentation</vt:lpstr>
      <vt:lpstr>Step 2 - Discuss the question</vt:lpstr>
      <vt:lpstr>Step 3</vt:lpstr>
      <vt:lpstr>Step 3: Answer these       questions!</vt:lpstr>
      <vt:lpstr>Step 4 - Discuss       the questions</vt:lpstr>
      <vt:lpstr>Step 5</vt:lpstr>
      <vt:lpstr>PowerPoint Presentation</vt:lpstr>
      <vt:lpstr>PowerPoint Presentation</vt:lpstr>
      <vt:lpstr>Step 6</vt:lpstr>
      <vt:lpstr>Step 7</vt:lpstr>
      <vt:lpstr>Step 8</vt:lpstr>
      <vt:lpstr>Step 9</vt:lpstr>
      <vt:lpstr>Final Task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2021-05-13T07:49:21Z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