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8" r:id="rId6"/>
    <p:sldId id="257" r:id="rId7"/>
    <p:sldId id="313" r:id="rId8"/>
    <p:sldId id="297" r:id="rId9"/>
    <p:sldId id="263" r:id="rId10"/>
    <p:sldId id="315" r:id="rId11"/>
    <p:sldId id="269" r:id="rId12"/>
    <p:sldId id="270" r:id="rId13"/>
    <p:sldId id="295" r:id="rId14"/>
    <p:sldId id="307" r:id="rId15"/>
    <p:sldId id="280" r:id="rId16"/>
    <p:sldId id="286" r:id="rId17"/>
    <p:sldId id="288" r:id="rId18"/>
    <p:sldId id="276" r:id="rId19"/>
    <p:sldId id="293" r:id="rId20"/>
    <p:sldId id="308" r:id="rId21"/>
    <p:sldId id="294" r:id="rId22"/>
    <p:sldId id="272" r:id="rId23"/>
    <p:sldId id="296" r:id="rId24"/>
    <p:sldId id="291" r:id="rId25"/>
    <p:sldId id="274" r:id="rId26"/>
    <p:sldId id="275" r:id="rId27"/>
    <p:sldId id="26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>
        <p:scale>
          <a:sx n="55" d="100"/>
          <a:sy n="55" d="100"/>
        </p:scale>
        <p:origin x="1096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6/1/2021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523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44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  <p:sldLayoutId id="2147483681" r:id="rId22"/>
    <p:sldLayoutId id="214748368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2</a:t>
            </a:r>
            <a:br>
              <a:rPr lang="en-US" sz="4800" dirty="0"/>
            </a:br>
            <a:r>
              <a:rPr lang="en-US" sz="4800" dirty="0"/>
              <a:t>Reading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1A777C-0265-4D63-9A6C-510633079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11995" y="5105703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8B8-C5E5-4B35-8CB8-A43CF6B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BCB90-8598-4B78-8734-1A7565D9D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71437"/>
            <a:ext cx="99155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8B8-C5E5-4B35-8CB8-A43CF6B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3E9AF-03F9-4D3A-8E44-FFE8E5D75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0"/>
            <a:ext cx="11998960" cy="73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881873" y="2063788"/>
            <a:ext cx="8450056" cy="379387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5100" dirty="0"/>
              <a:t>After you read the text and questions you should be able to ANSWER the following question:</a:t>
            </a:r>
          </a:p>
          <a:p>
            <a:endParaRPr lang="en-US" sz="5100" dirty="0"/>
          </a:p>
          <a:p>
            <a:r>
              <a:rPr lang="en-US" sz="5100" dirty="0"/>
              <a:t>WHAT IS THE TEXT ABOUT? 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118668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18090" y="340764"/>
            <a:ext cx="5227881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Step 2:</a:t>
            </a:r>
            <a:br>
              <a:rPr lang="en-US" sz="3200" dirty="0"/>
            </a:br>
            <a:r>
              <a:rPr lang="en-US" sz="3200" dirty="0"/>
              <a:t>Discuss the question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C1047-C672-4829-AF25-813E01879B35}"/>
              </a:ext>
            </a:extLst>
          </p:cNvPr>
          <p:cNvSpPr/>
          <p:nvPr/>
        </p:nvSpPr>
        <p:spPr>
          <a:xfrm>
            <a:off x="2264657" y="1508327"/>
            <a:ext cx="1043608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80200"/>
                </a:solidFill>
              </a:rPr>
              <a:t>What is the text about?</a:t>
            </a:r>
            <a:endParaRPr lang="en-GB" sz="2800" dirty="0">
              <a:solidFill>
                <a:srgbClr val="1802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00B7E-26C2-4A7C-83D5-AE89403CA567}"/>
              </a:ext>
            </a:extLst>
          </p:cNvPr>
          <p:cNvSpPr/>
          <p:nvPr/>
        </p:nvSpPr>
        <p:spPr>
          <a:xfrm>
            <a:off x="1489435" y="2071045"/>
            <a:ext cx="10124388" cy="330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The text is about a boy, Lennie who loved watching TV. He was a TV addict. One day, he fell asleep and dreamed that he was a participant in a TV quiz show called Vacation Wheel.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en-US" sz="2800" dirty="0"/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Lennie won $3,000 in cash and merchandise and an all-expenses paid vacation to …. A HAUNTED HOUSE!</a:t>
            </a:r>
          </a:p>
        </p:txBody>
      </p:sp>
    </p:spTree>
    <p:extLst>
      <p:ext uri="{BB962C8B-B14F-4D97-AF65-F5344CB8AC3E}">
        <p14:creationId xmlns:p14="http://schemas.microsoft.com/office/powerpoint/2010/main" val="22594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51115">
            <a:off x="3655341" y="1750697"/>
            <a:ext cx="8441986" cy="4746612"/>
          </a:xfrm>
        </p:spPr>
        <p:txBody>
          <a:bodyPr>
            <a:normAutofit lnSpcReduction="10000"/>
          </a:bodyPr>
          <a:lstStyle/>
          <a:p>
            <a:endParaRPr lang="en-US" sz="800" dirty="0"/>
          </a:p>
          <a:p>
            <a:r>
              <a:rPr lang="en-US" dirty="0"/>
              <a:t>READ the text and questions again. </a:t>
            </a:r>
          </a:p>
          <a:p>
            <a:r>
              <a:rPr lang="en-US" dirty="0"/>
              <a:t>Then try to ANSWER the following questions: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dirty="0"/>
              <a:t>Did Lennie do his HW properly? Why?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dirty="0"/>
              <a:t>Why did Lennie feel good at the beginning of the story?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dirty="0"/>
              <a:t>Which cities and countries were mentioned in the text? 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dirty="0"/>
              <a:t>How do we know that Lennie had an audience?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dirty="0"/>
              <a:t>How did the host make the trip to the haunted house, scarier?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311DF0-0CF9-42C9-AB03-93546ECA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99103">
            <a:off x="7876901" y="5964314"/>
            <a:ext cx="2762386" cy="3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7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29BA7-11BD-424F-BEA2-E4D4634E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F59C66-80FC-424E-BD90-A52ECC9E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31754" y="332735"/>
            <a:ext cx="538599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Step 4:</a:t>
            </a:r>
            <a:br>
              <a:rPr lang="en-US" sz="3200" dirty="0"/>
            </a:br>
            <a:r>
              <a:rPr lang="en-US" sz="3200" dirty="0"/>
              <a:t>Discuss the questions</a:t>
            </a:r>
            <a:endParaRPr lang="en-GB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C1047-C672-4829-AF25-813E01879B35}"/>
              </a:ext>
            </a:extLst>
          </p:cNvPr>
          <p:cNvSpPr/>
          <p:nvPr/>
        </p:nvSpPr>
        <p:spPr>
          <a:xfrm>
            <a:off x="1369908" y="1310753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2800" dirty="0">
                <a:solidFill>
                  <a:srgbClr val="180200"/>
                </a:solidFill>
              </a:rPr>
              <a:t>Did Lennie do his HW properly? Why?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00B7E-26C2-4A7C-83D5-AE89403CA567}"/>
              </a:ext>
            </a:extLst>
          </p:cNvPr>
          <p:cNvSpPr/>
          <p:nvPr/>
        </p:nvSpPr>
        <p:spPr>
          <a:xfrm>
            <a:off x="2265575" y="1685318"/>
            <a:ext cx="1011495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No, he didn’t. His eyes would wander towards the TV set. 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74522-E213-4E40-A3D1-988D2706779E}"/>
              </a:ext>
            </a:extLst>
          </p:cNvPr>
          <p:cNvSpPr/>
          <p:nvPr/>
        </p:nvSpPr>
        <p:spPr>
          <a:xfrm>
            <a:off x="1322773" y="2274996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0200"/>
                </a:solidFill>
              </a:rPr>
              <a:t>2.       Why did Lennie feel good at the beginning of the story?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F1BCF6-3192-4D1C-853F-B4824B58C3FC}"/>
              </a:ext>
            </a:extLst>
          </p:cNvPr>
          <p:cNvSpPr/>
          <p:nvPr/>
        </p:nvSpPr>
        <p:spPr>
          <a:xfrm>
            <a:off x="2265574" y="2644957"/>
            <a:ext cx="110071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He had won over three thousand dollars in cash and merchandise</a:t>
            </a:r>
          </a:p>
          <a:p>
            <a:r>
              <a:rPr lang="en-US" sz="2800" dirty="0"/>
              <a:t>and the chance to spin the Vacation Wheel. 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039926-E9DF-4F04-A341-BE346BAC943D}"/>
              </a:ext>
            </a:extLst>
          </p:cNvPr>
          <p:cNvSpPr/>
          <p:nvPr/>
        </p:nvSpPr>
        <p:spPr>
          <a:xfrm>
            <a:off x="1323083" y="3596775"/>
            <a:ext cx="10436089" cy="107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0200"/>
                </a:solidFill>
              </a:rPr>
              <a:t>3.       Which cities and countries were mentioned in the text?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180200"/>
                </a:solidFill>
              </a:rPr>
              <a:t> </a:t>
            </a:r>
            <a:endParaRPr lang="en-GB" sz="2800" dirty="0">
              <a:solidFill>
                <a:srgbClr val="1802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BFF85-7862-41BC-955C-A010548434B9}"/>
              </a:ext>
            </a:extLst>
          </p:cNvPr>
          <p:cNvSpPr/>
          <p:nvPr/>
        </p:nvSpPr>
        <p:spPr>
          <a:xfrm>
            <a:off x="2265574" y="3971988"/>
            <a:ext cx="1011495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Rome, London, Paris, Hawaii, Mexico, Spain, Egypt and Rio.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549FEE-A4A2-4715-ADCA-54F6FD7017DB}"/>
              </a:ext>
            </a:extLst>
          </p:cNvPr>
          <p:cNvSpPr/>
          <p:nvPr/>
        </p:nvSpPr>
        <p:spPr>
          <a:xfrm>
            <a:off x="1189104" y="4526428"/>
            <a:ext cx="10436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0200"/>
                </a:solidFill>
              </a:rPr>
              <a:t>4.        How do we know that Lennie had an audience?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B6315A-E569-49A4-B349-0551B3EBA632}"/>
              </a:ext>
            </a:extLst>
          </p:cNvPr>
          <p:cNvSpPr/>
          <p:nvPr/>
        </p:nvSpPr>
        <p:spPr>
          <a:xfrm>
            <a:off x="1189104" y="5479985"/>
            <a:ext cx="11002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0200"/>
                </a:solidFill>
              </a:rPr>
              <a:t> 5.        How did the host make the trip to the haunted house, scarier?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570A55-B13C-4324-81E3-04A96A942D45}"/>
              </a:ext>
            </a:extLst>
          </p:cNvPr>
          <p:cNvSpPr/>
          <p:nvPr/>
        </p:nvSpPr>
        <p:spPr>
          <a:xfrm>
            <a:off x="2218439" y="4861060"/>
            <a:ext cx="10114959" cy="56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/>
              <a:t>The host asked the audience to applaud Lennie.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E44482-1D2C-4F4C-84AE-A5C1BB1A8396}"/>
              </a:ext>
            </a:extLst>
          </p:cNvPr>
          <p:cNvSpPr/>
          <p:nvPr/>
        </p:nvSpPr>
        <p:spPr>
          <a:xfrm>
            <a:off x="2265574" y="5936881"/>
            <a:ext cx="10114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host told him that it was located on a dark, scary </a:t>
            </a:r>
          </a:p>
          <a:p>
            <a:r>
              <a:rPr lang="en-US" sz="2800" dirty="0"/>
              <a:t>outskirts and invited him back to the quiz, only if he survived.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09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3834740" y="2378752"/>
            <a:ext cx="8450056" cy="379387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5100" dirty="0"/>
              <a:t>LISTEN to me as I </a:t>
            </a:r>
          </a:p>
          <a:p>
            <a:r>
              <a:rPr lang="en-US" sz="5100" dirty="0"/>
              <a:t>READ the text ALOUD. 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92492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8B8-C5E5-4B35-8CB8-A43CF6B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561E5-99AC-4EA1-AEFE-BFB1C470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78" y="0"/>
            <a:ext cx="10373043" cy="70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8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7DFFD-4D86-43DE-AEFD-F37F6702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E58C1F-ACC5-43AE-B24E-09138A20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53158-7330-479E-BFB5-512E5D17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82107">
            <a:off x="3850461" y="2467543"/>
            <a:ext cx="7733753" cy="3558700"/>
          </a:xfrm>
        </p:spPr>
        <p:txBody>
          <a:bodyPr>
            <a:normAutofit/>
          </a:bodyPr>
          <a:lstStyle/>
          <a:p>
            <a:r>
              <a:rPr lang="en-US" sz="5400" dirty="0"/>
              <a:t>READ the text ALOUD.</a:t>
            </a:r>
          </a:p>
          <a:p>
            <a:endParaRPr lang="en-US" sz="5400" dirty="0"/>
          </a:p>
          <a:p>
            <a:r>
              <a:rPr lang="en-US" sz="5400" dirty="0"/>
              <a:t>PAUSE THE VIDEO!</a:t>
            </a:r>
            <a:endParaRPr lang="en-GB" sz="5400" dirty="0"/>
          </a:p>
          <a:p>
            <a:endParaRPr lang="en-GB" dirty="0"/>
          </a:p>
        </p:txBody>
      </p:sp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96987024-7203-46D9-B87B-682FA5AF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230">
            <a:off x="8301111" y="5353662"/>
            <a:ext cx="789578" cy="7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90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4F11B-9072-4DE7-99FD-C598F4E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2DDE-0A08-43F5-B428-0C203D4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5B745-047E-466C-9F5A-37068964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5703">
            <a:off x="3962793" y="2677158"/>
            <a:ext cx="8176191" cy="2987147"/>
          </a:xfrm>
        </p:spPr>
        <p:txBody>
          <a:bodyPr>
            <a:normAutofit/>
          </a:bodyPr>
          <a:lstStyle/>
          <a:p>
            <a:r>
              <a:rPr lang="en-US" sz="6000" dirty="0"/>
              <a:t>Let’s DISCUSS </a:t>
            </a:r>
          </a:p>
          <a:p>
            <a:r>
              <a:rPr lang="en-US" sz="6000" dirty="0"/>
              <a:t>the questions.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40120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7938" y="988676"/>
            <a:ext cx="4967465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2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61" y="2488677"/>
            <a:ext cx="5062693" cy="3988501"/>
          </a:xfrm>
        </p:spPr>
        <p:txBody>
          <a:bodyPr>
            <a:normAutofit/>
          </a:bodyPr>
          <a:lstStyle/>
          <a:p>
            <a:r>
              <a:rPr lang="en-US" sz="2800" dirty="0"/>
              <a:t>In Lesson 2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listen to a text being read aloud.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read a text silently and aloud.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answer questions about the text.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8B8-C5E5-4B35-8CB8-A43CF6B4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20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6D231-97A1-4B4B-8151-2E48C9C5B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8326"/>
            <a:ext cx="11998959" cy="68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8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4F11B-9072-4DE7-99FD-C598F4E5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ED2DDE-0A08-43F5-B428-0C203D4A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65B745-047E-466C-9F5A-37068964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5703">
            <a:off x="4047187" y="3006197"/>
            <a:ext cx="8176191" cy="2987147"/>
          </a:xfrm>
        </p:spPr>
        <p:txBody>
          <a:bodyPr>
            <a:normAutofit/>
          </a:bodyPr>
          <a:lstStyle/>
          <a:p>
            <a:r>
              <a:rPr lang="en-US" sz="6000" dirty="0"/>
              <a:t>WORK OUT the</a:t>
            </a:r>
          </a:p>
          <a:p>
            <a:r>
              <a:rPr lang="en-US" sz="6000" dirty="0"/>
              <a:t>Questions Worksheet.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376145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4799D-7EE4-45DB-8484-D0B3D995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3272C0-78C7-49AC-A039-3E3A66EE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9</a:t>
            </a:r>
            <a:endParaRPr lang="en-GB" dirty="0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8A02CE3B-CC16-45D2-9BF3-8B4CF54D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781">
            <a:off x="4001209" y="1771108"/>
            <a:ext cx="9222392" cy="66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17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186EC-3C04-4959-9B28-C9EC7BFB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4FCEE2-67D5-4B80-8A5F-1DE275C5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4EBA7-3CC5-4E05-B092-FEFA20FE3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51242">
            <a:off x="4470524" y="2549167"/>
            <a:ext cx="7319700" cy="1500187"/>
          </a:xfrm>
        </p:spPr>
        <p:txBody>
          <a:bodyPr>
            <a:noAutofit/>
          </a:bodyPr>
          <a:lstStyle/>
          <a:p>
            <a:r>
              <a:rPr lang="en-US" sz="5000" dirty="0"/>
              <a:t>CHECK your answers using the</a:t>
            </a:r>
          </a:p>
          <a:p>
            <a:r>
              <a:rPr lang="en-US" sz="5000" b="1" dirty="0"/>
              <a:t>Answers Handout.</a:t>
            </a:r>
            <a:endParaRPr lang="en-GB" sz="5000" b="1" dirty="0"/>
          </a:p>
        </p:txBody>
      </p:sp>
    </p:spTree>
    <p:extLst>
      <p:ext uri="{BB962C8B-B14F-4D97-AF65-F5344CB8AC3E}">
        <p14:creationId xmlns:p14="http://schemas.microsoft.com/office/powerpoint/2010/main" val="281779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BD9C6-4198-4286-BAEB-547B1F3E78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13810" y="3879250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0" y="2543110"/>
            <a:ext cx="3728018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Dictionary</a:t>
            </a:r>
          </a:p>
          <a:p>
            <a:pPr>
              <a:lnSpc>
                <a:spcPct val="150000"/>
              </a:lnSpc>
            </a:pPr>
            <a:r>
              <a:rPr lang="en-US" dirty="0"/>
              <a:t>Reading Text</a:t>
            </a:r>
          </a:p>
          <a:p>
            <a:pPr>
              <a:lnSpc>
                <a:spcPct val="150000"/>
              </a:lnSpc>
            </a:pPr>
            <a:r>
              <a:rPr lang="en-US" dirty="0"/>
              <a:t>Questions Worksheet</a:t>
            </a:r>
          </a:p>
          <a:p>
            <a:pPr>
              <a:lnSpc>
                <a:spcPct val="150000"/>
              </a:lnSpc>
            </a:pPr>
            <a:r>
              <a:rPr lang="en-US" dirty="0"/>
              <a:t>Answers Handout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D1957-BAAF-464B-8BBD-B1B76D36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877182-E85F-498B-9D2B-74E8EE97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027650" y="271977"/>
            <a:ext cx="4391191" cy="1325563"/>
          </a:xfrm>
        </p:spPr>
        <p:txBody>
          <a:bodyPr/>
          <a:lstStyle/>
          <a:p>
            <a:r>
              <a:rPr lang="en-US" dirty="0"/>
              <a:t>Think!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B16B1-9E84-4E99-9EB9-E49E0C52D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4123" y="1089526"/>
            <a:ext cx="9303119" cy="89785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What is your dream destination?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2234CD1-D1EE-4F0E-8515-16B8E421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82" y="1921670"/>
            <a:ext cx="3537267" cy="23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419A730E-45D6-4348-A52F-4C81796F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33" y="1987381"/>
            <a:ext cx="3599864" cy="23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EA1B1CB3-ADA6-4C93-9888-0F5416BD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81" y="4511289"/>
            <a:ext cx="3537267" cy="22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E7218608-2AAA-41D6-8A0A-B41970CA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/>
          <a:stretch/>
        </p:blipFill>
        <p:spPr bwMode="auto">
          <a:xfrm>
            <a:off x="6703633" y="4475828"/>
            <a:ext cx="3616219" cy="23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727C-3A6E-439E-8D61-8F31B593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397B28-C8E0-4124-B3DC-FD7A7A5E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542386" y="352386"/>
            <a:ext cx="586407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do these pictures have in common?</a:t>
            </a:r>
            <a:endParaRPr lang="en-GB" sz="32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94E3AF8-7AEA-4A83-B4B6-DD716289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21" y="2030335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7F0B0AFB-0404-439B-AB68-3217C3AE5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57" y="2030335"/>
            <a:ext cx="394536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lionsharecu.org/wp-content/uploads/2015/08/summer-vacation.jpg">
            <a:extLst>
              <a:ext uri="{FF2B5EF4-FFF2-40B4-BE49-F238E27FC236}">
                <a16:creationId xmlns:a16="http://schemas.microsoft.com/office/drawing/2014/main" id="{A81F89AC-797A-45AA-A48F-98AB2273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11" y="2030335"/>
            <a:ext cx="394536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6FD521-721D-4FA5-A5D1-0AB88F98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05" y="313562"/>
            <a:ext cx="3481666" cy="832104"/>
          </a:xfrm>
        </p:spPr>
        <p:txBody>
          <a:bodyPr>
            <a:normAutofit/>
          </a:bodyPr>
          <a:lstStyle/>
          <a:p>
            <a:r>
              <a:rPr lang="en-US" sz="3200" dirty="0"/>
              <a:t>Using a dictionary!</a:t>
            </a:r>
            <a:endParaRPr lang="en-GB" sz="3200" dirty="0"/>
          </a:p>
        </p:txBody>
      </p:sp>
      <p:pic>
        <p:nvPicPr>
          <p:cNvPr id="2050" name="Picture 2" descr="https://www.tes.com/tesv2/files/styles/news_article_ml_x2/public/media/image/2019-09/TES_DICTIONARY_USE.jpg?h=468a0b19&amp;itok=bwmdo1rZ">
            <a:extLst>
              <a:ext uri="{FF2B5EF4-FFF2-40B4-BE49-F238E27FC236}">
                <a16:creationId xmlns:a16="http://schemas.microsoft.com/office/drawing/2014/main" id="{A1025CC0-DB8B-490F-A60D-D54D29D7D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09" y="1231720"/>
            <a:ext cx="8382569" cy="47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25574" y="589622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666" y="3432957"/>
            <a:ext cx="8515501" cy="137617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18000" dirty="0"/>
              <a:t>addict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drifted off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merchandise</a:t>
            </a:r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2A9E73-9FF2-4853-B0BB-0D93576D89DF}"/>
              </a:ext>
            </a:extLst>
          </p:cNvPr>
          <p:cNvSpPr txBox="1">
            <a:spLocks/>
          </p:cNvSpPr>
          <p:nvPr/>
        </p:nvSpPr>
        <p:spPr>
          <a:xfrm>
            <a:off x="4681173" y="3333005"/>
            <a:ext cx="6243501" cy="8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6400" dirty="0"/>
              <a:t>expenses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ED00579-2133-4EDB-9D25-CD21E4EA9E03}"/>
              </a:ext>
            </a:extLst>
          </p:cNvPr>
          <p:cNvSpPr txBox="1">
            <a:spLocks/>
          </p:cNvSpPr>
          <p:nvPr/>
        </p:nvSpPr>
        <p:spPr>
          <a:xfrm>
            <a:off x="8638166" y="3202929"/>
            <a:ext cx="8515501" cy="13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endParaRPr lang="en-US" sz="18000" dirty="0"/>
          </a:p>
          <a:p>
            <a:pPr algn="l">
              <a:lnSpc>
                <a:spcPct val="170000"/>
              </a:lnSpc>
            </a:pPr>
            <a:r>
              <a:rPr lang="en-US" sz="18000" dirty="0"/>
              <a:t>applause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contestants</a:t>
            </a:r>
          </a:p>
          <a:p>
            <a:pPr algn="l">
              <a:lnSpc>
                <a:spcPct val="170000"/>
              </a:lnSpc>
            </a:pPr>
            <a:r>
              <a:rPr lang="en-US" sz="18000" dirty="0"/>
              <a:t>commercial</a:t>
            </a:r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marL="1143000" indent="-11430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1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25574" y="589622"/>
            <a:ext cx="439119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/>
              <a:t>New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8713" y="2823776"/>
            <a:ext cx="10823328" cy="137617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16000" dirty="0"/>
              <a:t>addict</a:t>
            </a:r>
          </a:p>
          <a:p>
            <a:pPr algn="l">
              <a:lnSpc>
                <a:spcPct val="120000"/>
              </a:lnSpc>
            </a:pPr>
            <a:r>
              <a:rPr lang="en-US" sz="16000" dirty="0"/>
              <a:t>drifted off				</a:t>
            </a:r>
          </a:p>
          <a:p>
            <a:pPr algn="l">
              <a:lnSpc>
                <a:spcPct val="120000"/>
              </a:lnSpc>
            </a:pPr>
            <a:r>
              <a:rPr lang="en-US" sz="16000" dirty="0"/>
              <a:t>merchandise</a:t>
            </a:r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2A9E73-9FF2-4853-B0BB-0D93576D89DF}"/>
              </a:ext>
            </a:extLst>
          </p:cNvPr>
          <p:cNvSpPr txBox="1">
            <a:spLocks/>
          </p:cNvSpPr>
          <p:nvPr/>
        </p:nvSpPr>
        <p:spPr>
          <a:xfrm>
            <a:off x="1148712" y="5662079"/>
            <a:ext cx="8515501" cy="13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6000" dirty="0"/>
              <a:t>expenses</a:t>
            </a:r>
          </a:p>
          <a:p>
            <a:pPr algn="l">
              <a:lnSpc>
                <a:spcPct val="120000"/>
              </a:lnSpc>
            </a:pPr>
            <a:r>
              <a:rPr lang="en-US" sz="16000" dirty="0"/>
              <a:t>applause</a:t>
            </a:r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algn="l">
              <a:lnSpc>
                <a:spcPct val="170000"/>
              </a:lnSpc>
            </a:pPr>
            <a:endParaRPr lang="en-US" sz="18000" dirty="0"/>
          </a:p>
          <a:p>
            <a:pPr marL="1143000" indent="-11430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ED00579-2133-4EDB-9D25-CD21E4EA9E03}"/>
              </a:ext>
            </a:extLst>
          </p:cNvPr>
          <p:cNvSpPr txBox="1">
            <a:spLocks/>
          </p:cNvSpPr>
          <p:nvPr/>
        </p:nvSpPr>
        <p:spPr>
          <a:xfrm>
            <a:off x="1148711" y="5945824"/>
            <a:ext cx="8515501" cy="137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6000" dirty="0"/>
              <a:t>contestants</a:t>
            </a:r>
          </a:p>
          <a:p>
            <a:pPr algn="l">
              <a:lnSpc>
                <a:spcPct val="120000"/>
              </a:lnSpc>
            </a:pPr>
            <a:r>
              <a:rPr lang="en-US" sz="16000" dirty="0"/>
              <a:t>commercial</a:t>
            </a:r>
          </a:p>
          <a:p>
            <a:pPr marL="1143000" indent="-11430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0" dirty="0"/>
          </a:p>
          <a:p>
            <a:pPr marL="857250" indent="-857250" algn="l">
              <a:buFont typeface="Arial" panose="020B0604020202020204" pitchFamily="34" charset="0"/>
              <a:buChar char="•"/>
            </a:pP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EBB85-9168-44AE-BC67-79FF75BB5FD0}"/>
              </a:ext>
            </a:extLst>
          </p:cNvPr>
          <p:cNvSpPr txBox="1"/>
          <p:nvPr/>
        </p:nvSpPr>
        <p:spPr>
          <a:xfrm>
            <a:off x="6438107" y="5669154"/>
            <a:ext cx="612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person who likes </a:t>
            </a:r>
          </a:p>
          <a:p>
            <a:r>
              <a:rPr lang="en-GB" sz="4000" dirty="0"/>
              <a:t>something excessively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B2493-0E2E-4A46-BECD-56DA7F71314A}"/>
              </a:ext>
            </a:extLst>
          </p:cNvPr>
          <p:cNvSpPr txBox="1"/>
          <p:nvPr/>
        </p:nvSpPr>
        <p:spPr>
          <a:xfrm>
            <a:off x="6385163" y="1618062"/>
            <a:ext cx="539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fell asleep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DBC2B-4AF3-4E6B-B231-D96CF997B4E4}"/>
              </a:ext>
            </a:extLst>
          </p:cNvPr>
          <p:cNvSpPr txBox="1"/>
          <p:nvPr/>
        </p:nvSpPr>
        <p:spPr>
          <a:xfrm>
            <a:off x="6358691" y="2345150"/>
            <a:ext cx="661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goods to be bought or sold</a:t>
            </a:r>
            <a:endParaRPr lang="en-GB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6454E-F355-4C0C-81AA-84D1AE2E275A}"/>
              </a:ext>
            </a:extLst>
          </p:cNvPr>
          <p:cNvSpPr txBox="1"/>
          <p:nvPr/>
        </p:nvSpPr>
        <p:spPr>
          <a:xfrm>
            <a:off x="6358691" y="3042177"/>
            <a:ext cx="539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costs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76FE9D-B999-49F7-AEB9-6C7E2C9BABC1}"/>
              </a:ext>
            </a:extLst>
          </p:cNvPr>
          <p:cNvSpPr txBox="1"/>
          <p:nvPr/>
        </p:nvSpPr>
        <p:spPr>
          <a:xfrm>
            <a:off x="6411635" y="5137391"/>
            <a:ext cx="539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r>
              <a:rPr lang="en-GB" sz="4000" dirty="0"/>
              <a:t>lapping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64B13-0F88-4826-A437-A0DA4DB4015F}"/>
              </a:ext>
            </a:extLst>
          </p:cNvPr>
          <p:cNvSpPr txBox="1"/>
          <p:nvPr/>
        </p:nvSpPr>
        <p:spPr>
          <a:xfrm>
            <a:off x="6411635" y="3785121"/>
            <a:ext cx="539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advertisement</a:t>
            </a:r>
            <a:endParaRPr lang="en-GB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766D9A-F472-4B3D-BF80-EF18EA5D1411}"/>
              </a:ext>
            </a:extLst>
          </p:cNvPr>
          <p:cNvSpPr txBox="1"/>
          <p:nvPr/>
        </p:nvSpPr>
        <p:spPr>
          <a:xfrm>
            <a:off x="6358691" y="4528065"/>
            <a:ext cx="61789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/>
              <a:t>participants in a competition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B8190D-51CA-4810-B5CF-DAF5729EACB6}"/>
              </a:ext>
            </a:extLst>
          </p:cNvPr>
          <p:cNvCxnSpPr/>
          <p:nvPr/>
        </p:nvCxnSpPr>
        <p:spPr>
          <a:xfrm>
            <a:off x="3996965" y="2177821"/>
            <a:ext cx="2414670" cy="4345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57A483-590F-4BAD-90C6-9D34643EC597}"/>
              </a:ext>
            </a:extLst>
          </p:cNvPr>
          <p:cNvCxnSpPr/>
          <p:nvPr/>
        </p:nvCxnSpPr>
        <p:spPr>
          <a:xfrm flipV="1">
            <a:off x="3996965" y="2177821"/>
            <a:ext cx="2361726" cy="782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1748A9-E5D6-4491-8EAA-D6C6FA09286B}"/>
              </a:ext>
            </a:extLst>
          </p:cNvPr>
          <p:cNvCxnSpPr/>
          <p:nvPr/>
        </p:nvCxnSpPr>
        <p:spPr>
          <a:xfrm flipV="1">
            <a:off x="4128940" y="2823776"/>
            <a:ext cx="2229751" cy="92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9C639E-A54E-40FF-84EB-CE2F8FD25900}"/>
              </a:ext>
            </a:extLst>
          </p:cNvPr>
          <p:cNvCxnSpPr/>
          <p:nvPr/>
        </p:nvCxnSpPr>
        <p:spPr>
          <a:xfrm flipV="1">
            <a:off x="4128940" y="3511864"/>
            <a:ext cx="2256223" cy="981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2BE48D-58DD-4A19-BFA8-4A5E6CE8AD50}"/>
              </a:ext>
            </a:extLst>
          </p:cNvPr>
          <p:cNvCxnSpPr/>
          <p:nvPr/>
        </p:nvCxnSpPr>
        <p:spPr>
          <a:xfrm>
            <a:off x="3996965" y="5137391"/>
            <a:ext cx="2224726" cy="353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4A22413-23C8-43BA-9868-44327520D613}"/>
              </a:ext>
            </a:extLst>
          </p:cNvPr>
          <p:cNvCxnSpPr/>
          <p:nvPr/>
        </p:nvCxnSpPr>
        <p:spPr>
          <a:xfrm flipV="1">
            <a:off x="3996965" y="5137391"/>
            <a:ext cx="2224726" cy="80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A4A59E-F55C-4E41-91FE-8B3E3C206E4F}"/>
              </a:ext>
            </a:extLst>
          </p:cNvPr>
          <p:cNvCxnSpPr/>
          <p:nvPr/>
        </p:nvCxnSpPr>
        <p:spPr>
          <a:xfrm flipV="1">
            <a:off x="3996965" y="4350584"/>
            <a:ext cx="2388198" cy="2283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A1AC9-0351-4762-82AE-4DA6D8A5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4B566-5BF9-4896-9821-CADC69DE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E3D8B-6474-4C6A-B206-B0B253D1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701954">
            <a:off x="4849460" y="2384326"/>
            <a:ext cx="6666916" cy="311859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7300" dirty="0"/>
              <a:t>READ the text </a:t>
            </a:r>
          </a:p>
          <a:p>
            <a:r>
              <a:rPr lang="en-US" sz="7300" dirty="0"/>
              <a:t>on the handout and the questions on the worksheet.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68762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515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Franklin Gothic Book</vt:lpstr>
      <vt:lpstr>Twinkl</vt:lpstr>
      <vt:lpstr>Twinkl SemiBold</vt:lpstr>
      <vt:lpstr>Office Theme</vt:lpstr>
      <vt:lpstr>Lesson 2 Reading</vt:lpstr>
      <vt:lpstr>Lesson 2 Objectives</vt:lpstr>
      <vt:lpstr>Lesson Resources</vt:lpstr>
      <vt:lpstr>Think!</vt:lpstr>
      <vt:lpstr>What do these pictures have in common?</vt:lpstr>
      <vt:lpstr>Using a dictionary!</vt:lpstr>
      <vt:lpstr>New Words</vt:lpstr>
      <vt:lpstr>New Words</vt:lpstr>
      <vt:lpstr>Step 1</vt:lpstr>
      <vt:lpstr>PowerPoint Presentation</vt:lpstr>
      <vt:lpstr>PowerPoint Presentation</vt:lpstr>
      <vt:lpstr>Step 1</vt:lpstr>
      <vt:lpstr>Step 2: Discuss the question</vt:lpstr>
      <vt:lpstr>Step 3</vt:lpstr>
      <vt:lpstr>Step 4: Discuss the questions</vt:lpstr>
      <vt:lpstr>Step 5</vt:lpstr>
      <vt:lpstr>PowerPoint Presentation</vt:lpstr>
      <vt:lpstr>Step 6</vt:lpstr>
      <vt:lpstr>Step 7</vt:lpstr>
      <vt:lpstr>PowerPoint Presentation</vt:lpstr>
      <vt:lpstr>Step 8</vt:lpstr>
      <vt:lpstr>Step 9</vt:lpstr>
      <vt:lpstr>Step 10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2021-06-01T12:41:06Z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