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6" r:id="rId5"/>
    <p:sldId id="258" r:id="rId6"/>
    <p:sldId id="257" r:id="rId7"/>
    <p:sldId id="357" r:id="rId8"/>
    <p:sldId id="263" r:id="rId9"/>
    <p:sldId id="315" r:id="rId10"/>
    <p:sldId id="324" r:id="rId11"/>
    <p:sldId id="280" r:id="rId12"/>
    <p:sldId id="355" r:id="rId13"/>
    <p:sldId id="288" r:id="rId14"/>
    <p:sldId id="276" r:id="rId15"/>
    <p:sldId id="328" r:id="rId16"/>
    <p:sldId id="293" r:id="rId17"/>
    <p:sldId id="356" r:id="rId18"/>
    <p:sldId id="294" r:id="rId19"/>
    <p:sldId id="272" r:id="rId20"/>
    <p:sldId id="358" r:id="rId21"/>
    <p:sldId id="291" r:id="rId22"/>
    <p:sldId id="274" r:id="rId23"/>
    <p:sldId id="275" r:id="rId24"/>
    <p:sldId id="264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80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12" autoAdjust="0"/>
  </p:normalViewPr>
  <p:slideViewPr>
    <p:cSldViewPr snapToGrid="0">
      <p:cViewPr varScale="1">
        <p:scale>
          <a:sx n="63" d="100"/>
          <a:sy n="63" d="100"/>
        </p:scale>
        <p:origin x="48" y="1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6/28/2021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6/28/2021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85235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9E163965-8137-4879-9F21-889BFEB84CFB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34532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1A45A6F1-1994-4DB5-97BE-5ACDFA277247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66205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1A45A6F1-1994-4DB5-97BE-5ACDFA277247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38828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1A45A6F1-1994-4DB5-97BE-5ACDFA277247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6644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1A45A6F1-1994-4DB5-97BE-5ACDFA277247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20525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1A45A6F1-1994-4DB5-97BE-5ACDFA277247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5590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  <p:sldLayoutId id="2147483681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Kids on Desk Looking at Notebook">
            <a:extLst>
              <a:ext uri="{FF2B5EF4-FFF2-40B4-BE49-F238E27FC236}">
                <a16:creationId xmlns:a16="http://schemas.microsoft.com/office/drawing/2014/main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Year 5</a:t>
            </a:r>
          </a:p>
          <a:p>
            <a:r>
              <a:rPr lang="en-US" dirty="0"/>
              <a:t>English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Lesson 3</a:t>
            </a:r>
            <a:br>
              <a:rPr lang="en-US" sz="4800" dirty="0"/>
            </a:br>
            <a:r>
              <a:rPr lang="en-US" sz="4800" dirty="0"/>
              <a:t>Reading</a:t>
            </a:r>
            <a:endParaRPr lang="ru-RU" sz="4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3861717-35AF-4C1B-BE20-846F2678AB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EC511D-982E-4802-879A-F7BC3E0D9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5514">
            <a:off x="7859129" y="5099887"/>
            <a:ext cx="4497976" cy="85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3A1AC9-0351-4762-82AE-4DA6D8A59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10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24B566-5BF9-4896-9821-CADC69DED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1193436" y="95532"/>
            <a:ext cx="4391191" cy="1325563"/>
          </a:xfrm>
        </p:spPr>
        <p:txBody>
          <a:bodyPr/>
          <a:lstStyle/>
          <a:p>
            <a:r>
              <a:rPr lang="en-US" dirty="0"/>
              <a:t>Step 2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8E3D8B-6474-4C6A-B206-B0B253D1552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686718" y="1653095"/>
            <a:ext cx="9842263" cy="502602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b="1" dirty="0"/>
              <a:t>READ</a:t>
            </a:r>
            <a:r>
              <a:rPr lang="en-US" sz="3200" dirty="0"/>
              <a:t> the text and questions again. </a:t>
            </a:r>
          </a:p>
          <a:p>
            <a:pPr marL="0" indent="0" algn="ctr">
              <a:buNone/>
            </a:pPr>
            <a:r>
              <a:rPr lang="en-US" sz="3200" dirty="0"/>
              <a:t>Then </a:t>
            </a:r>
            <a:r>
              <a:rPr lang="en-US" sz="3200" b="1" dirty="0"/>
              <a:t>ANSWER</a:t>
            </a:r>
            <a:r>
              <a:rPr lang="en-US" sz="3200" dirty="0"/>
              <a:t> the following questions: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600" b="1" dirty="0"/>
              <a:t>When was the first ever Tour de France?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600" b="1" dirty="0"/>
              <a:t>What is different about the starting point and route every year?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600" b="1" dirty="0"/>
              <a:t>What is the nickname given to the winner of the red polka dot jersey?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600" b="1" dirty="0"/>
              <a:t>Compare the significance of the green jersey with the white jersey.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600" b="1" dirty="0"/>
              <a:t>Why do other members of the team cycle in front of the team lead rider?</a:t>
            </a:r>
          </a:p>
          <a:p>
            <a:pPr marL="342900" indent="-342900"/>
            <a:r>
              <a:rPr lang="en-GB" sz="2600" b="1" dirty="0"/>
              <a:t>Why do you think different coloured jerseys are given to the winners of each stage?</a:t>
            </a:r>
          </a:p>
        </p:txBody>
      </p:sp>
    </p:spTree>
    <p:extLst>
      <p:ext uri="{BB962C8B-B14F-4D97-AF65-F5344CB8AC3E}">
        <p14:creationId xmlns:p14="http://schemas.microsoft.com/office/powerpoint/2010/main" val="1920179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329BA7-11BD-424F-BEA2-E4D4634ED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11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8F59C66-80FC-424E-BD90-A52ECC9E2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-217976" y="341161"/>
            <a:ext cx="5385997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Step 3:</a:t>
            </a:r>
            <a:br>
              <a:rPr lang="en-US" sz="3200" dirty="0"/>
            </a:br>
            <a:r>
              <a:rPr lang="en-US" sz="3200" dirty="0"/>
              <a:t>Discuss the questions</a:t>
            </a:r>
            <a:endParaRPr lang="en-GB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7C1047-C672-4829-AF25-813E01879B35}"/>
              </a:ext>
            </a:extLst>
          </p:cNvPr>
          <p:cNvSpPr/>
          <p:nvPr/>
        </p:nvSpPr>
        <p:spPr>
          <a:xfrm>
            <a:off x="1586387" y="1517054"/>
            <a:ext cx="104360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80200"/>
                </a:solidFill>
              </a:rPr>
              <a:t>1.   When was the first ever Tour de France?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200B7E-26C2-4A7C-83D5-AE89403CA567}"/>
              </a:ext>
            </a:extLst>
          </p:cNvPr>
          <p:cNvSpPr/>
          <p:nvPr/>
        </p:nvSpPr>
        <p:spPr>
          <a:xfrm>
            <a:off x="2142340" y="1940491"/>
            <a:ext cx="9499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tx2">
                    <a:lumMod val="75000"/>
                  </a:schemeClr>
                </a:solidFill>
              </a:rPr>
              <a:t>The first race began on the 6</a:t>
            </a:r>
            <a:r>
              <a:rPr lang="en-GB" sz="2800" baseline="30000" dirty="0">
                <a:solidFill>
                  <a:schemeClr val="tx2">
                    <a:lumMod val="75000"/>
                  </a:schemeClr>
                </a:solidFill>
              </a:rPr>
              <a:t>th</a:t>
            </a:r>
            <a:r>
              <a:rPr lang="en-GB" sz="2800" dirty="0">
                <a:solidFill>
                  <a:schemeClr val="tx2">
                    <a:lumMod val="75000"/>
                  </a:schemeClr>
                </a:solidFill>
              </a:rPr>
              <a:t> of July, 1903.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074522-E213-4E40-A3D1-988D2706779E}"/>
              </a:ext>
            </a:extLst>
          </p:cNvPr>
          <p:cNvSpPr/>
          <p:nvPr/>
        </p:nvSpPr>
        <p:spPr>
          <a:xfrm>
            <a:off x="1473606" y="2732656"/>
            <a:ext cx="111677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80200"/>
                </a:solidFill>
              </a:rPr>
              <a:t>2.    </a:t>
            </a:r>
            <a:r>
              <a:rPr lang="en-GB" sz="2800" dirty="0">
                <a:solidFill>
                  <a:srgbClr val="180200"/>
                </a:solidFill>
              </a:rPr>
              <a:t>What is different about the starting point and route every year?</a:t>
            </a:r>
            <a:endParaRPr lang="en-US" sz="2800" dirty="0">
              <a:solidFill>
                <a:srgbClr val="1802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F1BCF6-3192-4D1C-853F-B4824B58C3FC}"/>
              </a:ext>
            </a:extLst>
          </p:cNvPr>
          <p:cNvSpPr/>
          <p:nvPr/>
        </p:nvSpPr>
        <p:spPr>
          <a:xfrm>
            <a:off x="2142340" y="3255760"/>
            <a:ext cx="92634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800" dirty="0"/>
              <a:t>Each year, the tour begins in a different country. The route of the race also changes every year, but usually finishes at the Champs-Élysées in Paris.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039926-E9DF-4F04-A341-BE346BAC943D}"/>
              </a:ext>
            </a:extLst>
          </p:cNvPr>
          <p:cNvSpPr/>
          <p:nvPr/>
        </p:nvSpPr>
        <p:spPr>
          <a:xfrm>
            <a:off x="1562361" y="4845759"/>
            <a:ext cx="104360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80200"/>
                </a:solidFill>
              </a:rPr>
              <a:t>3.   </a:t>
            </a:r>
            <a:r>
              <a:rPr lang="en-GB" sz="2800" dirty="0">
                <a:solidFill>
                  <a:srgbClr val="180200"/>
                </a:solidFill>
              </a:rPr>
              <a:t>What is the nickname given to the winner of the red polka dot                               	jersey?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0BFF85-7862-41BC-955C-A010548434B9}"/>
              </a:ext>
            </a:extLst>
          </p:cNvPr>
          <p:cNvSpPr/>
          <p:nvPr/>
        </p:nvSpPr>
        <p:spPr>
          <a:xfrm>
            <a:off x="2142340" y="5690746"/>
            <a:ext cx="8785985" cy="1079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800" dirty="0"/>
              <a:t>The winner of the red polka dot jersey is known as the ‘King of the Mountains’.</a:t>
            </a:r>
          </a:p>
        </p:txBody>
      </p:sp>
    </p:spTree>
    <p:extLst>
      <p:ext uri="{BB962C8B-B14F-4D97-AF65-F5344CB8AC3E}">
        <p14:creationId xmlns:p14="http://schemas.microsoft.com/office/powerpoint/2010/main" val="39090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2E514E-0495-46C5-8DB6-82C06936C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12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0482EFF-6EB2-40F4-9147-8062349CA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dirty="0"/>
              <a:t>Step 3:</a:t>
            </a:r>
            <a:br>
              <a:rPr lang="en-US" sz="3200" dirty="0"/>
            </a:br>
            <a:r>
              <a:rPr lang="en-US" sz="3200" dirty="0"/>
              <a:t>Discuss the questions</a:t>
            </a:r>
            <a:endParaRPr lang="en-GB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1E2154-33FD-4597-9AAA-3D7C77FC0343}"/>
              </a:ext>
            </a:extLst>
          </p:cNvPr>
          <p:cNvSpPr/>
          <p:nvPr/>
        </p:nvSpPr>
        <p:spPr>
          <a:xfrm>
            <a:off x="1123048" y="1454573"/>
            <a:ext cx="114900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80200"/>
                </a:solidFill>
              </a:rPr>
              <a:t>4.  </a:t>
            </a:r>
            <a:r>
              <a:rPr lang="en-GB" sz="2800" dirty="0">
                <a:solidFill>
                  <a:srgbClr val="180200"/>
                </a:solidFill>
              </a:rPr>
              <a:t>Compare the significance of the green jersey with the white jersey</a:t>
            </a:r>
            <a:r>
              <a:rPr lang="en-GB" sz="2800" dirty="0"/>
              <a:t>.</a:t>
            </a:r>
          </a:p>
          <a:p>
            <a:endParaRPr lang="en-US" sz="2800" dirty="0">
              <a:solidFill>
                <a:srgbClr val="1802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CA5FA1-41BF-4791-BF79-B8DD5EF4EE01}"/>
              </a:ext>
            </a:extLst>
          </p:cNvPr>
          <p:cNvSpPr/>
          <p:nvPr/>
        </p:nvSpPr>
        <p:spPr>
          <a:xfrm>
            <a:off x="1686444" y="1843450"/>
            <a:ext cx="10010390" cy="1079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800" dirty="0"/>
              <a:t>The white jersey is given to the best rider under 26 years of age and the green jersey is awarded to the best sprinter.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14AC2D-136B-4454-8B1E-511A72422989}"/>
              </a:ext>
            </a:extLst>
          </p:cNvPr>
          <p:cNvSpPr/>
          <p:nvPr/>
        </p:nvSpPr>
        <p:spPr>
          <a:xfrm>
            <a:off x="1123047" y="2888251"/>
            <a:ext cx="104360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80200"/>
                </a:solidFill>
              </a:rPr>
              <a:t>5.  </a:t>
            </a:r>
            <a:r>
              <a:rPr lang="en-GB" sz="2800" dirty="0">
                <a:solidFill>
                  <a:srgbClr val="180200"/>
                </a:solidFill>
              </a:rPr>
              <a:t>Why do other members of the team cycle in front of the team 	    	lead rider?</a:t>
            </a:r>
            <a:endParaRPr lang="en-US" sz="2800" dirty="0">
              <a:solidFill>
                <a:srgbClr val="1802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E2084-98CF-4965-8642-799F0DB4A314}"/>
              </a:ext>
            </a:extLst>
          </p:cNvPr>
          <p:cNvSpPr/>
          <p:nvPr/>
        </p:nvSpPr>
        <p:spPr>
          <a:xfrm>
            <a:off x="1641639" y="3586706"/>
            <a:ext cx="10164361" cy="1079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800" dirty="0"/>
              <a:t>Other members of the team will ride in front of the team lead rider in order to block the wind, helping him to set a fast pace.</a:t>
            </a:r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C73E3B-AF3F-4499-B7CF-8F7D440A313D}"/>
              </a:ext>
            </a:extLst>
          </p:cNvPr>
          <p:cNvSpPr/>
          <p:nvPr/>
        </p:nvSpPr>
        <p:spPr>
          <a:xfrm>
            <a:off x="1123047" y="4683786"/>
            <a:ext cx="104360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80200"/>
                </a:solidFill>
              </a:rPr>
              <a:t>6.  </a:t>
            </a:r>
            <a:r>
              <a:rPr lang="en-GB" sz="2800" dirty="0">
                <a:solidFill>
                  <a:srgbClr val="180200"/>
                </a:solidFill>
              </a:rPr>
              <a:t>Why do you think different coloured jerseys are given to the 	winners of each stage?</a:t>
            </a:r>
            <a:endParaRPr lang="en-US" sz="2800" dirty="0">
              <a:solidFill>
                <a:srgbClr val="1802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057833-A1E5-4C35-A67C-C0521BA490AE}"/>
              </a:ext>
            </a:extLst>
          </p:cNvPr>
          <p:cNvSpPr/>
          <p:nvPr/>
        </p:nvSpPr>
        <p:spPr>
          <a:xfrm>
            <a:off x="1577025" y="5368813"/>
            <a:ext cx="9934976" cy="1596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800" dirty="0"/>
              <a:t>To acknowledge the achievements of the best cyclists at the end of each stage and to help spectators and cyclists to identify the different cyclists.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4842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3A1AC9-0351-4762-82AE-4DA6D8A59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24B566-5BF9-4896-9821-CADC69DED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8E3D8B-6474-4C6A-B206-B0B253D15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0701954">
            <a:off x="3834740" y="2378752"/>
            <a:ext cx="8450056" cy="3793871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5100" dirty="0"/>
              <a:t>LISTEN to me as I </a:t>
            </a:r>
          </a:p>
          <a:p>
            <a:r>
              <a:rPr lang="en-US" sz="5100" dirty="0"/>
              <a:t>READ the text ALOUD. </a:t>
            </a:r>
          </a:p>
          <a:p>
            <a:endParaRPr lang="en-US" sz="5100" dirty="0"/>
          </a:p>
        </p:txBody>
      </p:sp>
    </p:spTree>
    <p:extLst>
      <p:ext uri="{BB962C8B-B14F-4D97-AF65-F5344CB8AC3E}">
        <p14:creationId xmlns:p14="http://schemas.microsoft.com/office/powerpoint/2010/main" val="3924928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CACD80-CEB6-4872-9A3C-C4B7C93FB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14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C89B3B-F37B-48A6-B7D4-A5ED54436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069" y="0"/>
            <a:ext cx="477182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F8B77B-2E67-4E43-9E3D-A1D9E0254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638" y="0"/>
            <a:ext cx="4887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80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97DFFD-4D86-43DE-AEFD-F37F67028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15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E58C1F-ACC5-43AE-B24E-09138A200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53158-7330-479E-BFB5-512E5D17C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0782107">
            <a:off x="4472631" y="3165778"/>
            <a:ext cx="7733753" cy="3558700"/>
          </a:xfrm>
        </p:spPr>
        <p:txBody>
          <a:bodyPr>
            <a:normAutofit/>
          </a:bodyPr>
          <a:lstStyle/>
          <a:p>
            <a:r>
              <a:rPr lang="en-US" sz="5400" dirty="0"/>
              <a:t>READ the text ALOUD.</a:t>
            </a:r>
          </a:p>
          <a:p>
            <a:endParaRPr lang="en-US" sz="5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2390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B4F11B-9072-4DE7-99FD-C598F4E50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16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ED2DDE-0A08-43F5-B428-0C203D4AE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6</a:t>
            </a:r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C65B745-047E-466C-9F5A-370689641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0835703">
            <a:off x="3962793" y="2677158"/>
            <a:ext cx="8176191" cy="2987147"/>
          </a:xfrm>
        </p:spPr>
        <p:txBody>
          <a:bodyPr>
            <a:normAutofit/>
          </a:bodyPr>
          <a:lstStyle/>
          <a:p>
            <a:r>
              <a:rPr lang="en-US" sz="6000" dirty="0"/>
              <a:t>Let’s DISCUSS </a:t>
            </a:r>
          </a:p>
          <a:p>
            <a:r>
              <a:rPr lang="en-US" sz="6000" dirty="0"/>
              <a:t>the questions.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3401205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DAA766-A0B3-4F55-9F7A-518536A7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17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3891D-2E6B-4338-A392-C8627CDD57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313"/>
          <a:stretch/>
        </p:blipFill>
        <p:spPr>
          <a:xfrm>
            <a:off x="151200" y="1480009"/>
            <a:ext cx="5944800" cy="3157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7BD3F7-BDCA-4BF3-8BEC-AAEBC2D6A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481"/>
          <a:stretch/>
        </p:blipFill>
        <p:spPr>
          <a:xfrm>
            <a:off x="5967167" y="419547"/>
            <a:ext cx="6707917" cy="601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86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B4F11B-9072-4DE7-99FD-C598F4E50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18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ED2DDE-0A08-43F5-B428-0C203D4AE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7</a:t>
            </a:r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C65B745-047E-466C-9F5A-370689641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0835703">
            <a:off x="4047187" y="3006197"/>
            <a:ext cx="8176191" cy="2987147"/>
          </a:xfrm>
        </p:spPr>
        <p:txBody>
          <a:bodyPr>
            <a:normAutofit/>
          </a:bodyPr>
          <a:lstStyle/>
          <a:p>
            <a:r>
              <a:rPr lang="en-US" sz="6000" dirty="0"/>
              <a:t>WORK OUT the</a:t>
            </a:r>
          </a:p>
          <a:p>
            <a:r>
              <a:rPr lang="en-US" sz="6000" dirty="0"/>
              <a:t>Questions Worksheet.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3376145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14799D-7EE4-45DB-8484-D0B3D995F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19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3272C0-78C7-49AC-A039-3E3A66EE7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8</a:t>
            </a:r>
            <a:endParaRPr lang="en-GB" dirty="0"/>
          </a:p>
        </p:txBody>
      </p:sp>
      <p:pic>
        <p:nvPicPr>
          <p:cNvPr id="7" name="Picture 2" descr="See the source image">
            <a:extLst>
              <a:ext uri="{FF2B5EF4-FFF2-40B4-BE49-F238E27FC236}">
                <a16:creationId xmlns:a16="http://schemas.microsoft.com/office/drawing/2014/main" id="{8A02CE3B-CC16-45D2-9BF3-8B4CF54D0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4781">
            <a:off x="3984352" y="1915967"/>
            <a:ext cx="8371279" cy="604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117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197938" y="988676"/>
            <a:ext cx="4967465" cy="734415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 3 Objectives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161" y="2185639"/>
            <a:ext cx="5062693" cy="4291539"/>
          </a:xfrm>
        </p:spPr>
        <p:txBody>
          <a:bodyPr>
            <a:normAutofit/>
          </a:bodyPr>
          <a:lstStyle/>
          <a:p>
            <a:r>
              <a:rPr lang="en-US" sz="2800" dirty="0"/>
              <a:t>In Lesson 3 you will: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listen to a text being read aloud.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read a text silently and aloud.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answer questions about the text.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learn facts about a famous racing competition. </a:t>
            </a:r>
          </a:p>
        </p:txBody>
      </p:sp>
      <p:pic>
        <p:nvPicPr>
          <p:cNvPr id="17" name="Picture Placeholder 16" descr="Boy Reading Book">
            <a:extLst>
              <a:ext uri="{FF2B5EF4-FFF2-40B4-BE49-F238E27FC236}">
                <a16:creationId xmlns:a16="http://schemas.microsoft.com/office/drawing/2014/main" id="{C8B885F2-2AC2-46A9-9D9B-71123D1A1F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0000">
            <a:off x="6384187" y="209524"/>
            <a:ext cx="4647699" cy="54721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C186EC-3C04-4959-9B28-C9EC7BFB4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20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4FCEE2-67D5-4B80-8A5F-1DE275C5A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Step 9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64EBA7-3CC5-4E05-B092-FEFA20FE3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0851242">
            <a:off x="4470524" y="2549167"/>
            <a:ext cx="7319700" cy="1500187"/>
          </a:xfrm>
        </p:spPr>
        <p:txBody>
          <a:bodyPr>
            <a:noAutofit/>
          </a:bodyPr>
          <a:lstStyle/>
          <a:p>
            <a:r>
              <a:rPr lang="en-US" sz="5000" dirty="0"/>
              <a:t>CHECK your answers using the</a:t>
            </a:r>
          </a:p>
          <a:p>
            <a:r>
              <a:rPr lang="en-US" sz="5000" b="1" dirty="0"/>
              <a:t>Answers Handout.</a:t>
            </a:r>
            <a:endParaRPr lang="en-GB" sz="5000" b="1" dirty="0"/>
          </a:p>
        </p:txBody>
      </p:sp>
    </p:spTree>
    <p:extLst>
      <p:ext uri="{BB962C8B-B14F-4D97-AF65-F5344CB8AC3E}">
        <p14:creationId xmlns:p14="http://schemas.microsoft.com/office/powerpoint/2010/main" val="2817791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Boy Carrying Red Backpack">
            <a:extLst>
              <a:ext uri="{FF2B5EF4-FFF2-40B4-BE49-F238E27FC236}">
                <a16:creationId xmlns:a16="http://schemas.microsoft.com/office/drawing/2014/main" id="{10962572-14B4-44BB-89AB-9ADA56D6B4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7932" t="26156" r="14038" b="34430"/>
          <a:stretch/>
        </p:blipFill>
        <p:spPr>
          <a:xfrm>
            <a:off x="-1600" y="1096296"/>
            <a:ext cx="6052552" cy="525984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4AD809-8EE4-4869-84E7-5232000EB5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EC511D-982E-4802-879A-F7BC3E0D9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5514">
            <a:off x="7760719" y="3866054"/>
            <a:ext cx="4497976" cy="85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369857" y="1003756"/>
            <a:ext cx="4065084" cy="700842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 Resources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EE739B1-534B-48CE-B753-D30B0C4CB887}"/>
              </a:ext>
            </a:extLst>
          </p:cNvPr>
          <p:cNvSpPr txBox="1">
            <a:spLocks/>
          </p:cNvSpPr>
          <p:nvPr/>
        </p:nvSpPr>
        <p:spPr>
          <a:xfrm>
            <a:off x="0" y="2543110"/>
            <a:ext cx="3728018" cy="34027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/>
              <a:t>Dictionary</a:t>
            </a:r>
          </a:p>
          <a:p>
            <a:pPr>
              <a:lnSpc>
                <a:spcPct val="150000"/>
              </a:lnSpc>
            </a:pPr>
            <a:r>
              <a:rPr lang="en-US" dirty="0"/>
              <a:t>Reading Text</a:t>
            </a:r>
          </a:p>
          <a:p>
            <a:pPr>
              <a:lnSpc>
                <a:spcPct val="150000"/>
              </a:lnSpc>
            </a:pPr>
            <a:r>
              <a:rPr lang="en-US" dirty="0"/>
              <a:t>Questions Worksheet</a:t>
            </a:r>
          </a:p>
          <a:p>
            <a:pPr>
              <a:lnSpc>
                <a:spcPct val="150000"/>
              </a:lnSpc>
            </a:pPr>
            <a:r>
              <a:rPr lang="en-US" dirty="0"/>
              <a:t>Answers Handout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0BACB23E-7553-4BDB-BFC6-49D570C96C5E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r="8829"/>
          <a:stretch>
            <a:fillRect/>
          </a:stretch>
        </p:blipFill>
        <p:spPr bwMode="auto">
          <a:xfrm rot="20769647">
            <a:off x="3941859" y="1800181"/>
            <a:ext cx="9151745" cy="60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18847C-25A1-4CC9-BBE9-E2BE1F5E2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8165" y="270888"/>
            <a:ext cx="3962433" cy="700073"/>
          </a:xfrm>
        </p:spPr>
        <p:txBody>
          <a:bodyPr/>
          <a:lstStyle/>
          <a:p>
            <a:r>
              <a:rPr lang="en-US" sz="2800" noProof="0" dirty="0"/>
              <a:t>View the video clip!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1814C-8539-4E25-A969-9034CD0AF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4</a:t>
            </a:fld>
            <a:endParaRPr lang="en-US" noProof="0" dirty="0"/>
          </a:p>
        </p:txBody>
      </p:sp>
      <p:pic>
        <p:nvPicPr>
          <p:cNvPr id="6" name="CBBC's Guide to the Tour de France _ CBBC">
            <a:hlinkClick r:id="" action="ppaction://media"/>
            <a:extLst>
              <a:ext uri="{FF2B5EF4-FFF2-40B4-BE49-F238E27FC236}">
                <a16:creationId xmlns:a16="http://schemas.microsoft.com/office/drawing/2014/main" id="{4C55DB76-2353-4C86-96E6-C4EDEEF61F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8873" y="970961"/>
            <a:ext cx="9814870" cy="552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5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D6FD521-721D-4FA5-A5D1-0AB88F98B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505" y="313562"/>
            <a:ext cx="3481666" cy="832104"/>
          </a:xfrm>
        </p:spPr>
        <p:txBody>
          <a:bodyPr>
            <a:normAutofit/>
          </a:bodyPr>
          <a:lstStyle/>
          <a:p>
            <a:r>
              <a:rPr lang="en-US" sz="3200" dirty="0"/>
              <a:t>Using a dictionary!</a:t>
            </a:r>
            <a:endParaRPr lang="en-GB" sz="3200" dirty="0"/>
          </a:p>
        </p:txBody>
      </p:sp>
      <p:pic>
        <p:nvPicPr>
          <p:cNvPr id="2050" name="Picture 2" descr="https://www.tes.com/tesv2/files/styles/news_article_ml_x2/public/media/image/2019-09/TES_DICTIONARY_USE.jpg?h=468a0b19&amp;itok=bwmdo1rZ">
            <a:extLst>
              <a:ext uri="{FF2B5EF4-FFF2-40B4-BE49-F238E27FC236}">
                <a16:creationId xmlns:a16="http://schemas.microsoft.com/office/drawing/2014/main" id="{A1025CC0-DB8B-490F-A60D-D54D29D7D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09" y="1231720"/>
            <a:ext cx="8382569" cy="471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E29131-0256-478D-B4FF-734E0F94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25574" y="589622"/>
            <a:ext cx="4391191" cy="1325563"/>
          </a:xfrm>
        </p:spPr>
        <p:txBody>
          <a:bodyPr anchor="t">
            <a:normAutofit/>
          </a:bodyPr>
          <a:lstStyle/>
          <a:p>
            <a:pPr algn="ctr"/>
            <a:r>
              <a:rPr lang="en-US" sz="3600" dirty="0"/>
              <a:t>New Words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495B20-FF2C-4679-89D6-BE7A90DA9F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21169" y="3885540"/>
            <a:ext cx="8515501" cy="1376177"/>
          </a:xfrm>
        </p:spPr>
        <p:txBody>
          <a:bodyPr>
            <a:normAutofit fontScale="25000" lnSpcReduction="20000"/>
          </a:bodyPr>
          <a:lstStyle/>
          <a:p>
            <a:pPr algn="l">
              <a:lnSpc>
                <a:spcPct val="170000"/>
              </a:lnSpc>
            </a:pPr>
            <a:r>
              <a:rPr lang="en-US" sz="18000" dirty="0"/>
              <a:t>arguably</a:t>
            </a:r>
          </a:p>
          <a:p>
            <a:pPr algn="l">
              <a:lnSpc>
                <a:spcPct val="170000"/>
              </a:lnSpc>
            </a:pPr>
            <a:r>
              <a:rPr lang="en-US" sz="18000" dirty="0"/>
              <a:t>promote</a:t>
            </a:r>
          </a:p>
          <a:p>
            <a:pPr algn="l">
              <a:lnSpc>
                <a:spcPct val="170000"/>
              </a:lnSpc>
            </a:pPr>
            <a:r>
              <a:rPr lang="en-US" sz="18000" dirty="0"/>
              <a:t>proposed</a:t>
            </a:r>
          </a:p>
          <a:p>
            <a:pPr algn="l">
              <a:lnSpc>
                <a:spcPct val="170000"/>
              </a:lnSpc>
            </a:pPr>
            <a:endParaRPr lang="en-US" sz="18000" dirty="0"/>
          </a:p>
          <a:p>
            <a:pPr algn="l">
              <a:lnSpc>
                <a:spcPct val="170000"/>
              </a:lnSpc>
            </a:pPr>
            <a:endParaRPr lang="en-US" sz="18000" dirty="0"/>
          </a:p>
          <a:p>
            <a:pPr marL="857250" indent="-857250" algn="l">
              <a:buFont typeface="Arial" panose="020B0604020202020204" pitchFamily="34" charset="0"/>
              <a:buChar char="•"/>
            </a:pPr>
            <a:endParaRPr lang="en-US" u="sng" dirty="0">
              <a:solidFill>
                <a:schemeClr val="accent2"/>
              </a:solidFill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32A9E73-9FF2-4853-B0BB-0D93576D89DF}"/>
              </a:ext>
            </a:extLst>
          </p:cNvPr>
          <p:cNvSpPr txBox="1">
            <a:spLocks/>
          </p:cNvSpPr>
          <p:nvPr/>
        </p:nvSpPr>
        <p:spPr>
          <a:xfrm>
            <a:off x="7632833" y="2719369"/>
            <a:ext cx="6243501" cy="885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70000"/>
              </a:lnSpc>
            </a:pPr>
            <a:r>
              <a:rPr lang="en-US" sz="18000" dirty="0"/>
              <a:t>suburbs</a:t>
            </a:r>
          </a:p>
          <a:p>
            <a:pPr algn="l">
              <a:lnSpc>
                <a:spcPct val="170000"/>
              </a:lnSpc>
            </a:pPr>
            <a:r>
              <a:rPr lang="en-US" sz="18000" dirty="0"/>
              <a:t>lengthened </a:t>
            </a:r>
          </a:p>
          <a:p>
            <a:pPr algn="l">
              <a:lnSpc>
                <a:spcPct val="170000"/>
              </a:lnSpc>
            </a:pPr>
            <a:r>
              <a:rPr lang="en-US" sz="18000" dirty="0"/>
              <a:t>estimated</a:t>
            </a:r>
            <a:endParaRPr lang="en-US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212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E29131-0256-478D-B4FF-734E0F94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25574" y="589622"/>
            <a:ext cx="4391191" cy="1325563"/>
          </a:xfrm>
        </p:spPr>
        <p:txBody>
          <a:bodyPr anchor="t">
            <a:normAutofit/>
          </a:bodyPr>
          <a:lstStyle/>
          <a:p>
            <a:pPr algn="ctr"/>
            <a:r>
              <a:rPr lang="en-US" sz="3600" dirty="0"/>
              <a:t>New Words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495B20-FF2C-4679-89D6-BE7A90DA9F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0561" y="2679202"/>
            <a:ext cx="10823328" cy="1376177"/>
          </a:xfrm>
        </p:spPr>
        <p:txBody>
          <a:bodyPr>
            <a:normAutofit fontScale="25000" lnSpcReduction="20000"/>
          </a:bodyPr>
          <a:lstStyle/>
          <a:p>
            <a:pPr algn="l">
              <a:lnSpc>
                <a:spcPct val="170000"/>
              </a:lnSpc>
            </a:pPr>
            <a:r>
              <a:rPr lang="en-US" sz="12800" dirty="0"/>
              <a:t>arguably</a:t>
            </a:r>
          </a:p>
          <a:p>
            <a:pPr algn="l">
              <a:lnSpc>
                <a:spcPct val="170000"/>
              </a:lnSpc>
            </a:pPr>
            <a:r>
              <a:rPr lang="en-US" sz="12800" dirty="0"/>
              <a:t>promote				</a:t>
            </a:r>
          </a:p>
          <a:p>
            <a:pPr algn="l">
              <a:lnSpc>
                <a:spcPct val="170000"/>
              </a:lnSpc>
            </a:pPr>
            <a:r>
              <a:rPr lang="en-US" sz="12800" dirty="0"/>
              <a:t>proposed</a:t>
            </a:r>
          </a:p>
          <a:p>
            <a:pPr algn="l">
              <a:lnSpc>
                <a:spcPct val="170000"/>
              </a:lnSpc>
            </a:pPr>
            <a:endParaRPr lang="en-US" sz="12800" dirty="0"/>
          </a:p>
          <a:p>
            <a:pPr marL="857250" indent="-857250" algn="l">
              <a:buFont typeface="Arial" panose="020B0604020202020204" pitchFamily="34" charset="0"/>
              <a:buChar char="•"/>
            </a:pPr>
            <a:endParaRPr lang="en-US" u="sng" dirty="0">
              <a:solidFill>
                <a:schemeClr val="accent2"/>
              </a:solidFill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32A9E73-9FF2-4853-B0BB-0D93576D89DF}"/>
              </a:ext>
            </a:extLst>
          </p:cNvPr>
          <p:cNvSpPr txBox="1">
            <a:spLocks/>
          </p:cNvSpPr>
          <p:nvPr/>
        </p:nvSpPr>
        <p:spPr>
          <a:xfrm>
            <a:off x="1250561" y="5852459"/>
            <a:ext cx="9523518" cy="137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70000"/>
              </a:lnSpc>
            </a:pPr>
            <a:r>
              <a:rPr lang="en-US" sz="12800" dirty="0"/>
              <a:t>suburbs</a:t>
            </a:r>
          </a:p>
          <a:p>
            <a:pPr algn="l">
              <a:lnSpc>
                <a:spcPct val="170000"/>
              </a:lnSpc>
            </a:pPr>
            <a:r>
              <a:rPr lang="en-US" sz="12800" dirty="0"/>
              <a:t>lengthened </a:t>
            </a:r>
          </a:p>
          <a:p>
            <a:pPr algn="l">
              <a:lnSpc>
                <a:spcPct val="170000"/>
              </a:lnSpc>
            </a:pPr>
            <a:endParaRPr lang="en-US" sz="18000" dirty="0"/>
          </a:p>
          <a:p>
            <a:pPr algn="l">
              <a:lnSpc>
                <a:spcPct val="170000"/>
              </a:lnSpc>
            </a:pPr>
            <a:endParaRPr lang="en-US" sz="18000" dirty="0"/>
          </a:p>
          <a:p>
            <a:pPr marL="1143000" indent="-114300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sz="18000" dirty="0"/>
          </a:p>
          <a:p>
            <a:pPr marL="857250" indent="-857250" algn="l">
              <a:buFont typeface="Arial" panose="020B0604020202020204" pitchFamily="34" charset="0"/>
              <a:buChar char="•"/>
            </a:pPr>
            <a:endParaRPr lang="en-US" u="sng" dirty="0">
              <a:solidFill>
                <a:schemeClr val="accent2"/>
              </a:solidFill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ED00579-2133-4EDB-9D25-CD21E4EA9E03}"/>
              </a:ext>
            </a:extLst>
          </p:cNvPr>
          <p:cNvSpPr txBox="1">
            <a:spLocks/>
          </p:cNvSpPr>
          <p:nvPr/>
        </p:nvSpPr>
        <p:spPr>
          <a:xfrm>
            <a:off x="1250561" y="5266926"/>
            <a:ext cx="8515501" cy="137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3200" dirty="0"/>
              <a:t>estimated</a:t>
            </a:r>
            <a:endParaRPr lang="en-US" sz="3200" u="sng" dirty="0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4B2493-0E2E-4A46-BECD-56DA7F71314A}"/>
              </a:ext>
            </a:extLst>
          </p:cNvPr>
          <p:cNvSpPr txBox="1"/>
          <p:nvPr/>
        </p:nvSpPr>
        <p:spPr>
          <a:xfrm>
            <a:off x="6135186" y="1367316"/>
            <a:ext cx="6004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support/encourage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0DBC2B-4AF3-4E6B-B231-D96CF997B4E4}"/>
              </a:ext>
            </a:extLst>
          </p:cNvPr>
          <p:cNvSpPr txBox="1"/>
          <p:nvPr/>
        </p:nvSpPr>
        <p:spPr>
          <a:xfrm>
            <a:off x="6067513" y="2312101"/>
            <a:ext cx="5942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put forward/suggested</a:t>
            </a:r>
            <a:endParaRPr lang="en-GB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96454E-F355-4C0C-81AA-84D1AE2E275A}"/>
              </a:ext>
            </a:extLst>
          </p:cNvPr>
          <p:cNvSpPr txBox="1"/>
          <p:nvPr/>
        </p:nvSpPr>
        <p:spPr>
          <a:xfrm>
            <a:off x="6096000" y="3219245"/>
            <a:ext cx="6043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areas on the edges of towns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76FE9D-B999-49F7-AEB9-6C7E2C9BABC1}"/>
              </a:ext>
            </a:extLst>
          </p:cNvPr>
          <p:cNvSpPr txBox="1"/>
          <p:nvPr/>
        </p:nvSpPr>
        <p:spPr>
          <a:xfrm>
            <a:off x="6114776" y="5751094"/>
            <a:ext cx="5394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3">
                    <a:lumMod val="75000"/>
                  </a:schemeClr>
                </a:solidFill>
              </a:rPr>
              <a:t>possibly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164B13-0F88-4826-A437-A0DA4DB4015F}"/>
              </a:ext>
            </a:extLst>
          </p:cNvPr>
          <p:cNvSpPr txBox="1"/>
          <p:nvPr/>
        </p:nvSpPr>
        <p:spPr>
          <a:xfrm>
            <a:off x="6114776" y="4119702"/>
            <a:ext cx="6319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made/became longer</a:t>
            </a:r>
            <a:endParaRPr lang="en-GB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766D9A-F472-4B3D-BF80-EF18EA5D1411}"/>
              </a:ext>
            </a:extLst>
          </p:cNvPr>
          <p:cNvSpPr txBox="1"/>
          <p:nvPr/>
        </p:nvSpPr>
        <p:spPr>
          <a:xfrm>
            <a:off x="6135186" y="5038861"/>
            <a:ext cx="6420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roughly calculated</a:t>
            </a:r>
            <a:endParaRPr lang="en-GB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B8190D-51CA-4810-B5CF-DAF5729EACB6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3996965" y="2045616"/>
            <a:ext cx="2117811" cy="39978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857A483-590F-4BAD-90C6-9D34643EC597}"/>
              </a:ext>
            </a:extLst>
          </p:cNvPr>
          <p:cNvCxnSpPr>
            <a:cxnSpLocks/>
          </p:cNvCxnSpPr>
          <p:nvPr/>
        </p:nvCxnSpPr>
        <p:spPr>
          <a:xfrm flipV="1">
            <a:off x="3996965" y="1853822"/>
            <a:ext cx="2020065" cy="1106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C1748A9-E5D6-4491-8EAA-D6C6FA09286B}"/>
              </a:ext>
            </a:extLst>
          </p:cNvPr>
          <p:cNvCxnSpPr>
            <a:cxnSpLocks/>
          </p:cNvCxnSpPr>
          <p:nvPr/>
        </p:nvCxnSpPr>
        <p:spPr>
          <a:xfrm flipV="1">
            <a:off x="3850749" y="2811407"/>
            <a:ext cx="2166281" cy="859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59C639E-A54E-40FF-84EB-CE2F8FD25900}"/>
              </a:ext>
            </a:extLst>
          </p:cNvPr>
          <p:cNvCxnSpPr>
            <a:cxnSpLocks/>
          </p:cNvCxnSpPr>
          <p:nvPr/>
        </p:nvCxnSpPr>
        <p:spPr>
          <a:xfrm flipV="1">
            <a:off x="3850749" y="3743462"/>
            <a:ext cx="2245251" cy="741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2BE48D-58DD-4A19-BFA8-4A5E6CE8AD50}"/>
              </a:ext>
            </a:extLst>
          </p:cNvPr>
          <p:cNvCxnSpPr>
            <a:cxnSpLocks/>
          </p:cNvCxnSpPr>
          <p:nvPr/>
        </p:nvCxnSpPr>
        <p:spPr>
          <a:xfrm flipV="1">
            <a:off x="3804740" y="4556760"/>
            <a:ext cx="2212290" cy="6857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4A22413-23C8-43BA-9868-44327520D613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3804740" y="5331249"/>
            <a:ext cx="2330446" cy="7089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88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3A1AC9-0351-4762-82AE-4DA6D8A59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8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24B566-5BF9-4896-9821-CADC69DED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8E3D8B-6474-4C6A-B206-B0B253D15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0701954">
            <a:off x="3881873" y="2063788"/>
            <a:ext cx="8450056" cy="3793871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sz="5100" dirty="0"/>
              <a:t>READ the text and questions and</a:t>
            </a:r>
          </a:p>
          <a:p>
            <a:r>
              <a:rPr lang="en-US" sz="5100" dirty="0"/>
              <a:t> try to ANSWER the following question:</a:t>
            </a:r>
          </a:p>
          <a:p>
            <a:endParaRPr lang="en-US" sz="5100" dirty="0"/>
          </a:p>
          <a:p>
            <a:r>
              <a:rPr lang="en-US" sz="5100" dirty="0"/>
              <a:t>WHAT IS THE TEXT ABOUT? </a:t>
            </a:r>
          </a:p>
          <a:p>
            <a:endParaRPr lang="en-US" sz="5100" dirty="0"/>
          </a:p>
        </p:txBody>
      </p:sp>
    </p:spTree>
    <p:extLst>
      <p:ext uri="{BB962C8B-B14F-4D97-AF65-F5344CB8AC3E}">
        <p14:creationId xmlns:p14="http://schemas.microsoft.com/office/powerpoint/2010/main" val="1186685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9D781E-68E9-4F31-B935-C6DA48A45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329" y="1000979"/>
            <a:ext cx="3004631" cy="46048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7F8B77B-2E67-4E43-9E3D-A1D9E0254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888" y="1123527"/>
            <a:ext cx="3280921" cy="46048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7C89B3B-F37B-48A6-B7D4-A5ED54436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040" y="1123527"/>
            <a:ext cx="3200336" cy="4604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CACD80-CEB6-4872-9A3C-C4B7C93FB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98C0CDE5-970C-4CC4-BF43-0DA127E73E82}" type="slidenum">
              <a:rPr lang="en-US" sz="1200" noProof="0" smtClean="0">
                <a:solidFill>
                  <a:schemeClr val="tx1">
                    <a:tint val="75000"/>
                  </a:schemeClr>
                </a:solidFill>
                <a:latin typeface="+mn-lt"/>
              </a:rPr>
              <a:pPr algn="r">
                <a:spcAft>
                  <a:spcPts val="600"/>
                </a:spcAft>
              </a:pPr>
              <a:t>9</a:t>
            </a:fld>
            <a:endParaRPr lang="en-US" sz="1200" noProof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2951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F6C8FF-3D90-457B-9108-406F928CD7CB}">
  <ds:schemaRefs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71af3243-3dd4-4a8d-8c0d-dd76da1f02a5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509</Words>
  <Application>Microsoft Office PowerPoint</Application>
  <PresentationFormat>Widescreen</PresentationFormat>
  <Paragraphs>104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Comic Sans MS</vt:lpstr>
      <vt:lpstr>Franklin Gothic Book</vt:lpstr>
      <vt:lpstr>Twinkl</vt:lpstr>
      <vt:lpstr>Twinkl SemiBold</vt:lpstr>
      <vt:lpstr>Office Theme</vt:lpstr>
      <vt:lpstr>Lesson 3 Reading</vt:lpstr>
      <vt:lpstr>Lesson 3 Objectives</vt:lpstr>
      <vt:lpstr>Lesson Resources</vt:lpstr>
      <vt:lpstr>PowerPoint Presentation</vt:lpstr>
      <vt:lpstr>Using a dictionary!</vt:lpstr>
      <vt:lpstr>New Words</vt:lpstr>
      <vt:lpstr>New Words</vt:lpstr>
      <vt:lpstr>Step 1</vt:lpstr>
      <vt:lpstr>PowerPoint Presentation</vt:lpstr>
      <vt:lpstr>Step 2</vt:lpstr>
      <vt:lpstr>Step 3: Discuss the questions</vt:lpstr>
      <vt:lpstr>Step 3: Discuss the questions</vt:lpstr>
      <vt:lpstr>Step 4</vt:lpstr>
      <vt:lpstr>PowerPoint Presentation</vt:lpstr>
      <vt:lpstr>Step 5</vt:lpstr>
      <vt:lpstr>Step 6</vt:lpstr>
      <vt:lpstr>PowerPoint Presentation</vt:lpstr>
      <vt:lpstr>Step 7</vt:lpstr>
      <vt:lpstr>Step 8</vt:lpstr>
      <vt:lpstr>Step 9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2021-02-08T08:30:35Z</dcterms:created>
  <dcterms:modified xsi:type="dcterms:W3CDTF">2021-06-28T06:31:51Z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