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57" r:id="rId7"/>
    <p:sldId id="261" r:id="rId8"/>
    <p:sldId id="267" r:id="rId9"/>
    <p:sldId id="268" r:id="rId10"/>
    <p:sldId id="262" r:id="rId11"/>
    <p:sldId id="263" r:id="rId12"/>
    <p:sldId id="269" r:id="rId13"/>
    <p:sldId id="265" r:id="rId14"/>
    <p:sldId id="270" r:id="rId15"/>
    <p:sldId id="271" r:id="rId16"/>
    <p:sldId id="272" r:id="rId17"/>
    <p:sldId id="276" r:id="rId18"/>
    <p:sldId id="273" r:id="rId19"/>
    <p:sldId id="278" r:id="rId20"/>
    <p:sldId id="274" r:id="rId21"/>
    <p:sldId id="275" r:id="rId22"/>
    <p:sldId id="279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4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1</a:t>
            </a:r>
            <a:br>
              <a:rPr lang="en-US" sz="4800" dirty="0"/>
            </a:br>
            <a:r>
              <a:rPr lang="en-US" sz="4800" dirty="0"/>
              <a:t>Listening</a:t>
            </a:r>
            <a:endParaRPr lang="ru-RU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13577" y="5109700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536658" y="589622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276" y="1561854"/>
            <a:ext cx="9767845" cy="5460274"/>
          </a:xfrm>
        </p:spPr>
        <p:txBody>
          <a:bodyPr>
            <a:normAutofit/>
          </a:bodyPr>
          <a:lstStyle/>
          <a:p>
            <a:r>
              <a:rPr lang="en-US" dirty="0"/>
              <a:t>mean		 horrible </a:t>
            </a:r>
          </a:p>
          <a:p>
            <a:r>
              <a:rPr lang="en-US" dirty="0"/>
              <a:t>played tricks</a:t>
            </a:r>
          </a:p>
          <a:p>
            <a:r>
              <a:rPr lang="en-US" dirty="0"/>
              <a:t>geek		 jealous</a:t>
            </a:r>
          </a:p>
          <a:p>
            <a:r>
              <a:rPr lang="en-US" dirty="0"/>
              <a:t>advice		trust</a:t>
            </a:r>
          </a:p>
          <a:p>
            <a:endParaRPr lang="en-US" dirty="0"/>
          </a:p>
          <a:p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840101" y="2660229"/>
            <a:ext cx="7762509" cy="2378811"/>
          </a:xfrm>
        </p:spPr>
        <p:txBody>
          <a:bodyPr>
            <a:normAutofit/>
          </a:bodyPr>
          <a:lstStyle/>
          <a:p>
            <a:r>
              <a:rPr lang="en-US" sz="4400" dirty="0"/>
              <a:t>Read the questions in the worksheet.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762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D93EB-4CD2-40ED-9678-14DEDF91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3194C3-82B5-4EE0-AAB3-4A273D04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C6F2BC1-C0C3-4896-B5AB-9267807D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4422839" y="3131499"/>
            <a:ext cx="7319962" cy="1450975"/>
          </a:xfrm>
        </p:spPr>
        <p:txBody>
          <a:bodyPr>
            <a:noAutofit/>
          </a:bodyPr>
          <a:lstStyle/>
          <a:p>
            <a:r>
              <a:rPr lang="en-US" sz="4100" dirty="0"/>
              <a:t>Listen to the text carefully. </a:t>
            </a:r>
          </a:p>
          <a:p>
            <a:endParaRPr lang="en-US" sz="4100" dirty="0"/>
          </a:p>
          <a:p>
            <a:r>
              <a:rPr lang="en-US" sz="4100" dirty="0"/>
              <a:t>You can start answering the questions.</a:t>
            </a:r>
            <a:endParaRPr lang="en-GB" sz="41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2274E4A-BDE5-4C3C-841E-E9206B6E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555">
            <a:off x="3718381" y="3932903"/>
            <a:ext cx="1500382" cy="10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ullying">
            <a:hlinkClick r:id="" action="ppaction://media"/>
            <a:extLst>
              <a:ext uri="{FF2B5EF4-FFF2-40B4-BE49-F238E27FC236}">
                <a16:creationId xmlns:a16="http://schemas.microsoft.com/office/drawing/2014/main" id="{F73DDC5A-84B4-495E-8798-BDC7343D8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0646" y="39610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4057063" y="2718973"/>
            <a:ext cx="8176191" cy="2987147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I will read the questions to you once. </a:t>
            </a:r>
          </a:p>
          <a:p>
            <a:endParaRPr lang="en-US" sz="4400" dirty="0"/>
          </a:p>
          <a:p>
            <a:r>
              <a:rPr lang="en-US" sz="4400" dirty="0"/>
              <a:t>Listen to the exercises and complete them.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0120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E26F1-F9AA-454F-B8A5-A012B469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17E38-F929-444F-BCA8-3267A882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15" y="0"/>
            <a:ext cx="7918018" cy="68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2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3E004-437B-4BAD-9688-29021EA2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42EB16-6980-40DC-BC77-175A0663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548AC-D806-42B8-8A8F-4A0897F3A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26976">
            <a:off x="3428178" y="2006214"/>
            <a:ext cx="8691035" cy="1634164"/>
          </a:xfrm>
        </p:spPr>
        <p:txBody>
          <a:bodyPr>
            <a:noAutofit/>
          </a:bodyPr>
          <a:lstStyle/>
          <a:p>
            <a:pPr algn="l"/>
            <a:r>
              <a:rPr lang="en-US" sz="4100" dirty="0"/>
              <a:t>Listen            to the text for the second time. </a:t>
            </a:r>
          </a:p>
          <a:p>
            <a:pPr algn="l"/>
            <a:endParaRPr lang="en-US" sz="4100" dirty="0"/>
          </a:p>
          <a:p>
            <a:pPr algn="l"/>
            <a:r>
              <a:rPr lang="en-US" sz="4100" dirty="0"/>
              <a:t>I will then read the questions for you. </a:t>
            </a:r>
          </a:p>
          <a:p>
            <a:pPr algn="l"/>
            <a:endParaRPr lang="en-US" sz="4100" dirty="0"/>
          </a:p>
          <a:p>
            <a:pPr algn="l"/>
            <a:r>
              <a:rPr lang="en-US" sz="4100" dirty="0"/>
              <a:t>Try to fill in the rest of the answers.</a:t>
            </a:r>
            <a:endParaRPr lang="en-GB" sz="4100" dirty="0"/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DCB02FCB-B3F3-45E5-A702-2C82D628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555">
            <a:off x="4850286" y="2552211"/>
            <a:ext cx="1500382" cy="10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ullying">
            <a:hlinkClick r:id="" action="ppaction://media"/>
            <a:extLst>
              <a:ext uri="{FF2B5EF4-FFF2-40B4-BE49-F238E27FC236}">
                <a16:creationId xmlns:a16="http://schemas.microsoft.com/office/drawing/2014/main" id="{7F665653-AE1D-4639-B25C-3B885EA18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0473999">
            <a:off x="5778500" y="26200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E26F1-F9AA-454F-B8A5-A012B469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17E38-F929-444F-BCA8-3267A882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15" y="0"/>
            <a:ext cx="7918018" cy="68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2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4799D-7EE4-45DB-8484-D0B3D995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272C0-78C7-49AC-A039-3E3A66EE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03366-C077-4912-BD98-D358CBC6C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04688">
            <a:off x="3961075" y="3345999"/>
            <a:ext cx="7319700" cy="1500187"/>
          </a:xfrm>
        </p:spPr>
        <p:txBody>
          <a:bodyPr>
            <a:normAutofit/>
          </a:bodyPr>
          <a:lstStyle/>
          <a:p>
            <a:r>
              <a:rPr lang="en-US" sz="5400" dirty="0"/>
              <a:t>Revise your answers.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82711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4470524" y="2549167"/>
            <a:ext cx="7319700" cy="1500187"/>
          </a:xfrm>
        </p:spPr>
        <p:txBody>
          <a:bodyPr>
            <a:noAutofit/>
          </a:bodyPr>
          <a:lstStyle/>
          <a:p>
            <a:r>
              <a:rPr lang="en-US" sz="5000" dirty="0"/>
              <a:t>Check your answers </a:t>
            </a:r>
          </a:p>
          <a:p>
            <a:r>
              <a:rPr lang="en-US" sz="5000" dirty="0"/>
              <a:t>using the</a:t>
            </a:r>
          </a:p>
          <a:p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92358-053D-40F7-B1E8-D428543E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61F1CC-0CA6-461E-B14E-F0A0F3D0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Task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8738D-D025-4D38-9FE5-A96A0D563E35}"/>
              </a:ext>
            </a:extLst>
          </p:cNvPr>
          <p:cNvSpPr txBox="1"/>
          <p:nvPr/>
        </p:nvSpPr>
        <p:spPr>
          <a:xfrm>
            <a:off x="1640264" y="2130458"/>
            <a:ext cx="9030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should you do if you experience bullying?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Share the advice which, </a:t>
            </a:r>
          </a:p>
          <a:p>
            <a:pPr algn="ctr"/>
            <a:r>
              <a:rPr lang="en-US" sz="3200" dirty="0"/>
              <a:t>Marcia shared with her listeners.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3722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993" y="1008795"/>
            <a:ext cx="458251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455" y="2272937"/>
            <a:ext cx="4310933" cy="4038011"/>
          </a:xfrm>
        </p:spPr>
        <p:txBody>
          <a:bodyPr>
            <a:normAutofit/>
          </a:bodyPr>
          <a:lstStyle/>
          <a:p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listen attentively to a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answer questions about the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how to use the dictionary to find the meaning of new words.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17637-A3DB-4CEA-A8AA-FB7539430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92574" y="3895872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439253" y="2658069"/>
            <a:ext cx="2226309" cy="2914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Dictionary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Questions Worksheet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Answers Handout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771C3576-1354-46CE-952F-5D1B2C29D4A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53465">
            <a:off x="3964735" y="1802298"/>
            <a:ext cx="9189979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556" y="2389984"/>
            <a:ext cx="3758656" cy="2807737"/>
          </a:xfrm>
        </p:spPr>
        <p:txBody>
          <a:bodyPr tIns="180000" bIns="108000">
            <a:normAutofit/>
          </a:bodyPr>
          <a:lstStyle/>
          <a:p>
            <a:r>
              <a:rPr lang="en-US" sz="2400" dirty="0"/>
              <a:t>What is happening in this picture?</a:t>
            </a:r>
          </a:p>
          <a:p>
            <a:endParaRPr lang="en-US" sz="2400" dirty="0"/>
          </a:p>
          <a:p>
            <a:r>
              <a:rPr lang="en-US" sz="2400" dirty="0"/>
              <a:t>How does this picture make you feel?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6DA110-31EA-4C84-9D58-46DA9713C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34149" y="1358537"/>
            <a:ext cx="6050722" cy="38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185" y="2588306"/>
            <a:ext cx="3628027" cy="2363600"/>
          </a:xfrm>
        </p:spPr>
        <p:txBody>
          <a:bodyPr tIns="180000" bIns="108000">
            <a:normAutofit/>
          </a:bodyPr>
          <a:lstStyle/>
          <a:p>
            <a:r>
              <a:rPr lang="en-US" sz="2400" dirty="0"/>
              <a:t>What is happening in this picture?</a:t>
            </a:r>
          </a:p>
          <a:p>
            <a:endParaRPr lang="en-US" sz="2400" dirty="0"/>
          </a:p>
          <a:p>
            <a:r>
              <a:rPr lang="en-US" sz="2400" dirty="0"/>
              <a:t>How does this picture make you feel?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FAD8E-1A4C-499D-8DA4-50ABE37627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07137" y="1373460"/>
            <a:ext cx="4209371" cy="35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10615"/>
            <a:ext cx="4049973" cy="2716297"/>
          </a:xfrm>
        </p:spPr>
        <p:txBody>
          <a:bodyPr tIns="180000" bIns="108000">
            <a:normAutofit/>
          </a:bodyPr>
          <a:lstStyle/>
          <a:p>
            <a:r>
              <a:rPr lang="en-US" sz="2400" dirty="0"/>
              <a:t>What is happening in this picture?</a:t>
            </a:r>
          </a:p>
          <a:p>
            <a:endParaRPr lang="en-US" sz="2400" dirty="0"/>
          </a:p>
          <a:p>
            <a:r>
              <a:rPr lang="en-US" sz="2400" dirty="0"/>
              <a:t>How does this picture make you feel?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FF495-74F4-4400-89CD-4A94C876D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476103"/>
            <a:ext cx="4845945" cy="36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9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9918" y="2338251"/>
            <a:ext cx="3581787" cy="3376749"/>
          </a:xfrm>
        </p:spPr>
        <p:txBody>
          <a:bodyPr>
            <a:normAutofit/>
          </a:bodyPr>
          <a:lstStyle/>
          <a:p>
            <a:r>
              <a:rPr lang="en-US" dirty="0"/>
              <a:t>What does bullying mean to you?</a:t>
            </a:r>
          </a:p>
          <a:p>
            <a:endParaRPr lang="en-US" dirty="0"/>
          </a:p>
          <a:p>
            <a:endParaRPr lang="en-GB" dirty="0"/>
          </a:p>
          <a:p>
            <a:r>
              <a:rPr lang="en-GB" dirty="0"/>
              <a:t>How do you think you can stop bullying?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FF4BD9E-4114-4778-94E7-56217B7C47E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8" b="16488"/>
          <a:stretch>
            <a:fillRect/>
          </a:stretch>
        </p:blipFill>
        <p:spPr bwMode="auto">
          <a:xfrm rot="21312504">
            <a:off x="4083872" y="-318738"/>
            <a:ext cx="7939674" cy="53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6FD521-721D-4FA5-A5D1-0AB88F98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587" y="225890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Using a dictionary!</a:t>
            </a:r>
            <a:endParaRPr lang="en-GB" sz="3200" dirty="0"/>
          </a:p>
        </p:txBody>
      </p:sp>
      <p:pic>
        <p:nvPicPr>
          <p:cNvPr id="2050" name="Picture 2" descr="https://www.tes.com/tesv2/files/styles/news_article_ml_x2/public/media/image/2019-09/TES_DICTIONARY_USE.jpg?h=468a0b19&amp;itok=bwmdo1rZ">
            <a:extLst>
              <a:ext uri="{FF2B5EF4-FFF2-40B4-BE49-F238E27FC236}">
                <a16:creationId xmlns:a16="http://schemas.microsoft.com/office/drawing/2014/main" id="{A1025CC0-DB8B-490F-A60D-D54D29D7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55" y="1231720"/>
            <a:ext cx="8382569" cy="47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536658" y="589622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0606" y="2045616"/>
            <a:ext cx="9005695" cy="1701585"/>
          </a:xfrm>
        </p:spPr>
        <p:txBody>
          <a:bodyPr>
            <a:normAutofit/>
          </a:bodyPr>
          <a:lstStyle/>
          <a:p>
            <a:r>
              <a:rPr lang="en-US" sz="8600" dirty="0"/>
              <a:t>expert …</a:t>
            </a:r>
            <a:endParaRPr lang="en-GB" sz="8600" dirty="0"/>
          </a:p>
          <a:p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12822C3-4755-48CE-B33B-447AC7E66E52}"/>
              </a:ext>
            </a:extLst>
          </p:cNvPr>
          <p:cNvSpPr txBox="1">
            <a:spLocks/>
          </p:cNvSpPr>
          <p:nvPr/>
        </p:nvSpPr>
        <p:spPr>
          <a:xfrm>
            <a:off x="2542754" y="3896451"/>
            <a:ext cx="8043547" cy="636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0" dirty="0"/>
              <a:t>someone with special skills or knowledge of a subject</a:t>
            </a:r>
            <a:endParaRPr lang="en-GB" sz="16000" dirty="0"/>
          </a:p>
          <a:p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265</Words>
  <Application>Microsoft Office PowerPoint</Application>
  <PresentationFormat>Widescreen</PresentationFormat>
  <Paragraphs>86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Franklin Gothic Book</vt:lpstr>
      <vt:lpstr>Office Theme</vt:lpstr>
      <vt:lpstr>Lesson 1 Listening</vt:lpstr>
      <vt:lpstr>Lesson Objectives</vt:lpstr>
      <vt:lpstr>Lesson Resources</vt:lpstr>
      <vt:lpstr>Picture 1</vt:lpstr>
      <vt:lpstr>Picture 2</vt:lpstr>
      <vt:lpstr>Picture 3</vt:lpstr>
      <vt:lpstr>Think!</vt:lpstr>
      <vt:lpstr>Using a dictionary!</vt:lpstr>
      <vt:lpstr>New words</vt:lpstr>
      <vt:lpstr>New words</vt:lpstr>
      <vt:lpstr>Step 1</vt:lpstr>
      <vt:lpstr>Step 2</vt:lpstr>
      <vt:lpstr>Step 3</vt:lpstr>
      <vt:lpstr>PowerPoint Presentation</vt:lpstr>
      <vt:lpstr>Step 4</vt:lpstr>
      <vt:lpstr>PowerPoint Presentation</vt:lpstr>
      <vt:lpstr>Step 5</vt:lpstr>
      <vt:lpstr>Step 6</vt:lpstr>
      <vt:lpstr>Final Task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