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56" r:id="rId5"/>
    <p:sldId id="318" r:id="rId6"/>
    <p:sldId id="258" r:id="rId7"/>
    <p:sldId id="257" r:id="rId8"/>
    <p:sldId id="326" r:id="rId9"/>
    <p:sldId id="315" r:id="rId10"/>
    <p:sldId id="317" r:id="rId11"/>
    <p:sldId id="319" r:id="rId12"/>
    <p:sldId id="308" r:id="rId13"/>
    <p:sldId id="309" r:id="rId14"/>
    <p:sldId id="311" r:id="rId15"/>
    <p:sldId id="325" r:id="rId16"/>
    <p:sldId id="267" r:id="rId17"/>
    <p:sldId id="269" r:id="rId18"/>
    <p:sldId id="270" r:id="rId19"/>
    <p:sldId id="272" r:id="rId20"/>
    <p:sldId id="273" r:id="rId21"/>
    <p:sldId id="279" r:id="rId22"/>
    <p:sldId id="310" r:id="rId23"/>
    <p:sldId id="26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712" autoAdjust="0"/>
  </p:normalViewPr>
  <p:slideViewPr>
    <p:cSldViewPr snapToGrid="0">
      <p:cViewPr varScale="1">
        <p:scale>
          <a:sx n="68" d="100"/>
          <a:sy n="68" d="100"/>
        </p:scale>
        <p:origin x="612" y="5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5/13/2021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5/13/2021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609598" y="478895"/>
            <a:ext cx="10960100"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2713720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609598" y="478895"/>
            <a:ext cx="10960100"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2447744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609598" y="478895"/>
            <a:ext cx="10960100"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1230951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609598" y="478895"/>
            <a:ext cx="10960100"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2112244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609598" y="478895"/>
            <a:ext cx="10960100"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3699921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hasCustomPrompt="1"/>
          </p:nvPr>
        </p:nvSpPr>
        <p:spPr>
          <a:xfrm>
            <a:off x="609598" y="478895"/>
            <a:ext cx="10960100" cy="994306"/>
          </a:xfrm>
        </p:spPr>
        <p:txBody>
          <a:bodyPr>
            <a:noAutofit/>
          </a:bodyPr>
          <a:lstStyle>
            <a:lvl1pPr algn="ctr">
              <a:defRPr>
                <a:latin typeface="Twinkl SemiBold" pitchFamily="2" charset="0"/>
              </a:defRPr>
            </a:lvl1pPr>
          </a:lstStyle>
          <a:p>
            <a:r>
              <a:rPr lang="en-GB" dirty="0"/>
              <a:t>What do you use the Internet for?</a:t>
            </a:r>
          </a:p>
        </p:txBody>
      </p:sp>
    </p:spTree>
    <p:extLst>
      <p:ext uri="{BB962C8B-B14F-4D97-AF65-F5344CB8AC3E}">
        <p14:creationId xmlns:p14="http://schemas.microsoft.com/office/powerpoint/2010/main" val="1692049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02DA45C-FAF0-4B83-B4D9-37291055243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1405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72" r:id="rId22"/>
    <p:sldLayoutId id="2147483673" r:id="rId23"/>
    <p:sldLayoutId id="2147483674" r:id="rId24"/>
    <p:sldLayoutId id="2147483675" r:id="rId25"/>
    <p:sldLayoutId id="2147483676" r:id="rId26"/>
    <p:sldLayoutId id="2147483677" r:id="rId27"/>
    <p:sldLayoutId id="2147483679" r:id="rId28"/>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Year 5</a:t>
            </a:r>
          </a:p>
          <a:p>
            <a:r>
              <a:rPr lang="en-US" dirty="0"/>
              <a:t>English</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4800" dirty="0"/>
              <a:t>Lesson 4</a:t>
            </a:r>
            <a:br>
              <a:rPr lang="en-US" sz="4800" dirty="0"/>
            </a:br>
            <a:r>
              <a:rPr lang="en-US" sz="4800" dirty="0"/>
              <a:t>Speaking</a:t>
            </a:r>
            <a:endParaRPr lang="ru-RU" sz="4800" dirty="0"/>
          </a:p>
        </p:txBody>
      </p:sp>
      <p:sp>
        <p:nvSpPr>
          <p:cNvPr id="5" name="Subtitle 4">
            <a:extLst>
              <a:ext uri="{FF2B5EF4-FFF2-40B4-BE49-F238E27FC236}">
                <a16:creationId xmlns:a16="http://schemas.microsoft.com/office/drawing/2014/main" id="{987584A3-0D63-49EE-8E81-0647DCF60252}"/>
              </a:ext>
            </a:extLst>
          </p:cNvPr>
          <p:cNvSpPr>
            <a:spLocks noGrp="1"/>
          </p:cNvSpPr>
          <p:nvPr>
            <p:ph type="subTitle" idx="1"/>
          </p:nvPr>
        </p:nvSpPr>
        <p:spPr/>
        <p:txBody>
          <a:bodyPr/>
          <a:lstStyle/>
          <a:p>
            <a:endParaRPr lang="en-GB"/>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790914" y="5109314"/>
            <a:ext cx="4497976" cy="852348"/>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369857" y="1003756"/>
            <a:ext cx="4065084" cy="700842"/>
          </a:xfrm>
        </p:spPr>
        <p:txBody>
          <a:bodyPr>
            <a:normAutofit fontScale="90000"/>
          </a:bodyPr>
          <a:lstStyle/>
          <a:p>
            <a:r>
              <a:rPr lang="en-US" dirty="0"/>
              <a:t>Lesson Resources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10</a:t>
            </a:fld>
            <a:endParaRPr lang="en-US" dirty="0"/>
          </a:p>
        </p:txBody>
      </p:sp>
      <p:sp>
        <p:nvSpPr>
          <p:cNvPr id="11" name="Text Placeholder 3">
            <a:extLst>
              <a:ext uri="{FF2B5EF4-FFF2-40B4-BE49-F238E27FC236}">
                <a16:creationId xmlns:a16="http://schemas.microsoft.com/office/drawing/2014/main" id="{1EE739B1-534B-48CE-B753-D30B0C4CB887}"/>
              </a:ext>
            </a:extLst>
          </p:cNvPr>
          <p:cNvSpPr txBox="1">
            <a:spLocks/>
          </p:cNvSpPr>
          <p:nvPr/>
        </p:nvSpPr>
        <p:spPr>
          <a:xfrm>
            <a:off x="344362" y="2725672"/>
            <a:ext cx="2587374" cy="3402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PowerPoint Presentation/Chart</a:t>
            </a:r>
          </a:p>
          <a:p>
            <a:r>
              <a:rPr lang="en-US" dirty="0"/>
              <a:t>Success Criteria Handout</a:t>
            </a:r>
          </a:p>
        </p:txBody>
      </p:sp>
      <p:pic>
        <p:nvPicPr>
          <p:cNvPr id="1026" name="Picture 2" descr="See the source image">
            <a:extLst>
              <a:ext uri="{FF2B5EF4-FFF2-40B4-BE49-F238E27FC236}">
                <a16:creationId xmlns:a16="http://schemas.microsoft.com/office/drawing/2014/main" id="{0BACB23E-7553-4BDB-BFC6-49D570C96C5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829" r="8829"/>
          <a:stretch>
            <a:fillRect/>
          </a:stretch>
        </p:blipFill>
        <p:spPr bwMode="auto">
          <a:xfrm rot="20769647">
            <a:off x="3941859" y="1800181"/>
            <a:ext cx="9151745" cy="606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8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5735-917A-4CD1-8836-14CD7DC48FE0}"/>
              </a:ext>
            </a:extLst>
          </p:cNvPr>
          <p:cNvSpPr>
            <a:spLocks noGrp="1"/>
          </p:cNvSpPr>
          <p:nvPr>
            <p:ph type="title"/>
          </p:nvPr>
        </p:nvSpPr>
        <p:spPr>
          <a:xfrm>
            <a:off x="3885509" y="131445"/>
            <a:ext cx="3968496" cy="832104"/>
          </a:xfrm>
        </p:spPr>
        <p:txBody>
          <a:bodyPr>
            <a:normAutofit/>
          </a:bodyPr>
          <a:lstStyle/>
          <a:p>
            <a:pPr algn="ctr"/>
            <a:r>
              <a:rPr lang="en-US" sz="3200" dirty="0"/>
              <a:t>Title:</a:t>
            </a:r>
            <a:endParaRPr lang="en-GB" sz="3200" dirty="0"/>
          </a:p>
        </p:txBody>
      </p:sp>
      <p:sp>
        <p:nvSpPr>
          <p:cNvPr id="4" name="Slide Number Placeholder 3">
            <a:extLst>
              <a:ext uri="{FF2B5EF4-FFF2-40B4-BE49-F238E27FC236}">
                <a16:creationId xmlns:a16="http://schemas.microsoft.com/office/drawing/2014/main" id="{BB925ED8-3A29-4C1B-898F-210FB43CD07C}"/>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6" name="Rectangle 5">
            <a:extLst>
              <a:ext uri="{FF2B5EF4-FFF2-40B4-BE49-F238E27FC236}">
                <a16:creationId xmlns:a16="http://schemas.microsoft.com/office/drawing/2014/main" id="{638C304F-034E-4F80-BF51-23FDD58FD626}"/>
              </a:ext>
            </a:extLst>
          </p:cNvPr>
          <p:cNvSpPr/>
          <p:nvPr/>
        </p:nvSpPr>
        <p:spPr>
          <a:xfrm>
            <a:off x="509048" y="1978423"/>
            <a:ext cx="11500701" cy="3908762"/>
          </a:xfrm>
          <a:prstGeom prst="rect">
            <a:avLst/>
          </a:prstGeom>
        </p:spPr>
        <p:txBody>
          <a:bodyPr wrap="square">
            <a:spAutoFit/>
          </a:bodyPr>
          <a:lstStyle/>
          <a:p>
            <a:pPr algn="ctr"/>
            <a:r>
              <a:rPr lang="en-GB" sz="4000" dirty="0"/>
              <a:t>Create a PowerPoint Presentation about the importance of staying safe online </a:t>
            </a:r>
          </a:p>
          <a:p>
            <a:pPr algn="ctr"/>
            <a:r>
              <a:rPr lang="en-GB" sz="4000" dirty="0"/>
              <a:t>and how to stay safe online. </a:t>
            </a:r>
          </a:p>
          <a:p>
            <a:pPr algn="ctr"/>
            <a:r>
              <a:rPr lang="en-US" sz="4000" dirty="0"/>
              <a:t>(</a:t>
            </a:r>
            <a:r>
              <a:rPr lang="en-GB" sz="4000" dirty="0"/>
              <a:t>You can use a chart.)</a:t>
            </a:r>
          </a:p>
          <a:p>
            <a:pPr algn="ctr"/>
            <a:endParaRPr lang="en-GB" sz="3200" dirty="0"/>
          </a:p>
          <a:p>
            <a:pPr algn="ctr"/>
            <a:r>
              <a:rPr lang="en-GB" sz="2800" dirty="0"/>
              <a:t>You can use the information you READ during the Reading Lesson, and the information you LISTENED to and READ during the Literature Lesson. </a:t>
            </a:r>
          </a:p>
        </p:txBody>
      </p:sp>
    </p:spTree>
    <p:extLst>
      <p:ext uri="{BB962C8B-B14F-4D97-AF65-F5344CB8AC3E}">
        <p14:creationId xmlns:p14="http://schemas.microsoft.com/office/powerpoint/2010/main" val="179007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rot="21281456">
            <a:off x="3897094" y="-520772"/>
            <a:ext cx="8299867" cy="5597218"/>
          </a:xfrm>
          <a:prstGeom prst="roundRect">
            <a:avLst>
              <a:gd name="adj" fmla="val 65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endParaRPr lang="en-GB" sz="2800" dirty="0">
              <a:solidFill>
                <a:schemeClr val="tx1"/>
              </a:solidFill>
            </a:endParaRPr>
          </a:p>
          <a:p>
            <a:r>
              <a:rPr lang="en-GB" sz="2800" dirty="0">
                <a:solidFill>
                  <a:schemeClr val="tx1"/>
                </a:solidFill>
              </a:rPr>
              <a:t>We go online for lots of reasons:</a:t>
            </a:r>
          </a:p>
          <a:p>
            <a:pPr marL="285750" indent="-285750">
              <a:buFont typeface="Arial" panose="020B0604020202020204" pitchFamily="34" charset="0"/>
              <a:buChar char="•"/>
            </a:pPr>
            <a:r>
              <a:rPr lang="en-GB" sz="2800" dirty="0">
                <a:solidFill>
                  <a:schemeClr val="tx1"/>
                </a:solidFill>
              </a:rPr>
              <a:t>to watch TV shows;</a:t>
            </a:r>
          </a:p>
          <a:p>
            <a:pPr marL="285750" indent="-285750">
              <a:buFont typeface="Arial" panose="020B0604020202020204" pitchFamily="34" charset="0"/>
              <a:buChar char="•"/>
            </a:pPr>
            <a:r>
              <a:rPr lang="en-GB" sz="2800" dirty="0">
                <a:solidFill>
                  <a:schemeClr val="tx1"/>
                </a:solidFill>
              </a:rPr>
              <a:t>to play games;</a:t>
            </a:r>
          </a:p>
          <a:p>
            <a:pPr marL="285750" indent="-285750">
              <a:buFont typeface="Arial" panose="020B0604020202020204" pitchFamily="34" charset="0"/>
              <a:buChar char="•"/>
            </a:pPr>
            <a:r>
              <a:rPr lang="en-GB" sz="2800" dirty="0">
                <a:solidFill>
                  <a:schemeClr val="tx1"/>
                </a:solidFill>
              </a:rPr>
              <a:t>to watch videos;</a:t>
            </a:r>
          </a:p>
          <a:p>
            <a:pPr marL="285750" indent="-285750">
              <a:buFont typeface="Arial" panose="020B0604020202020204" pitchFamily="34" charset="0"/>
              <a:buChar char="•"/>
            </a:pPr>
            <a:r>
              <a:rPr lang="en-GB" sz="2800" dirty="0">
                <a:solidFill>
                  <a:schemeClr val="tx1"/>
                </a:solidFill>
              </a:rPr>
              <a:t>to talk to friends;</a:t>
            </a:r>
          </a:p>
          <a:p>
            <a:pPr marL="285750" indent="-285750">
              <a:buFont typeface="Arial" panose="020B0604020202020204" pitchFamily="34" charset="0"/>
              <a:buChar char="•"/>
            </a:pPr>
            <a:r>
              <a:rPr lang="en-GB" sz="2800" dirty="0">
                <a:solidFill>
                  <a:schemeClr val="tx1"/>
                </a:solidFill>
              </a:rPr>
              <a:t>to find out things;</a:t>
            </a:r>
          </a:p>
          <a:p>
            <a:pPr marL="285750" indent="-285750">
              <a:buFont typeface="Arial" panose="020B0604020202020204" pitchFamily="34" charset="0"/>
              <a:buChar char="•"/>
            </a:pPr>
            <a:r>
              <a:rPr lang="en-GB" sz="2800" dirty="0">
                <a:solidFill>
                  <a:schemeClr val="tx1"/>
                </a:solidFill>
              </a:rPr>
              <a:t>to do homework.</a:t>
            </a:r>
          </a:p>
          <a:p>
            <a:endParaRPr lang="en-US" sz="2800" dirty="0">
              <a:solidFill>
                <a:schemeClr val="tx1"/>
              </a:solidFill>
            </a:endParaRPr>
          </a:p>
          <a:p>
            <a:endParaRPr lang="en-US" sz="2800" dirty="0">
              <a:solidFill>
                <a:schemeClr val="tx1"/>
              </a:solidFill>
            </a:endParaRPr>
          </a:p>
          <a:p>
            <a:endParaRPr lang="en-GB" sz="2800" dirty="0">
              <a:solidFill>
                <a:schemeClr val="tx1"/>
              </a:solidFill>
            </a:endParaRPr>
          </a:p>
          <a:p>
            <a:pPr algn="ctr"/>
            <a:r>
              <a:rPr lang="en-GB" sz="2800" dirty="0">
                <a:solidFill>
                  <a:schemeClr val="tx1"/>
                </a:solidFill>
              </a:rPr>
              <a:t>The Internet can be loads of fun!</a:t>
            </a:r>
          </a:p>
        </p:txBody>
      </p:sp>
      <p:sp>
        <p:nvSpPr>
          <p:cNvPr id="12" name="Text Placeholder 11">
            <a:extLst>
              <a:ext uri="{FF2B5EF4-FFF2-40B4-BE49-F238E27FC236}">
                <a16:creationId xmlns:a16="http://schemas.microsoft.com/office/drawing/2014/main" id="{8590C266-DF62-444A-BE5B-0AA314B300BB}"/>
              </a:ext>
            </a:extLst>
          </p:cNvPr>
          <p:cNvSpPr>
            <a:spLocks noGrp="1"/>
          </p:cNvSpPr>
          <p:nvPr>
            <p:ph type="body" sz="half" idx="2"/>
          </p:nvPr>
        </p:nvSpPr>
        <p:spPr/>
        <p:txBody>
          <a:bodyPr>
            <a:normAutofit/>
          </a:bodyPr>
          <a:lstStyle/>
          <a:p>
            <a:r>
              <a:rPr lang="en-US" sz="3200" dirty="0"/>
              <a:t>When do you go online?</a:t>
            </a:r>
          </a:p>
          <a:p>
            <a:endParaRPr lang="en-US" sz="3200" dirty="0"/>
          </a:p>
          <a:p>
            <a:r>
              <a:rPr lang="en-US" sz="3200" dirty="0"/>
              <a:t>Why do you go online?</a:t>
            </a:r>
            <a:endParaRPr lang="en-GB" sz="3200" dirty="0"/>
          </a:p>
        </p:txBody>
      </p:sp>
      <p:sp>
        <p:nvSpPr>
          <p:cNvPr id="21" name="Title 20"/>
          <p:cNvSpPr>
            <a:spLocks noGrp="1"/>
          </p:cNvSpPr>
          <p:nvPr>
            <p:ph type="title"/>
          </p:nvPr>
        </p:nvSpPr>
        <p:spPr/>
        <p:txBody>
          <a:bodyPr/>
          <a:lstStyle/>
          <a:p>
            <a:r>
              <a:rPr lang="en-GB" sz="3600" dirty="0"/>
              <a:t>Going Online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2584" y="1040376"/>
            <a:ext cx="3649640" cy="248515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868" y="35654"/>
            <a:ext cx="3043172" cy="3393346"/>
          </a:xfrm>
          <a:prstGeom prst="rect">
            <a:avLst/>
          </a:prstGeom>
        </p:spPr>
      </p:pic>
      <p:sp>
        <p:nvSpPr>
          <p:cNvPr id="7" name="TextBox 6"/>
          <p:cNvSpPr txBox="1"/>
          <p:nvPr/>
        </p:nvSpPr>
        <p:spPr>
          <a:xfrm>
            <a:off x="896944" y="1549321"/>
            <a:ext cx="10890606" cy="3539430"/>
          </a:xfrm>
          <a:prstGeom prst="rect">
            <a:avLst/>
          </a:prstGeom>
          <a:noFill/>
        </p:spPr>
        <p:txBody>
          <a:bodyPr wrap="square" rtlCol="0">
            <a:spAutoFit/>
          </a:bodyPr>
          <a:lstStyle/>
          <a:p>
            <a:r>
              <a:rPr lang="en-GB" sz="2800" dirty="0"/>
              <a:t>Who do you think owns the Internet?</a:t>
            </a:r>
          </a:p>
          <a:p>
            <a:endParaRPr lang="en-GB" sz="2800" dirty="0"/>
          </a:p>
          <a:p>
            <a:r>
              <a:rPr lang="en-GB" sz="2800" dirty="0"/>
              <a:t>Who do you think decides what can be put on it?</a:t>
            </a:r>
          </a:p>
          <a:p>
            <a:endParaRPr lang="en-GB" sz="2800" dirty="0"/>
          </a:p>
          <a:p>
            <a:r>
              <a:rPr lang="en-GB" sz="2800" dirty="0"/>
              <a:t>Who makes sure the things on the Internet are truthful and real?</a:t>
            </a:r>
          </a:p>
          <a:p>
            <a:endParaRPr lang="en-GB" sz="2800" dirty="0"/>
          </a:p>
          <a:p>
            <a:pPr algn="ctr"/>
            <a:r>
              <a:rPr lang="en-GB" sz="2800" dirty="0"/>
              <a:t>No one owns the Internet. No one decides what can be put on it.</a:t>
            </a:r>
          </a:p>
          <a:p>
            <a:pPr algn="ctr"/>
            <a:r>
              <a:rPr lang="en-GB" sz="2800" dirty="0"/>
              <a:t>It can be used by everyone and everyone can add things to it!</a:t>
            </a:r>
          </a:p>
        </p:txBody>
      </p:sp>
      <p:grpSp>
        <p:nvGrpSpPr>
          <p:cNvPr id="9" name="Group 8">
            <a:extLst>
              <a:ext uri="{FF2B5EF4-FFF2-40B4-BE49-F238E27FC236}">
                <a16:creationId xmlns:a16="http://schemas.microsoft.com/office/drawing/2014/main" id="{979342CD-3014-4FD2-BE01-F1744F59DA4F}"/>
              </a:ext>
            </a:extLst>
          </p:cNvPr>
          <p:cNvGrpSpPr/>
          <p:nvPr/>
        </p:nvGrpSpPr>
        <p:grpSpPr>
          <a:xfrm>
            <a:off x="1223180" y="5135886"/>
            <a:ext cx="10401704" cy="1092846"/>
            <a:chOff x="1721301" y="4095874"/>
            <a:chExt cx="3735075" cy="2919315"/>
          </a:xfrm>
        </p:grpSpPr>
        <p:sp>
          <p:nvSpPr>
            <p:cNvPr id="8" name="Rectangle: Rounded Corners 7">
              <a:extLst>
                <a:ext uri="{FF2B5EF4-FFF2-40B4-BE49-F238E27FC236}">
                  <a16:creationId xmlns:a16="http://schemas.microsoft.com/office/drawing/2014/main" id="{EBDE8D30-5424-46AA-97DF-858A543A41DD}"/>
                </a:ext>
              </a:extLst>
            </p:cNvPr>
            <p:cNvSpPr/>
            <p:nvPr/>
          </p:nvSpPr>
          <p:spPr>
            <a:xfrm>
              <a:off x="1898148" y="4095874"/>
              <a:ext cx="3322646" cy="291931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altLang="en-US" dirty="0">
                  <a:solidFill>
                    <a:schemeClr val="bg1"/>
                  </a:solidFill>
                </a:rPr>
              </a:br>
              <a:endParaRPr lang="en-GB" dirty="0"/>
            </a:p>
          </p:txBody>
        </p:sp>
        <p:sp>
          <p:nvSpPr>
            <p:cNvPr id="5" name="Rectangle 4">
              <a:extLst>
                <a:ext uri="{FF2B5EF4-FFF2-40B4-BE49-F238E27FC236}">
                  <a16:creationId xmlns:a16="http://schemas.microsoft.com/office/drawing/2014/main" id="{2AA78CA8-CD39-4C95-BB61-0C02E6E33498}"/>
                </a:ext>
              </a:extLst>
            </p:cNvPr>
            <p:cNvSpPr/>
            <p:nvPr/>
          </p:nvSpPr>
          <p:spPr>
            <a:xfrm>
              <a:off x="1721301" y="4095874"/>
              <a:ext cx="3735075" cy="2548702"/>
            </a:xfrm>
            <a:prstGeom prst="rect">
              <a:avLst/>
            </a:prstGeom>
          </p:spPr>
          <p:txBody>
            <a:bodyPr wrap="square">
              <a:spAutoFit/>
            </a:bodyPr>
            <a:lstStyle/>
            <a:p>
              <a:pPr algn="ctr"/>
              <a:r>
                <a:rPr lang="en-GB" altLang="en-US" sz="2800" dirty="0">
                  <a:solidFill>
                    <a:schemeClr val="bg1"/>
                  </a:solidFill>
                </a:rPr>
                <a:t>Do you think you can trust everything </a:t>
              </a:r>
            </a:p>
            <a:p>
              <a:pPr algn="ctr"/>
              <a:r>
                <a:rPr lang="en-GB" altLang="en-US" sz="2800" dirty="0">
                  <a:solidFill>
                    <a:schemeClr val="bg1"/>
                  </a:solidFill>
                </a:rPr>
                <a:t>and everyone on the Internet?</a:t>
              </a:r>
              <a:endParaRPr lang="en-GB" sz="2800" dirty="0">
                <a:solidFill>
                  <a:schemeClr val="bg1"/>
                </a:solidFill>
              </a:endParaRPr>
            </a:p>
          </p:txBody>
        </p:sp>
      </p:grpSp>
    </p:spTree>
    <p:extLst>
      <p:ext uri="{BB962C8B-B14F-4D97-AF65-F5344CB8AC3E}">
        <p14:creationId xmlns:p14="http://schemas.microsoft.com/office/powerpoint/2010/main" val="180807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840000">
            <a:off x="6643876" y="1931964"/>
            <a:ext cx="4821219" cy="1325563"/>
          </a:xfrm>
        </p:spPr>
        <p:txBody>
          <a:bodyPr>
            <a:normAutofit fontScale="90000"/>
          </a:bodyPr>
          <a:lstStyle/>
          <a:p>
            <a:r>
              <a:rPr lang="en-GB" dirty="0"/>
              <a:t>Stay safe online</a:t>
            </a:r>
          </a:p>
        </p:txBody>
      </p:sp>
      <p:sp>
        <p:nvSpPr>
          <p:cNvPr id="7" name="Text Placeholder 6">
            <a:extLst>
              <a:ext uri="{FF2B5EF4-FFF2-40B4-BE49-F238E27FC236}">
                <a16:creationId xmlns:a16="http://schemas.microsoft.com/office/drawing/2014/main" id="{33A06E1A-2D2B-4FFE-BA1C-10D1AE0CDCAF}"/>
              </a:ext>
            </a:extLst>
          </p:cNvPr>
          <p:cNvSpPr>
            <a:spLocks noGrp="1"/>
          </p:cNvSpPr>
          <p:nvPr>
            <p:ph type="body" sz="quarter" idx="14"/>
          </p:nvPr>
        </p:nvSpPr>
        <p:spPr/>
        <p:txBody>
          <a:bodyPr/>
          <a:lstStyle/>
          <a:p>
            <a:endParaRPr lang="en-GB"/>
          </a:p>
        </p:txBody>
      </p:sp>
      <p:sp>
        <p:nvSpPr>
          <p:cNvPr id="3" name="TextBox 2"/>
          <p:cNvSpPr txBox="1"/>
          <p:nvPr/>
        </p:nvSpPr>
        <p:spPr>
          <a:xfrm rot="20973612">
            <a:off x="-208537" y="1480786"/>
            <a:ext cx="5994557" cy="4431983"/>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Remember anyone can use and add things to the Internet, which means that we can’t always trust what we find.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can’t always trust the people who want to talk to us on the Internet.</a:t>
            </a:r>
          </a:p>
          <a:p>
            <a:endParaRPr lang="en-GB" sz="2400" dirty="0"/>
          </a:p>
          <a:p>
            <a:pPr marL="285750" indent="-285750">
              <a:buFont typeface="Arial" panose="020B0604020202020204" pitchFamily="34" charset="0"/>
              <a:buChar char="•"/>
            </a:pPr>
            <a:r>
              <a:rPr lang="en-GB" sz="2400" dirty="0"/>
              <a:t>We can’t always trust the websites on the Internet. Some may have viruses that can stop our computers from working properly!</a:t>
            </a:r>
          </a:p>
          <a:p>
            <a:pPr marL="285750" indent="-285750">
              <a:buFont typeface="Arial" panose="020B0604020202020204" pitchFamily="34" charset="0"/>
              <a:buChar char="•"/>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717" y="3035320"/>
            <a:ext cx="5095626" cy="3469765"/>
          </a:xfrm>
          <a:prstGeom prst="rect">
            <a:avLst/>
          </a:prstGeom>
        </p:spPr>
      </p:pic>
    </p:spTree>
    <p:extLst>
      <p:ext uri="{BB962C8B-B14F-4D97-AF65-F5344CB8AC3E}">
        <p14:creationId xmlns:p14="http://schemas.microsoft.com/office/powerpoint/2010/main" val="254288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826" y="440743"/>
            <a:ext cx="10960100" cy="993775"/>
          </a:xfrm>
        </p:spPr>
        <p:txBody>
          <a:bodyPr/>
          <a:lstStyle/>
          <a:p>
            <a:r>
              <a:rPr lang="en-GB" dirty="0"/>
              <a:t>How to stay safe:</a:t>
            </a:r>
          </a:p>
        </p:txBody>
      </p:sp>
      <p:sp>
        <p:nvSpPr>
          <p:cNvPr id="6" name="TextBox 5"/>
          <p:cNvSpPr txBox="1"/>
          <p:nvPr/>
        </p:nvSpPr>
        <p:spPr>
          <a:xfrm>
            <a:off x="649826" y="1434518"/>
            <a:ext cx="11237374" cy="3693319"/>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sz="2400" dirty="0"/>
              <a:t>Try to only use websites you know can be trusted. If you aren’t sure – ask an adult!</a:t>
            </a:r>
          </a:p>
          <a:p>
            <a:pPr marL="285750" indent="-285750">
              <a:spcBef>
                <a:spcPct val="0"/>
              </a:spcBef>
              <a:buFont typeface="Arial" panose="020B0604020202020204" pitchFamily="34" charset="0"/>
              <a:buChar char="•"/>
            </a:pPr>
            <a:endParaRPr lang="en-GB" altLang="en-US" sz="2400" dirty="0"/>
          </a:p>
          <a:p>
            <a:pPr marL="285750" indent="-285750">
              <a:spcBef>
                <a:spcPct val="0"/>
              </a:spcBef>
              <a:buFont typeface="Arial" panose="020B0604020202020204" pitchFamily="34" charset="0"/>
              <a:buChar char="•"/>
            </a:pPr>
            <a:r>
              <a:rPr lang="en-GB" altLang="en-US" sz="2400" dirty="0"/>
              <a:t>As much as possible, try to use websites that are meant for children. </a:t>
            </a:r>
          </a:p>
          <a:p>
            <a:pPr marL="285750" indent="-285750">
              <a:spcBef>
                <a:spcPct val="0"/>
              </a:spcBef>
              <a:buFont typeface="Arial" panose="020B0604020202020204" pitchFamily="34" charset="0"/>
              <a:buChar char="•"/>
            </a:pPr>
            <a:endParaRPr lang="en-GB" altLang="en-US" sz="2400" dirty="0"/>
          </a:p>
          <a:p>
            <a:pPr marL="285750" indent="-285750">
              <a:spcBef>
                <a:spcPct val="0"/>
              </a:spcBef>
              <a:buFont typeface="Arial" panose="020B0604020202020204" pitchFamily="34" charset="0"/>
              <a:buChar char="•"/>
            </a:pPr>
            <a:r>
              <a:rPr lang="en-GB" altLang="en-US" sz="2400" dirty="0"/>
              <a:t>Remember - some people will pretend to be children to talk to you. Never give out your name or address! We don’t really know who we are talking to when we chat on the Internet. </a:t>
            </a:r>
          </a:p>
          <a:p>
            <a:pPr marL="285750" indent="-285750">
              <a:spcBef>
                <a:spcPct val="0"/>
              </a:spcBef>
              <a:buFont typeface="Arial" panose="020B0604020202020204" pitchFamily="34" charset="0"/>
              <a:buChar char="•"/>
            </a:pPr>
            <a:endParaRPr lang="en-GB" altLang="en-US" sz="2400" dirty="0"/>
          </a:p>
          <a:p>
            <a:pPr marL="285750" indent="-285750">
              <a:spcBef>
                <a:spcPct val="0"/>
              </a:spcBef>
              <a:buFont typeface="Arial" panose="020B0604020202020204" pitchFamily="34" charset="0"/>
              <a:buChar char="•"/>
            </a:pPr>
            <a:r>
              <a:rPr lang="en-GB" altLang="en-US" sz="2400" dirty="0"/>
              <a:t>Never arrange to meet an online friend without telling an adult!</a:t>
            </a:r>
          </a:p>
          <a:p>
            <a:endParaRPr lang="en-GB" dirty="0"/>
          </a:p>
        </p:txBody>
      </p:sp>
      <p:sp>
        <p:nvSpPr>
          <p:cNvPr id="7" name="Rectangle: Rounded Corners 6">
            <a:extLst>
              <a:ext uri="{FF2B5EF4-FFF2-40B4-BE49-F238E27FC236}">
                <a16:creationId xmlns:a16="http://schemas.microsoft.com/office/drawing/2014/main" id="{BF4183EC-337E-4C57-8F62-37E72E6E5EA1}"/>
              </a:ext>
            </a:extLst>
          </p:cNvPr>
          <p:cNvSpPr/>
          <p:nvPr/>
        </p:nvSpPr>
        <p:spPr>
          <a:xfrm>
            <a:off x="1958914" y="4821782"/>
            <a:ext cx="7027524" cy="1394083"/>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a:latin typeface="Twinkl" pitchFamily="50" charset="0"/>
              </a:rPr>
              <a:t>Remember if you aren’t sure about anything, ALWAYS ASK A GROWN UP.</a:t>
            </a:r>
            <a:endParaRPr lang="en-GB" sz="2800" dirty="0"/>
          </a:p>
        </p:txBody>
      </p:sp>
      <p:pic>
        <p:nvPicPr>
          <p:cNvPr id="4" name="Picture 3">
            <a:extLst>
              <a:ext uri="{FF2B5EF4-FFF2-40B4-BE49-F238E27FC236}">
                <a16:creationId xmlns:a16="http://schemas.microsoft.com/office/drawing/2014/main" id="{91E4307E-C9D5-4BED-BC2C-E0F802C7A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4238" y="3883260"/>
            <a:ext cx="2808296" cy="2832698"/>
          </a:xfrm>
          <a:prstGeom prst="rect">
            <a:avLst/>
          </a:prstGeom>
        </p:spPr>
      </p:pic>
    </p:spTree>
    <p:extLst>
      <p:ext uri="{BB962C8B-B14F-4D97-AF65-F5344CB8AC3E}">
        <p14:creationId xmlns:p14="http://schemas.microsoft.com/office/powerpoint/2010/main" val="294005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8855" y="836049"/>
            <a:ext cx="8220075" cy="993775"/>
          </a:xfrm>
        </p:spPr>
        <p:txBody>
          <a:bodyPr>
            <a:normAutofit fontScale="90000"/>
          </a:bodyPr>
          <a:lstStyle/>
          <a:p>
            <a:r>
              <a:rPr lang="en-GB" altLang="en-US" dirty="0"/>
              <a:t>What do you do if you’re upset?</a:t>
            </a:r>
            <a:endParaRPr lang="en-GB" dirty="0"/>
          </a:p>
        </p:txBody>
      </p:sp>
      <p:sp>
        <p:nvSpPr>
          <p:cNvPr id="3" name="TextBox 2"/>
          <p:cNvSpPr txBox="1"/>
          <p:nvPr/>
        </p:nvSpPr>
        <p:spPr>
          <a:xfrm>
            <a:off x="1291471" y="1965470"/>
            <a:ext cx="10280389" cy="1661993"/>
          </a:xfrm>
          <a:prstGeom prst="rect">
            <a:avLst/>
          </a:prstGeom>
          <a:noFill/>
        </p:spPr>
        <p:txBody>
          <a:bodyPr wrap="square" rtlCol="0">
            <a:spAutoFit/>
          </a:bodyPr>
          <a:lstStyle/>
          <a:p>
            <a:pPr>
              <a:spcBef>
                <a:spcPct val="0"/>
              </a:spcBef>
            </a:pPr>
            <a:r>
              <a:rPr lang="en-GB" altLang="en-US" sz="2800" dirty="0"/>
              <a:t>The most important thing to remember is that if you see something that upsets you, you must tell an adult. It might be a grown up you live with or a teacher at school. </a:t>
            </a:r>
          </a:p>
          <a:p>
            <a:endParaRPr lang="en-GB" dirty="0"/>
          </a:p>
        </p:txBody>
      </p:sp>
      <p:sp>
        <p:nvSpPr>
          <p:cNvPr id="5" name="TextBox 4"/>
          <p:cNvSpPr txBox="1"/>
          <p:nvPr/>
        </p:nvSpPr>
        <p:spPr>
          <a:xfrm>
            <a:off x="1568352" y="3436070"/>
            <a:ext cx="7633697" cy="2954655"/>
          </a:xfrm>
          <a:prstGeom prst="rect">
            <a:avLst/>
          </a:prstGeom>
          <a:noFill/>
        </p:spPr>
        <p:txBody>
          <a:bodyPr wrap="square" rtlCol="0">
            <a:spAutoFit/>
          </a:bodyPr>
          <a:lstStyle/>
          <a:p>
            <a:pPr marL="377825" indent="-200025">
              <a:buFont typeface="Arial" panose="020B0604020202020204" pitchFamily="34" charset="0"/>
              <a:buChar char="•"/>
              <a:defRPr/>
            </a:pPr>
            <a:r>
              <a:rPr lang="en-GB" sz="2800" dirty="0"/>
              <a:t>They can help you to report the thing you saw. </a:t>
            </a:r>
          </a:p>
          <a:p>
            <a:pPr marL="377825" indent="-200025">
              <a:buFont typeface="Arial" panose="020B0604020202020204" pitchFamily="34" charset="0"/>
              <a:buChar char="•"/>
              <a:defRPr/>
            </a:pPr>
            <a:r>
              <a:rPr lang="en-GB" sz="2800" dirty="0"/>
              <a:t>They can talk to you and make you feel OK.</a:t>
            </a:r>
          </a:p>
          <a:p>
            <a:pPr marL="377825" indent="-200025">
              <a:buFont typeface="Arial" panose="020B0604020202020204" pitchFamily="34" charset="0"/>
              <a:buChar char="•"/>
              <a:defRPr/>
            </a:pPr>
            <a:r>
              <a:rPr lang="en-GB" sz="2800" dirty="0"/>
              <a:t>They can help you find a website that is more trustworthy.</a:t>
            </a:r>
          </a:p>
          <a:p>
            <a:pPr marL="377825" indent="-200025">
              <a:buFont typeface="Arial" panose="020B0604020202020204" pitchFamily="34" charset="0"/>
              <a:buChar char="•"/>
              <a:defRPr/>
            </a:pPr>
            <a:r>
              <a:rPr lang="en-GB" sz="2800" dirty="0"/>
              <a:t>They can help stop the bullies from hurting other people too.</a:t>
            </a:r>
          </a:p>
          <a:p>
            <a:pPr marL="285750" indent="-285750">
              <a:buFont typeface="Arial" panose="020B0604020202020204" pitchFamily="34" charset="0"/>
              <a:buChar char="•"/>
            </a:pPr>
            <a:endParaRPr lang="en-GB" dirty="0"/>
          </a:p>
        </p:txBody>
      </p:sp>
      <p:pic>
        <p:nvPicPr>
          <p:cNvPr id="7" name="Picture 6" descr="A picture containing computer, sitting, computer&#10;&#10;Description automatically generated">
            <a:extLst>
              <a:ext uri="{FF2B5EF4-FFF2-40B4-BE49-F238E27FC236}">
                <a16:creationId xmlns:a16="http://schemas.microsoft.com/office/drawing/2014/main" id="{5C6DF18F-5A31-46BF-8A11-DE88D8E7C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1575" y="3402799"/>
            <a:ext cx="3763030" cy="3613389"/>
          </a:xfrm>
          <a:prstGeom prst="rect">
            <a:avLst/>
          </a:prstGeom>
        </p:spPr>
      </p:pic>
    </p:spTree>
    <p:extLst>
      <p:ext uri="{BB962C8B-B14F-4D97-AF65-F5344CB8AC3E}">
        <p14:creationId xmlns:p14="http://schemas.microsoft.com/office/powerpoint/2010/main" val="391566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should </a:t>
            </a:r>
            <a:br>
              <a:rPr lang="en-GB" dirty="0"/>
            </a:br>
            <a:r>
              <a:rPr lang="en-GB" dirty="0"/>
              <a:t>you do?</a:t>
            </a:r>
          </a:p>
        </p:txBody>
      </p:sp>
      <p:sp>
        <p:nvSpPr>
          <p:cNvPr id="5" name="TextBox 4"/>
          <p:cNvSpPr txBox="1"/>
          <p:nvPr/>
        </p:nvSpPr>
        <p:spPr>
          <a:xfrm>
            <a:off x="1862319" y="1906759"/>
            <a:ext cx="6989450" cy="3108543"/>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GB" altLang="en-US" sz="2800" dirty="0"/>
              <a:t>If you see someone else being bullied online, don’t join in or be nasty to the bullies. Tell an adult.</a:t>
            </a:r>
          </a:p>
          <a:p>
            <a:pPr marL="285750" indent="-285750">
              <a:spcBef>
                <a:spcPct val="0"/>
              </a:spcBef>
              <a:buFont typeface="Arial" panose="020B0604020202020204" pitchFamily="34" charset="0"/>
              <a:buChar char="•"/>
            </a:pPr>
            <a:endParaRPr lang="en-GB" altLang="en-US" sz="2800" dirty="0"/>
          </a:p>
          <a:p>
            <a:pPr marL="285750" indent="-285750">
              <a:spcBef>
                <a:spcPct val="0"/>
              </a:spcBef>
              <a:buFont typeface="Arial" panose="020B0604020202020204" pitchFamily="34" charset="0"/>
              <a:buChar char="•"/>
            </a:pPr>
            <a:r>
              <a:rPr lang="en-GB" altLang="en-US" sz="2800" dirty="0"/>
              <a:t>Don’t write unkind things about other people, or use nasty words. You can’t see the person – but it will still hurt them!</a:t>
            </a:r>
          </a:p>
        </p:txBody>
      </p:sp>
      <p:pic>
        <p:nvPicPr>
          <p:cNvPr id="6" name="Picture 5">
            <a:extLst>
              <a:ext uri="{FF2B5EF4-FFF2-40B4-BE49-F238E27FC236}">
                <a16:creationId xmlns:a16="http://schemas.microsoft.com/office/drawing/2014/main" id="{3D5B8DA2-9317-4A4F-8E26-55AEC6575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5406" y="2121799"/>
            <a:ext cx="1556904" cy="4379701"/>
          </a:xfrm>
          <a:prstGeom prst="rect">
            <a:avLst/>
          </a:prstGeom>
        </p:spPr>
      </p:pic>
      <p:pic>
        <p:nvPicPr>
          <p:cNvPr id="8" name="Picture 7">
            <a:extLst>
              <a:ext uri="{FF2B5EF4-FFF2-40B4-BE49-F238E27FC236}">
                <a16:creationId xmlns:a16="http://schemas.microsoft.com/office/drawing/2014/main" id="{1FDBAE2F-1E11-4977-A5A7-9BD3D24F7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22310" y="1604333"/>
            <a:ext cx="1428023" cy="4296167"/>
          </a:xfrm>
          <a:prstGeom prst="rect">
            <a:avLst/>
          </a:prstGeom>
        </p:spPr>
      </p:pic>
    </p:spTree>
    <p:extLst>
      <p:ext uri="{BB962C8B-B14F-4D97-AF65-F5344CB8AC3E}">
        <p14:creationId xmlns:p14="http://schemas.microsoft.com/office/powerpoint/2010/main" val="151662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E784B8F7-FB14-41E5-AAAA-1567FF07B4B1}"/>
              </a:ext>
            </a:extLst>
          </p:cNvPr>
          <p:cNvSpPr>
            <a:spLocks noGrp="1"/>
          </p:cNvSpPr>
          <p:nvPr>
            <p:ph type="title" idx="4294967295"/>
          </p:nvPr>
        </p:nvSpPr>
        <p:spPr>
          <a:xfrm>
            <a:off x="2055340" y="119553"/>
            <a:ext cx="8743308" cy="1325562"/>
          </a:xfrm>
        </p:spPr>
        <p:txBody>
          <a:bodyPr/>
          <a:lstStyle/>
          <a:p>
            <a:pPr eaLnBrk="1" hangingPunct="1"/>
            <a:r>
              <a:rPr lang="en-GB" altLang="en-US" sz="3600" dirty="0"/>
              <a:t>Be SMART when using the Internet</a:t>
            </a:r>
          </a:p>
        </p:txBody>
      </p:sp>
      <p:sp>
        <p:nvSpPr>
          <p:cNvPr id="12" name="Rectangle: Rounded Corners 11">
            <a:extLst>
              <a:ext uri="{FF2B5EF4-FFF2-40B4-BE49-F238E27FC236}">
                <a16:creationId xmlns:a16="http://schemas.microsoft.com/office/drawing/2014/main" id="{182F9754-EDAF-40CC-BDF3-C37242B2DFB2}"/>
              </a:ext>
            </a:extLst>
          </p:cNvPr>
          <p:cNvSpPr/>
          <p:nvPr/>
        </p:nvSpPr>
        <p:spPr>
          <a:xfrm>
            <a:off x="3034104" y="5686695"/>
            <a:ext cx="6970712" cy="762000"/>
          </a:xfrm>
          <a:prstGeom prst="roundRect">
            <a:avLst>
              <a:gd name="adj" fmla="val 10303"/>
            </a:avLst>
          </a:prstGeom>
          <a:solidFill>
            <a:srgbClr val="7767AF"/>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a:spcAft>
                <a:spcPts val="1200"/>
              </a:spcAft>
              <a:defRPr/>
            </a:pPr>
            <a:r>
              <a:rPr lang="en-GB" altLang="en-US" sz="1600" b="1" dirty="0">
                <a:solidFill>
                  <a:schemeClr val="bg1"/>
                </a:solidFill>
              </a:rPr>
              <a:t>Tell: </a:t>
            </a:r>
            <a:r>
              <a:rPr lang="en-GB" altLang="en-US" sz="1600" dirty="0">
                <a:solidFill>
                  <a:schemeClr val="bg1"/>
                </a:solidFill>
              </a:rPr>
              <a:t>If anything happens that leaves you feeling worried or uncomfortable when using the Internet, you need to tell someone. The best people to talk to are trusted adults - parents, carers, teachers etc.</a:t>
            </a:r>
          </a:p>
        </p:txBody>
      </p:sp>
      <p:sp>
        <p:nvSpPr>
          <p:cNvPr id="14" name="Oval 13">
            <a:extLst>
              <a:ext uri="{FF2B5EF4-FFF2-40B4-BE49-F238E27FC236}">
                <a16:creationId xmlns:a16="http://schemas.microsoft.com/office/drawing/2014/main" id="{5EB83F29-BB5C-44A9-A08F-B12D04B06E39}"/>
              </a:ext>
            </a:extLst>
          </p:cNvPr>
          <p:cNvSpPr/>
          <p:nvPr/>
        </p:nvSpPr>
        <p:spPr>
          <a:xfrm>
            <a:off x="2269378" y="5584301"/>
            <a:ext cx="966788" cy="966788"/>
          </a:xfrm>
          <a:prstGeom prst="ellipse">
            <a:avLst/>
          </a:prstGeom>
          <a:solidFill>
            <a:srgbClr val="776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T</a:t>
            </a:r>
          </a:p>
        </p:txBody>
      </p:sp>
      <p:sp>
        <p:nvSpPr>
          <p:cNvPr id="25" name="Rectangle: Rounded Corners 11">
            <a:extLst>
              <a:ext uri="{FF2B5EF4-FFF2-40B4-BE49-F238E27FC236}">
                <a16:creationId xmlns:a16="http://schemas.microsoft.com/office/drawing/2014/main" id="{69830F30-C056-40D3-A6D5-F2AC12349525}"/>
              </a:ext>
            </a:extLst>
          </p:cNvPr>
          <p:cNvSpPr/>
          <p:nvPr/>
        </p:nvSpPr>
        <p:spPr>
          <a:xfrm>
            <a:off x="3034104" y="4556164"/>
            <a:ext cx="6970712" cy="965996"/>
          </a:xfrm>
          <a:prstGeom prst="roundRect">
            <a:avLst>
              <a:gd name="adj" fmla="val 10303"/>
            </a:avLst>
          </a:prstGeom>
          <a:solidFill>
            <a:srgbClr val="46A1DA"/>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a:spcAft>
                <a:spcPts val="1200"/>
              </a:spcAft>
              <a:defRPr/>
            </a:pPr>
            <a:r>
              <a:rPr lang="en-GB" altLang="en-US" sz="1600" b="1" dirty="0">
                <a:solidFill>
                  <a:schemeClr val="bg1"/>
                </a:solidFill>
              </a:rPr>
              <a:t>Reliability: </a:t>
            </a:r>
            <a:r>
              <a:rPr lang="en-GB" altLang="en-US" sz="1600" dirty="0">
                <a:solidFill>
                  <a:schemeClr val="bg1"/>
                </a:solidFill>
              </a:rPr>
              <a:t>Just because it is on </a:t>
            </a:r>
            <a:r>
              <a:rPr lang="en-GB" altLang="en-US" sz="1600">
                <a:solidFill>
                  <a:schemeClr val="bg1"/>
                </a:solidFill>
              </a:rPr>
              <a:t>the Internet, it </a:t>
            </a:r>
            <a:r>
              <a:rPr lang="en-GB" altLang="en-US" sz="1600" dirty="0">
                <a:solidFill>
                  <a:schemeClr val="bg1"/>
                </a:solidFill>
              </a:rPr>
              <a:t>does not mean it is true. Anyone can add or edit information on the Internet, or even lie about who they are! Try to stick to websites you trust for information and only chat to friends and family.</a:t>
            </a:r>
          </a:p>
        </p:txBody>
      </p:sp>
      <p:sp>
        <p:nvSpPr>
          <p:cNvPr id="26" name="Oval 25">
            <a:extLst>
              <a:ext uri="{FF2B5EF4-FFF2-40B4-BE49-F238E27FC236}">
                <a16:creationId xmlns:a16="http://schemas.microsoft.com/office/drawing/2014/main" id="{532C11D2-C458-4966-A2A9-33A65BFEF7A7}"/>
              </a:ext>
            </a:extLst>
          </p:cNvPr>
          <p:cNvSpPr/>
          <p:nvPr/>
        </p:nvSpPr>
        <p:spPr>
          <a:xfrm>
            <a:off x="2279650" y="4548818"/>
            <a:ext cx="966788" cy="966787"/>
          </a:xfrm>
          <a:prstGeom prst="ellipse">
            <a:avLst/>
          </a:prstGeom>
          <a:solidFill>
            <a:srgbClr val="46A1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R</a:t>
            </a:r>
          </a:p>
        </p:txBody>
      </p:sp>
      <p:sp>
        <p:nvSpPr>
          <p:cNvPr id="28" name="Rectangle: Rounded Corners 11">
            <a:extLst>
              <a:ext uri="{FF2B5EF4-FFF2-40B4-BE49-F238E27FC236}">
                <a16:creationId xmlns:a16="http://schemas.microsoft.com/office/drawing/2014/main" id="{2A77D009-848B-401B-9ACD-BF08523ABCE4}"/>
              </a:ext>
            </a:extLst>
          </p:cNvPr>
          <p:cNvSpPr/>
          <p:nvPr/>
        </p:nvSpPr>
        <p:spPr>
          <a:xfrm>
            <a:off x="3034104" y="3411889"/>
            <a:ext cx="6970712" cy="977779"/>
          </a:xfrm>
          <a:prstGeom prst="roundRect">
            <a:avLst>
              <a:gd name="adj" fmla="val 10303"/>
            </a:avLst>
          </a:prstGeom>
          <a:solidFill>
            <a:srgbClr val="91C236"/>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a:spcAft>
                <a:spcPts val="1200"/>
              </a:spcAft>
              <a:defRPr/>
            </a:pPr>
            <a:r>
              <a:rPr lang="en-GB" altLang="en-US" sz="1600" b="1" dirty="0">
                <a:solidFill>
                  <a:schemeClr val="bg1"/>
                </a:solidFill>
              </a:rPr>
              <a:t>Accepting: </a:t>
            </a:r>
            <a:r>
              <a:rPr lang="en-GB" altLang="en-US" sz="1600" dirty="0">
                <a:solidFill>
                  <a:schemeClr val="bg1"/>
                </a:solidFill>
              </a:rPr>
              <a:t>There are loads of ways to download information on the Internet. Accepting emails, internet messages, text or pictures from a source you don’t know (a person or company etc.) may contain viruses or inappropriate information!</a:t>
            </a:r>
          </a:p>
        </p:txBody>
      </p:sp>
      <p:sp>
        <p:nvSpPr>
          <p:cNvPr id="29" name="Oval 28">
            <a:extLst>
              <a:ext uri="{FF2B5EF4-FFF2-40B4-BE49-F238E27FC236}">
                <a16:creationId xmlns:a16="http://schemas.microsoft.com/office/drawing/2014/main" id="{E2562637-A53D-40E2-A86F-C30DB2BE2E4F}"/>
              </a:ext>
            </a:extLst>
          </p:cNvPr>
          <p:cNvSpPr/>
          <p:nvPr/>
        </p:nvSpPr>
        <p:spPr>
          <a:xfrm>
            <a:off x="2269378" y="3411889"/>
            <a:ext cx="966788" cy="966788"/>
          </a:xfrm>
          <a:prstGeom prst="ellipse">
            <a:avLst/>
          </a:prstGeom>
          <a:solidFill>
            <a:srgbClr val="91C2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A</a:t>
            </a:r>
          </a:p>
        </p:txBody>
      </p:sp>
      <p:sp>
        <p:nvSpPr>
          <p:cNvPr id="31" name="Rectangle: Rounded Corners 11">
            <a:extLst>
              <a:ext uri="{FF2B5EF4-FFF2-40B4-BE49-F238E27FC236}">
                <a16:creationId xmlns:a16="http://schemas.microsoft.com/office/drawing/2014/main" id="{1A5EB89C-5C54-4133-8D9A-5C6AB4734AAC}"/>
              </a:ext>
            </a:extLst>
          </p:cNvPr>
          <p:cNvSpPr/>
          <p:nvPr/>
        </p:nvSpPr>
        <p:spPr>
          <a:xfrm>
            <a:off x="3003282" y="2404153"/>
            <a:ext cx="6970712" cy="837595"/>
          </a:xfrm>
          <a:prstGeom prst="roundRect">
            <a:avLst>
              <a:gd name="adj" fmla="val 10303"/>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a:spcAft>
                <a:spcPts val="1200"/>
              </a:spcAft>
              <a:defRPr/>
            </a:pPr>
            <a:r>
              <a:rPr lang="en-GB" altLang="en-US" sz="1600" b="1" dirty="0">
                <a:solidFill>
                  <a:schemeClr val="bg1"/>
                </a:solidFill>
              </a:rPr>
              <a:t>Meeting: </a:t>
            </a:r>
            <a:r>
              <a:rPr lang="en-GB" altLang="en-US" sz="1600" dirty="0">
                <a:solidFill>
                  <a:schemeClr val="bg1"/>
                </a:solidFill>
              </a:rPr>
              <a:t>It is dangerous to meet someone that you have talked to online but never met. Never go without telling someone and always ask permission from parents or carers - they need to come with you!</a:t>
            </a:r>
          </a:p>
        </p:txBody>
      </p:sp>
      <p:sp>
        <p:nvSpPr>
          <p:cNvPr id="32" name="Oval 31">
            <a:extLst>
              <a:ext uri="{FF2B5EF4-FFF2-40B4-BE49-F238E27FC236}">
                <a16:creationId xmlns:a16="http://schemas.microsoft.com/office/drawing/2014/main" id="{D6A74281-7A40-4A64-A7F8-4E5807051D4D}"/>
              </a:ext>
            </a:extLst>
          </p:cNvPr>
          <p:cNvSpPr/>
          <p:nvPr/>
        </p:nvSpPr>
        <p:spPr>
          <a:xfrm>
            <a:off x="2257891" y="2340331"/>
            <a:ext cx="966788" cy="966787"/>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M</a:t>
            </a:r>
          </a:p>
        </p:txBody>
      </p:sp>
      <p:sp>
        <p:nvSpPr>
          <p:cNvPr id="34" name="Rectangle: Rounded Corners 11">
            <a:extLst>
              <a:ext uri="{FF2B5EF4-FFF2-40B4-BE49-F238E27FC236}">
                <a16:creationId xmlns:a16="http://schemas.microsoft.com/office/drawing/2014/main" id="{0DA235A8-C504-47EF-8F59-08B0FEE2FE62}"/>
              </a:ext>
            </a:extLst>
          </p:cNvPr>
          <p:cNvSpPr/>
          <p:nvPr/>
        </p:nvSpPr>
        <p:spPr>
          <a:xfrm>
            <a:off x="2941638" y="1458913"/>
            <a:ext cx="6970712" cy="762000"/>
          </a:xfrm>
          <a:prstGeom prst="roundRect">
            <a:avLst>
              <a:gd name="adj" fmla="val 10303"/>
            </a:avLst>
          </a:prstGeom>
          <a:solidFill>
            <a:srgbClr val="F08114"/>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24000" anchor="ctr"/>
          <a:lstStyle/>
          <a:p>
            <a:pPr>
              <a:spcAft>
                <a:spcPts val="1200"/>
              </a:spcAft>
              <a:defRPr/>
            </a:pPr>
            <a:r>
              <a:rPr lang="en-GB" altLang="en-US" sz="1600" b="1" dirty="0">
                <a:solidFill>
                  <a:schemeClr val="bg1"/>
                </a:solidFill>
              </a:rPr>
              <a:t>Safe: </a:t>
            </a:r>
            <a:r>
              <a:rPr lang="en-GB" altLang="en-US" sz="1600" dirty="0">
                <a:solidFill>
                  <a:schemeClr val="bg1"/>
                </a:solidFill>
              </a:rPr>
              <a:t>You wouldn’t give a stranger on the street personal information, so don’t do it online. Stay safe by not posting or sharing information (name, address, password etc.).</a:t>
            </a:r>
          </a:p>
        </p:txBody>
      </p:sp>
      <p:sp>
        <p:nvSpPr>
          <p:cNvPr id="35" name="Oval 34">
            <a:extLst>
              <a:ext uri="{FF2B5EF4-FFF2-40B4-BE49-F238E27FC236}">
                <a16:creationId xmlns:a16="http://schemas.microsoft.com/office/drawing/2014/main" id="{0DC6B0B4-1C52-4625-8701-15A0CE8D9FBE}"/>
              </a:ext>
            </a:extLst>
          </p:cNvPr>
          <p:cNvSpPr/>
          <p:nvPr/>
        </p:nvSpPr>
        <p:spPr>
          <a:xfrm>
            <a:off x="2279650" y="1357313"/>
            <a:ext cx="966788" cy="965200"/>
          </a:xfrm>
          <a:prstGeom prst="ellipse">
            <a:avLst/>
          </a:prstGeom>
          <a:solidFill>
            <a:srgbClr val="F081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S</a:t>
            </a:r>
          </a:p>
        </p:txBody>
      </p:sp>
    </p:spTree>
    <p:extLst>
      <p:ext uri="{BB962C8B-B14F-4D97-AF65-F5344CB8AC3E}">
        <p14:creationId xmlns:p14="http://schemas.microsoft.com/office/powerpoint/2010/main" val="3236502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8" grpId="0" animBg="1"/>
      <p:bldP spid="31"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19</a:t>
            </a:fld>
            <a:endParaRPr lang="en-US" dirty="0"/>
          </a:p>
        </p:txBody>
      </p:sp>
      <p:sp>
        <p:nvSpPr>
          <p:cNvPr id="11" name="Text Placeholder 10">
            <a:extLst>
              <a:ext uri="{FF2B5EF4-FFF2-40B4-BE49-F238E27FC236}">
                <a16:creationId xmlns:a16="http://schemas.microsoft.com/office/drawing/2014/main" id="{227763AF-5C25-4565-8855-2336EE1BB4CA}"/>
              </a:ext>
            </a:extLst>
          </p:cNvPr>
          <p:cNvSpPr>
            <a:spLocks noGrp="1"/>
          </p:cNvSpPr>
          <p:nvPr>
            <p:ph type="body" sz="half" idx="2"/>
          </p:nvPr>
        </p:nvSpPr>
        <p:spPr/>
        <p:txBody>
          <a:bodyPr>
            <a:normAutofit lnSpcReduction="10000"/>
          </a:bodyPr>
          <a:lstStyle/>
          <a:p>
            <a:pPr marL="0" indent="0" algn="ctr">
              <a:buNone/>
            </a:pPr>
            <a:r>
              <a:rPr lang="en-GB" sz="2400" b="1" dirty="0"/>
              <a:t>Success</a:t>
            </a:r>
            <a:r>
              <a:rPr lang="en-GB" sz="2400" dirty="0"/>
              <a:t> </a:t>
            </a:r>
            <a:r>
              <a:rPr lang="en-GB" sz="2400" b="1" dirty="0"/>
              <a:t>criteria</a:t>
            </a:r>
            <a:r>
              <a:rPr lang="en-GB" sz="2400" dirty="0"/>
              <a:t> are a list of steps you have to follow or a list of features you are to include in your task. </a:t>
            </a:r>
            <a:r>
              <a:rPr lang="en-GB" sz="2400"/>
              <a:t>They will </a:t>
            </a:r>
            <a:r>
              <a:rPr lang="en-GB" sz="2400" dirty="0"/>
              <a:t>make you aware of what is expected and help you self-assess your work. </a:t>
            </a: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Success Criteria!</a:t>
            </a:r>
          </a:p>
        </p:txBody>
      </p:sp>
      <p:pic>
        <p:nvPicPr>
          <p:cNvPr id="2" name="Picture 1">
            <a:extLst>
              <a:ext uri="{FF2B5EF4-FFF2-40B4-BE49-F238E27FC236}">
                <a16:creationId xmlns:a16="http://schemas.microsoft.com/office/drawing/2014/main" id="{8120804B-37F7-41EA-8FB2-C0912003A57A}"/>
              </a:ext>
            </a:extLst>
          </p:cNvPr>
          <p:cNvPicPr>
            <a:picLocks noChangeAspect="1"/>
          </p:cNvPicPr>
          <p:nvPr/>
        </p:nvPicPr>
        <p:blipFill>
          <a:blip r:embed="rId2"/>
          <a:stretch>
            <a:fillRect/>
          </a:stretch>
        </p:blipFill>
        <p:spPr>
          <a:xfrm rot="21255900">
            <a:off x="3914709" y="-124922"/>
            <a:ext cx="8722369" cy="5064314"/>
          </a:xfrm>
          <a:prstGeom prst="rect">
            <a:avLst/>
          </a:prstGeom>
        </p:spPr>
      </p:pic>
    </p:spTree>
    <p:extLst>
      <p:ext uri="{BB962C8B-B14F-4D97-AF65-F5344CB8AC3E}">
        <p14:creationId xmlns:p14="http://schemas.microsoft.com/office/powerpoint/2010/main" val="344379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1F43-EC3F-4D15-94DA-398221ED1256}"/>
              </a:ext>
            </a:extLst>
          </p:cNvPr>
          <p:cNvSpPr>
            <a:spLocks noGrp="1"/>
          </p:cNvSpPr>
          <p:nvPr>
            <p:ph type="title"/>
          </p:nvPr>
        </p:nvSpPr>
        <p:spPr>
          <a:xfrm>
            <a:off x="1725105" y="1696825"/>
            <a:ext cx="8653806" cy="2648932"/>
          </a:xfrm>
        </p:spPr>
        <p:txBody>
          <a:bodyPr>
            <a:normAutofit/>
          </a:bodyPr>
          <a:lstStyle/>
          <a:p>
            <a:pPr algn="ctr"/>
            <a:r>
              <a:rPr lang="en-US" sz="8000" dirty="0"/>
              <a:t>Picture Prompt</a:t>
            </a:r>
            <a:endParaRPr lang="en-GB" sz="8000" dirty="0"/>
          </a:p>
        </p:txBody>
      </p:sp>
      <p:sp>
        <p:nvSpPr>
          <p:cNvPr id="4" name="Slide Number Placeholder 3">
            <a:extLst>
              <a:ext uri="{FF2B5EF4-FFF2-40B4-BE49-F238E27FC236}">
                <a16:creationId xmlns:a16="http://schemas.microsoft.com/office/drawing/2014/main" id="{8C56DBE8-25F3-49BD-9949-80E07C7F27C4}"/>
              </a:ext>
            </a:extLst>
          </p:cNvPr>
          <p:cNvSpPr>
            <a:spLocks noGrp="1"/>
          </p:cNvSpPr>
          <p:nvPr>
            <p:ph type="sldNum" sz="quarter" idx="12"/>
          </p:nvPr>
        </p:nvSpPr>
        <p:spPr/>
        <p:txBody>
          <a:bodyPr/>
          <a:lstStyle/>
          <a:p>
            <a:fld id="{98C0CDE5-970C-4CC4-BF43-0DA127E73E82}" type="slidenum">
              <a:rPr lang="en-US" noProof="0" smtClean="0"/>
              <a:t>2</a:t>
            </a:fld>
            <a:endParaRPr lang="en-US" noProof="0" dirty="0"/>
          </a:p>
        </p:txBody>
      </p:sp>
    </p:spTree>
    <p:extLst>
      <p:ext uri="{BB962C8B-B14F-4D97-AF65-F5344CB8AC3E}">
        <p14:creationId xmlns:p14="http://schemas.microsoft.com/office/powerpoint/2010/main" val="374082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B287D48C-83EA-4BF3-975A-AD4D76D3C298}"/>
              </a:ext>
            </a:extLst>
          </p:cNvPr>
          <p:cNvSpPr>
            <a:spLocks noGrp="1"/>
          </p:cNvSpPr>
          <p:nvPr>
            <p:ph type="body" sz="quarter" idx="14"/>
          </p:nvPr>
        </p:nvSpPr>
        <p:spPr/>
        <p:txBody>
          <a:bodyPr/>
          <a:lstStyle/>
          <a:p>
            <a:endParaRPr lang="en-GB"/>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871940" y="3889411"/>
            <a:ext cx="4497976" cy="852348"/>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198276" y="995139"/>
            <a:ext cx="4843809" cy="734415"/>
          </a:xfrm>
        </p:spPr>
        <p:txBody>
          <a:bodyPr>
            <a:normAutofit fontScale="90000"/>
          </a:bodyPr>
          <a:lstStyle/>
          <a:p>
            <a:r>
              <a:rPr lang="en-US" dirty="0"/>
              <a:t>Lesson 4 Objectives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642038" y="2733773"/>
            <a:ext cx="4310933" cy="1979630"/>
          </a:xfrm>
        </p:spPr>
        <p:txBody>
          <a:bodyPr>
            <a:normAutofit/>
          </a:bodyPr>
          <a:lstStyle/>
          <a:p>
            <a:r>
              <a:rPr lang="en-US" sz="2400" dirty="0"/>
              <a:t>You will:</a:t>
            </a:r>
          </a:p>
          <a:p>
            <a:pPr marL="457200" lvl="0" indent="-342900">
              <a:spcBef>
                <a:spcPts val="1200"/>
              </a:spcBef>
              <a:buSzPts val="1800"/>
              <a:buFont typeface="Arial" panose="020B0604020202020204" pitchFamily="34" charset="0"/>
              <a:buChar char="•"/>
            </a:pPr>
            <a:r>
              <a:rPr lang="en-GB" sz="2400" dirty="0">
                <a:ea typeface="Roboto" panose="02000000000000000000" pitchFamily="2" charset="0"/>
              </a:rPr>
              <a:t>answer questions about a picture.</a:t>
            </a: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181240" y="1032804"/>
            <a:ext cx="4612247" cy="700842"/>
          </a:xfrm>
        </p:spPr>
        <p:txBody>
          <a:bodyPr>
            <a:normAutofit fontScale="90000"/>
          </a:bodyPr>
          <a:lstStyle/>
          <a:p>
            <a:r>
              <a:rPr lang="en-US" dirty="0"/>
              <a:t>Lesson 4 Resources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4</a:t>
            </a:fld>
            <a:endParaRPr lang="en-US" dirty="0"/>
          </a:p>
        </p:txBody>
      </p:sp>
      <p:sp>
        <p:nvSpPr>
          <p:cNvPr id="11" name="Text Placeholder 3">
            <a:extLst>
              <a:ext uri="{FF2B5EF4-FFF2-40B4-BE49-F238E27FC236}">
                <a16:creationId xmlns:a16="http://schemas.microsoft.com/office/drawing/2014/main" id="{1EE739B1-534B-48CE-B753-D30B0C4CB887}"/>
              </a:ext>
            </a:extLst>
          </p:cNvPr>
          <p:cNvSpPr txBox="1">
            <a:spLocks/>
          </p:cNvSpPr>
          <p:nvPr/>
        </p:nvSpPr>
        <p:spPr>
          <a:xfrm>
            <a:off x="157244" y="3429000"/>
            <a:ext cx="3379224" cy="3888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Picture Handout</a:t>
            </a:r>
          </a:p>
        </p:txBody>
      </p:sp>
      <p:pic>
        <p:nvPicPr>
          <p:cNvPr id="1026" name="Picture 2" descr="See the source image">
            <a:extLst>
              <a:ext uri="{FF2B5EF4-FFF2-40B4-BE49-F238E27FC236}">
                <a16:creationId xmlns:a16="http://schemas.microsoft.com/office/drawing/2014/main" id="{0BACB23E-7553-4BDB-BFC6-49D570C96C5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829" r="8829"/>
          <a:stretch>
            <a:fillRect/>
          </a:stretch>
        </p:blipFill>
        <p:spPr bwMode="auto">
          <a:xfrm rot="20769647">
            <a:off x="3941859" y="1800181"/>
            <a:ext cx="9151745" cy="606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4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36641C-C221-43BB-B9E2-AC65128E8AB4}"/>
              </a:ext>
            </a:extLst>
          </p:cNvPr>
          <p:cNvSpPr>
            <a:spLocks noGrp="1"/>
          </p:cNvSpPr>
          <p:nvPr>
            <p:ph type="title"/>
          </p:nvPr>
        </p:nvSpPr>
        <p:spPr>
          <a:xfrm>
            <a:off x="4111752" y="678200"/>
            <a:ext cx="3968496" cy="832104"/>
          </a:xfrm>
        </p:spPr>
        <p:txBody>
          <a:bodyPr>
            <a:normAutofit/>
          </a:bodyPr>
          <a:lstStyle/>
          <a:p>
            <a:pPr algn="ctr"/>
            <a:r>
              <a:rPr lang="en-US" sz="3200" dirty="0"/>
              <a:t>Listening Lesson</a:t>
            </a:r>
            <a:endParaRPr lang="en-GB" sz="3200" dirty="0"/>
          </a:p>
        </p:txBody>
      </p:sp>
      <p:sp>
        <p:nvSpPr>
          <p:cNvPr id="4" name="Slide Number Placeholder 3">
            <a:extLst>
              <a:ext uri="{FF2B5EF4-FFF2-40B4-BE49-F238E27FC236}">
                <a16:creationId xmlns:a16="http://schemas.microsoft.com/office/drawing/2014/main" id="{CD2F9027-1FC8-474D-8160-879FF6A35D4C}"/>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8" name="TextBox 7">
            <a:extLst>
              <a:ext uri="{FF2B5EF4-FFF2-40B4-BE49-F238E27FC236}">
                <a16:creationId xmlns:a16="http://schemas.microsoft.com/office/drawing/2014/main" id="{92EDD9BD-93A1-4215-9454-D200FBDB4261}"/>
              </a:ext>
            </a:extLst>
          </p:cNvPr>
          <p:cNvSpPr txBox="1"/>
          <p:nvPr/>
        </p:nvSpPr>
        <p:spPr>
          <a:xfrm>
            <a:off x="1772240" y="1819374"/>
            <a:ext cx="9106292" cy="1200329"/>
          </a:xfrm>
          <a:prstGeom prst="rect">
            <a:avLst/>
          </a:prstGeom>
          <a:noFill/>
        </p:spPr>
        <p:txBody>
          <a:bodyPr wrap="square" rtlCol="0">
            <a:spAutoFit/>
          </a:bodyPr>
          <a:lstStyle/>
          <a:p>
            <a:pPr algn="ctr"/>
            <a:r>
              <a:rPr lang="en-US" sz="3600" dirty="0"/>
              <a:t>Four pupils share their opinions about </a:t>
            </a:r>
          </a:p>
          <a:p>
            <a:pPr algn="ctr"/>
            <a:r>
              <a:rPr lang="en-US" sz="3600" dirty="0"/>
              <a:t>the use of tablets versus books at school</a:t>
            </a:r>
            <a:r>
              <a:rPr lang="en-US" dirty="0"/>
              <a:t>.</a:t>
            </a:r>
            <a:endParaRPr lang="en-GB" dirty="0"/>
          </a:p>
        </p:txBody>
      </p:sp>
      <p:pic>
        <p:nvPicPr>
          <p:cNvPr id="1026" name="Picture 2" descr="See the source image">
            <a:extLst>
              <a:ext uri="{FF2B5EF4-FFF2-40B4-BE49-F238E27FC236}">
                <a16:creationId xmlns:a16="http://schemas.microsoft.com/office/drawing/2014/main" id="{7651CAF9-59A2-4EE1-9284-CD57C694E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606" y="3019703"/>
            <a:ext cx="3572787" cy="357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8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CE0AA4-9CE8-41AB-984C-CC2AAEB417C1}"/>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8" name="Picture 7">
            <a:extLst>
              <a:ext uri="{FF2B5EF4-FFF2-40B4-BE49-F238E27FC236}">
                <a16:creationId xmlns:a16="http://schemas.microsoft.com/office/drawing/2014/main" id="{395374D7-A8A2-4567-ABD8-ABDD2DDFE447}"/>
              </a:ext>
            </a:extLst>
          </p:cNvPr>
          <p:cNvPicPr/>
          <p:nvPr/>
        </p:nvPicPr>
        <p:blipFill>
          <a:blip r:embed="rId2"/>
          <a:stretch>
            <a:fillRect/>
          </a:stretch>
        </p:blipFill>
        <p:spPr>
          <a:xfrm>
            <a:off x="414779" y="272358"/>
            <a:ext cx="11283885" cy="6109588"/>
          </a:xfrm>
          <a:prstGeom prst="rect">
            <a:avLst/>
          </a:prstGeom>
        </p:spPr>
      </p:pic>
    </p:spTree>
    <p:extLst>
      <p:ext uri="{BB962C8B-B14F-4D97-AF65-F5344CB8AC3E}">
        <p14:creationId xmlns:p14="http://schemas.microsoft.com/office/powerpoint/2010/main" val="289998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CC099-E342-4F3B-B122-148E549BCC1D}"/>
              </a:ext>
            </a:extLst>
          </p:cNvPr>
          <p:cNvSpPr>
            <a:spLocks noGrp="1"/>
          </p:cNvSpPr>
          <p:nvPr>
            <p:ph type="title"/>
          </p:nvPr>
        </p:nvSpPr>
        <p:spPr>
          <a:xfrm>
            <a:off x="3951496" y="93738"/>
            <a:ext cx="3968496" cy="832104"/>
          </a:xfrm>
        </p:spPr>
        <p:txBody>
          <a:bodyPr>
            <a:normAutofit/>
          </a:bodyPr>
          <a:lstStyle/>
          <a:p>
            <a:pPr algn="ctr"/>
            <a:r>
              <a:rPr lang="en-US" sz="4000" dirty="0"/>
              <a:t>Questions </a:t>
            </a:r>
            <a:endParaRPr lang="en-GB" sz="4000" dirty="0"/>
          </a:p>
        </p:txBody>
      </p:sp>
      <p:sp>
        <p:nvSpPr>
          <p:cNvPr id="3" name="Slide Number Placeholder 2">
            <a:extLst>
              <a:ext uri="{FF2B5EF4-FFF2-40B4-BE49-F238E27FC236}">
                <a16:creationId xmlns:a16="http://schemas.microsoft.com/office/drawing/2014/main" id="{5B5931DC-692F-4B5B-A61F-018D603D25C1}"/>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5" name="Text Placeholder 4">
            <a:extLst>
              <a:ext uri="{FF2B5EF4-FFF2-40B4-BE49-F238E27FC236}">
                <a16:creationId xmlns:a16="http://schemas.microsoft.com/office/drawing/2014/main" id="{002FE7C6-F643-4F5A-8138-5503B471D32C}"/>
              </a:ext>
            </a:extLst>
          </p:cNvPr>
          <p:cNvSpPr>
            <a:spLocks noGrp="1"/>
          </p:cNvSpPr>
          <p:nvPr>
            <p:ph type="body" idx="4294967295"/>
          </p:nvPr>
        </p:nvSpPr>
        <p:spPr>
          <a:xfrm>
            <a:off x="1356358" y="1225599"/>
            <a:ext cx="10257465" cy="5243512"/>
          </a:xfrm>
        </p:spPr>
        <p:txBody>
          <a:bodyPr>
            <a:normAutofit lnSpcReduction="10000"/>
          </a:bodyPr>
          <a:lstStyle/>
          <a:p>
            <a:pPr lvl="0" fontAlgn="base"/>
            <a:r>
              <a:rPr lang="en-GB" dirty="0"/>
              <a:t>What can you see in the picture? </a:t>
            </a:r>
          </a:p>
          <a:p>
            <a:pPr lvl="0" fontAlgn="base"/>
            <a:r>
              <a:rPr lang="en-GB" dirty="0"/>
              <a:t>What do you think the people in the picture are doing? </a:t>
            </a:r>
          </a:p>
          <a:p>
            <a:pPr lvl="0" fontAlgn="base"/>
            <a:r>
              <a:rPr lang="en-GB" dirty="0"/>
              <a:t>Describe one of them.  </a:t>
            </a:r>
          </a:p>
          <a:p>
            <a:pPr lvl="0" fontAlgn="base"/>
            <a:r>
              <a:rPr lang="en-GB" dirty="0"/>
              <a:t>What do you think happened just before the picture was taken?  </a:t>
            </a:r>
          </a:p>
          <a:p>
            <a:pPr lvl="0" fontAlgn="base"/>
            <a:r>
              <a:rPr lang="en-GB" dirty="0"/>
              <a:t>What do you think happened just after the picture was taken?  </a:t>
            </a:r>
          </a:p>
          <a:p>
            <a:pPr lvl="0" fontAlgn="base"/>
            <a:r>
              <a:rPr lang="en-GB" dirty="0"/>
              <a:t>What was the first thing that you noticed when you saw this picture?  </a:t>
            </a:r>
          </a:p>
          <a:p>
            <a:pPr lvl="0" fontAlgn="base"/>
            <a:r>
              <a:rPr lang="en-GB" dirty="0"/>
              <a:t>Who do you think took this photo?  </a:t>
            </a:r>
          </a:p>
          <a:p>
            <a:pPr lvl="0" fontAlgn="base"/>
            <a:r>
              <a:rPr lang="en-GB" dirty="0"/>
              <a:t>What do you like about this picture? Why?  </a:t>
            </a:r>
          </a:p>
          <a:p>
            <a:pPr lvl="0" fontAlgn="base"/>
            <a:r>
              <a:rPr lang="en-GB" dirty="0"/>
              <a:t>What do you think of the use of tablets in classes? </a:t>
            </a:r>
          </a:p>
          <a:p>
            <a:pPr lvl="0" fontAlgn="base"/>
            <a:r>
              <a:rPr lang="en-GB" dirty="0"/>
              <a:t>Do you prefer using tablets or books? Why?  </a:t>
            </a:r>
          </a:p>
        </p:txBody>
      </p:sp>
    </p:spTree>
    <p:extLst>
      <p:ext uri="{BB962C8B-B14F-4D97-AF65-F5344CB8AC3E}">
        <p14:creationId xmlns:p14="http://schemas.microsoft.com/office/powerpoint/2010/main" val="340423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1F43-EC3F-4D15-94DA-398221ED1256}"/>
              </a:ext>
            </a:extLst>
          </p:cNvPr>
          <p:cNvSpPr>
            <a:spLocks noGrp="1"/>
          </p:cNvSpPr>
          <p:nvPr>
            <p:ph type="title"/>
          </p:nvPr>
        </p:nvSpPr>
        <p:spPr>
          <a:xfrm>
            <a:off x="876693" y="1696825"/>
            <a:ext cx="10482606" cy="2648932"/>
          </a:xfrm>
        </p:spPr>
        <p:txBody>
          <a:bodyPr>
            <a:normAutofit/>
          </a:bodyPr>
          <a:lstStyle/>
          <a:p>
            <a:pPr algn="ctr"/>
            <a:r>
              <a:rPr lang="en-US" sz="8000" dirty="0"/>
              <a:t>Presentation</a:t>
            </a:r>
            <a:endParaRPr lang="en-GB" sz="8000" dirty="0"/>
          </a:p>
        </p:txBody>
      </p:sp>
      <p:sp>
        <p:nvSpPr>
          <p:cNvPr id="4" name="Slide Number Placeholder 3">
            <a:extLst>
              <a:ext uri="{FF2B5EF4-FFF2-40B4-BE49-F238E27FC236}">
                <a16:creationId xmlns:a16="http://schemas.microsoft.com/office/drawing/2014/main" id="{8C56DBE8-25F3-49BD-9949-80E07C7F27C4}"/>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Tree>
    <p:extLst>
      <p:ext uri="{BB962C8B-B14F-4D97-AF65-F5344CB8AC3E}">
        <p14:creationId xmlns:p14="http://schemas.microsoft.com/office/powerpoint/2010/main" val="381723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198335" y="996258"/>
            <a:ext cx="4822389" cy="734415"/>
          </a:xfrm>
        </p:spPr>
        <p:txBody>
          <a:bodyPr>
            <a:normAutofit fontScale="90000"/>
          </a:bodyPr>
          <a:lstStyle/>
          <a:p>
            <a:r>
              <a:rPr lang="en-US" dirty="0"/>
              <a:t>Lesson 4 Objectives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795162" y="2347274"/>
            <a:ext cx="4310933" cy="2988297"/>
          </a:xfrm>
        </p:spPr>
        <p:txBody>
          <a:bodyPr>
            <a:normAutofit fontScale="92500" lnSpcReduction="10000"/>
          </a:bodyPr>
          <a:lstStyle/>
          <a:p>
            <a:endParaRPr lang="en-US" sz="2800" dirty="0"/>
          </a:p>
          <a:p>
            <a:r>
              <a:rPr lang="en-US" sz="2800" dirty="0"/>
              <a:t>You will:</a:t>
            </a:r>
          </a:p>
          <a:p>
            <a:pPr marL="342900" indent="-342900">
              <a:buFont typeface="Arial" panose="020B0604020202020204" pitchFamily="34" charset="0"/>
              <a:buChar char="•"/>
            </a:pPr>
            <a:r>
              <a:rPr lang="en-US" sz="2800" dirty="0"/>
              <a:t>gain useful information for planning a presentation. </a:t>
            </a:r>
          </a:p>
          <a:p>
            <a:pPr marL="342900" indent="-342900">
              <a:buFont typeface="Arial" panose="020B0604020202020204" pitchFamily="34" charset="0"/>
              <a:buChar char="•"/>
            </a:pPr>
            <a:r>
              <a:rPr lang="en-US" sz="2800" dirty="0"/>
              <a:t>learn the success criteria to build and deliver a presentation.</a:t>
            </a:r>
          </a:p>
          <a:p>
            <a:pPr marL="342900" indent="-342900">
              <a:buFont typeface="Arial" panose="020B0604020202020204" pitchFamily="34" charset="0"/>
              <a:buChar char="•"/>
            </a:pPr>
            <a:endParaRPr lang="en-US" sz="2800" dirty="0"/>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9</a:t>
            </a:fld>
            <a:endParaRPr lang="en-US" dirty="0"/>
          </a:p>
        </p:txBody>
      </p:sp>
    </p:spTree>
    <p:extLst>
      <p:ext uri="{BB962C8B-B14F-4D97-AF65-F5344CB8AC3E}">
        <p14:creationId xmlns:p14="http://schemas.microsoft.com/office/powerpoint/2010/main" val="3288000553"/>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916</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Comic Sans MS</vt:lpstr>
      <vt:lpstr>Franklin Gothic Book</vt:lpstr>
      <vt:lpstr>Roboto</vt:lpstr>
      <vt:lpstr>Twinkl</vt:lpstr>
      <vt:lpstr>Twinkl SemiBold</vt:lpstr>
      <vt:lpstr>Office Theme</vt:lpstr>
      <vt:lpstr>Lesson 4 Speaking</vt:lpstr>
      <vt:lpstr>Picture Prompt</vt:lpstr>
      <vt:lpstr>Lesson 4 Objectives</vt:lpstr>
      <vt:lpstr>Lesson 4 Resources</vt:lpstr>
      <vt:lpstr>Listening Lesson</vt:lpstr>
      <vt:lpstr>PowerPoint Presentation</vt:lpstr>
      <vt:lpstr>Questions </vt:lpstr>
      <vt:lpstr>Presentation</vt:lpstr>
      <vt:lpstr>Lesson 4 Objectives</vt:lpstr>
      <vt:lpstr>Lesson Resources</vt:lpstr>
      <vt:lpstr>Title:</vt:lpstr>
      <vt:lpstr>Going Online</vt:lpstr>
      <vt:lpstr>But…</vt:lpstr>
      <vt:lpstr>Stay safe online</vt:lpstr>
      <vt:lpstr>How to stay safe:</vt:lpstr>
      <vt:lpstr>What do you do if you’re upset?</vt:lpstr>
      <vt:lpstr>What should  you do?</vt:lpstr>
      <vt:lpstr>Be SMART when using the Internet</vt:lpstr>
      <vt:lpstr>Success Criteria!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2021-02-08T08:30:35Z</dcterms:created>
  <dcterms:modified xsi:type="dcterms:W3CDTF">2021-05-13T07:44:15Z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