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8" r:id="rId6"/>
    <p:sldId id="257" r:id="rId7"/>
    <p:sldId id="261" r:id="rId8"/>
    <p:sldId id="279" r:id="rId9"/>
    <p:sldId id="267" r:id="rId10"/>
    <p:sldId id="263" r:id="rId11"/>
    <p:sldId id="269" r:id="rId12"/>
    <p:sldId id="265" r:id="rId13"/>
    <p:sldId id="270" r:id="rId14"/>
    <p:sldId id="277" r:id="rId15"/>
    <p:sldId id="278" r:id="rId16"/>
    <p:sldId id="280" r:id="rId17"/>
    <p:sldId id="271" r:id="rId18"/>
    <p:sldId id="281" r:id="rId19"/>
    <p:sldId id="272" r:id="rId20"/>
    <p:sldId id="274" r:id="rId21"/>
    <p:sldId id="275" r:id="rId22"/>
    <p:sldId id="26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0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12" autoAdjust="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5/13/2021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Year 5</a:t>
            </a:r>
          </a:p>
          <a:p>
            <a:r>
              <a:rPr lang="en-US" dirty="0"/>
              <a:t>English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Lesson 2</a:t>
            </a:r>
            <a:br>
              <a:rPr lang="en-US" sz="4800" dirty="0"/>
            </a:br>
            <a:r>
              <a:rPr lang="en-US" sz="4800" dirty="0"/>
              <a:t>Reading</a:t>
            </a:r>
            <a:endParaRPr lang="ru-RU" sz="4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EC511D-982E-4802-879A-F7BC3E0D9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5514">
            <a:off x="7753205" y="5093486"/>
            <a:ext cx="4497976" cy="85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3A1AC9-0351-4762-82AE-4DA6D8A5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24B566-5BF9-4896-9821-CADC69DE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8E3D8B-6474-4C6A-B206-B0B253D15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701954">
            <a:off x="3783087" y="2076766"/>
            <a:ext cx="8405582" cy="2690328"/>
          </a:xfrm>
        </p:spPr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sz="5100" dirty="0"/>
              <a:t>READ THE HANDOUT WITH THE TEXT AND THE WORKSHEET WITH THE QUESTIONS.</a:t>
            </a:r>
          </a:p>
          <a:p>
            <a:endParaRPr lang="en-US" sz="5100" dirty="0"/>
          </a:p>
        </p:txBody>
      </p:sp>
    </p:spTree>
    <p:extLst>
      <p:ext uri="{BB962C8B-B14F-4D97-AF65-F5344CB8AC3E}">
        <p14:creationId xmlns:p14="http://schemas.microsoft.com/office/powerpoint/2010/main" val="687623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B2CD4E-66AA-4DCF-A564-8E23DC28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11</a:t>
            </a:fld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476687C-9157-4328-BDC0-66E4EFC334FA}"/>
              </a:ext>
            </a:extLst>
          </p:cNvPr>
          <p:cNvGrpSpPr/>
          <p:nvPr/>
        </p:nvGrpSpPr>
        <p:grpSpPr>
          <a:xfrm>
            <a:off x="3154680" y="-51435"/>
            <a:ext cx="5644197" cy="6960870"/>
            <a:chOff x="0" y="0"/>
            <a:chExt cx="6038596" cy="824997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3AF5731-5E4A-4AC5-B7D3-9C32E29EE2E0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7009186"/>
              <a:ext cx="6035929" cy="124079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4C67AEC-9CAC-429F-8FC5-785A67A90BFA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163"/>
              <a:ext cx="6038596" cy="693737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A16655-3817-4D23-BAEE-57AE69846118}"/>
                </a:ext>
              </a:extLst>
            </p:cNvPr>
            <p:cNvSpPr/>
            <p:nvPr/>
          </p:nvSpPr>
          <p:spPr>
            <a:xfrm>
              <a:off x="3353689" y="0"/>
              <a:ext cx="54524" cy="3266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Andika"/>
                  <a:ea typeface="Andika"/>
                </a:rPr>
                <a:t> 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9AD4BDA-196D-4011-B726-8A32CA81F117}"/>
                </a:ext>
              </a:extLst>
            </p:cNvPr>
            <p:cNvSpPr/>
            <p:nvPr/>
          </p:nvSpPr>
          <p:spPr>
            <a:xfrm>
              <a:off x="305" y="367284"/>
              <a:ext cx="54524" cy="3266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Andika"/>
                  <a:ea typeface="Andika"/>
                </a:rPr>
                <a:t>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AAECAF-0579-424A-A363-A32B50A4C4B2}"/>
                </a:ext>
              </a:extLst>
            </p:cNvPr>
            <p:cNvSpPr/>
            <p:nvPr/>
          </p:nvSpPr>
          <p:spPr>
            <a:xfrm>
              <a:off x="305" y="733044"/>
              <a:ext cx="54524" cy="3266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Andika"/>
                  <a:ea typeface="Andika"/>
                </a:rPr>
                <a:t> 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B37553A-32CA-4159-8FD4-6DD9D8E20CD0}"/>
                </a:ext>
              </a:extLst>
            </p:cNvPr>
            <p:cNvSpPr/>
            <p:nvPr/>
          </p:nvSpPr>
          <p:spPr>
            <a:xfrm>
              <a:off x="305" y="1100328"/>
              <a:ext cx="54524" cy="3266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Andika"/>
                  <a:ea typeface="Andika"/>
                </a:rPr>
                <a:t> 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675632-935F-4B07-AFE3-C807D58F06DA}"/>
                </a:ext>
              </a:extLst>
            </p:cNvPr>
            <p:cNvSpPr/>
            <p:nvPr/>
          </p:nvSpPr>
          <p:spPr>
            <a:xfrm>
              <a:off x="305" y="1466469"/>
              <a:ext cx="54524" cy="3266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Andika"/>
                  <a:ea typeface="Andika"/>
                </a:rPr>
                <a:t> 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F33E89E-9ED7-429C-9927-60E52C09BB8E}"/>
                </a:ext>
              </a:extLst>
            </p:cNvPr>
            <p:cNvSpPr/>
            <p:nvPr/>
          </p:nvSpPr>
          <p:spPr>
            <a:xfrm>
              <a:off x="305" y="1833753"/>
              <a:ext cx="54524" cy="3266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Andika"/>
                  <a:ea typeface="Andika"/>
                </a:rPr>
                <a:t>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A43C900-88D9-4F25-A37B-810B1E849C5B}"/>
                </a:ext>
              </a:extLst>
            </p:cNvPr>
            <p:cNvSpPr/>
            <p:nvPr/>
          </p:nvSpPr>
          <p:spPr>
            <a:xfrm>
              <a:off x="305" y="2199513"/>
              <a:ext cx="54524" cy="3266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Andika"/>
                  <a:ea typeface="Andika"/>
                </a:rPr>
                <a:t> 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201FD78-7953-4029-B59F-B66BD11E63F9}"/>
                </a:ext>
              </a:extLst>
            </p:cNvPr>
            <p:cNvSpPr/>
            <p:nvPr/>
          </p:nvSpPr>
          <p:spPr>
            <a:xfrm>
              <a:off x="305" y="2566797"/>
              <a:ext cx="54524" cy="3266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Andika"/>
                  <a:ea typeface="Andika"/>
                </a:rPr>
                <a:t>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7924C8E-018E-40D1-B0B4-5EA4CC91A54E}"/>
                </a:ext>
              </a:extLst>
            </p:cNvPr>
            <p:cNvSpPr/>
            <p:nvPr/>
          </p:nvSpPr>
          <p:spPr>
            <a:xfrm>
              <a:off x="305" y="2932557"/>
              <a:ext cx="54524" cy="3266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Andika"/>
                  <a:ea typeface="Andika"/>
                </a:rPr>
                <a:t>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207602-8319-4F18-8DBD-BB2BDE65C36C}"/>
                </a:ext>
              </a:extLst>
            </p:cNvPr>
            <p:cNvSpPr/>
            <p:nvPr/>
          </p:nvSpPr>
          <p:spPr>
            <a:xfrm>
              <a:off x="305" y="3299841"/>
              <a:ext cx="54524" cy="3266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Andika"/>
                  <a:ea typeface="Andika"/>
                </a:rPr>
                <a:t> 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C5B1041-E9F6-4A55-9780-55C7309B167E}"/>
                </a:ext>
              </a:extLst>
            </p:cNvPr>
            <p:cNvSpPr/>
            <p:nvPr/>
          </p:nvSpPr>
          <p:spPr>
            <a:xfrm>
              <a:off x="305" y="3667125"/>
              <a:ext cx="54524" cy="3266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Andika"/>
                  <a:ea typeface="Andika"/>
                </a:rPr>
                <a:t> 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3CF5A3E-7946-43F0-8FF8-A4915042B467}"/>
                </a:ext>
              </a:extLst>
            </p:cNvPr>
            <p:cNvSpPr/>
            <p:nvPr/>
          </p:nvSpPr>
          <p:spPr>
            <a:xfrm>
              <a:off x="305" y="4033139"/>
              <a:ext cx="54524" cy="3266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Andika"/>
                  <a:ea typeface="Andika"/>
                </a:rPr>
                <a:t>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0114CD5-AB54-4FE8-99B8-6B3532B82814}"/>
                </a:ext>
              </a:extLst>
            </p:cNvPr>
            <p:cNvSpPr/>
            <p:nvPr/>
          </p:nvSpPr>
          <p:spPr>
            <a:xfrm>
              <a:off x="305" y="4400423"/>
              <a:ext cx="54524" cy="3266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Andika"/>
                  <a:ea typeface="Andika"/>
                </a:rPr>
                <a:t>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BFB0768-1374-4CD5-A4F1-A9D92323AC13}"/>
                </a:ext>
              </a:extLst>
            </p:cNvPr>
            <p:cNvSpPr/>
            <p:nvPr/>
          </p:nvSpPr>
          <p:spPr>
            <a:xfrm>
              <a:off x="305" y="4766184"/>
              <a:ext cx="54524" cy="3266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Andika"/>
                  <a:ea typeface="Andika"/>
                </a:rPr>
                <a:t>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E4C57C8-C6E2-4795-AD21-DCA7C80BCB7E}"/>
                </a:ext>
              </a:extLst>
            </p:cNvPr>
            <p:cNvSpPr/>
            <p:nvPr/>
          </p:nvSpPr>
          <p:spPr>
            <a:xfrm>
              <a:off x="305" y="5133467"/>
              <a:ext cx="54524" cy="3266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Andika"/>
                  <a:ea typeface="Andika"/>
                </a:rPr>
                <a:t>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8ECA838-9ACD-4C19-B4D0-034234A41E6F}"/>
                </a:ext>
              </a:extLst>
            </p:cNvPr>
            <p:cNvSpPr/>
            <p:nvPr/>
          </p:nvSpPr>
          <p:spPr>
            <a:xfrm>
              <a:off x="305" y="5499227"/>
              <a:ext cx="54524" cy="3266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Andika"/>
                  <a:ea typeface="Andika"/>
                </a:rPr>
                <a:t> 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DE2DC0D-3FAE-4F02-A0BF-B07265073E5F}"/>
                </a:ext>
              </a:extLst>
            </p:cNvPr>
            <p:cNvSpPr/>
            <p:nvPr/>
          </p:nvSpPr>
          <p:spPr>
            <a:xfrm>
              <a:off x="305" y="5866511"/>
              <a:ext cx="54524" cy="3266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Andika"/>
                  <a:ea typeface="Andika"/>
                </a:rPr>
                <a:t> 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C9EAA16-B521-48B9-9B2F-F229DD4F5220}"/>
                </a:ext>
              </a:extLst>
            </p:cNvPr>
            <p:cNvSpPr/>
            <p:nvPr/>
          </p:nvSpPr>
          <p:spPr>
            <a:xfrm>
              <a:off x="305" y="6232652"/>
              <a:ext cx="54524" cy="3266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Andika"/>
                  <a:ea typeface="Andika"/>
                </a:rPr>
                <a:t>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FAE19A0-3FFB-4E22-B101-62AE134A04E4}"/>
                </a:ext>
              </a:extLst>
            </p:cNvPr>
            <p:cNvSpPr/>
            <p:nvPr/>
          </p:nvSpPr>
          <p:spPr>
            <a:xfrm>
              <a:off x="305" y="6599936"/>
              <a:ext cx="54524" cy="3266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Andika"/>
                  <a:ea typeface="Andika"/>
                </a:rPr>
                <a:t> 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9E40405-6853-4B67-BF4A-5574A29EBBF9}"/>
                </a:ext>
              </a:extLst>
            </p:cNvPr>
            <p:cNvSpPr/>
            <p:nvPr/>
          </p:nvSpPr>
          <p:spPr>
            <a:xfrm>
              <a:off x="305" y="6967220"/>
              <a:ext cx="54524" cy="3266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Andika"/>
                  <a:ea typeface="Andika"/>
                </a:rPr>
                <a:t> 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95C1E68-1FB7-4DD3-8F70-33F8E7550824}"/>
                </a:ext>
              </a:extLst>
            </p:cNvPr>
            <p:cNvSpPr/>
            <p:nvPr/>
          </p:nvSpPr>
          <p:spPr>
            <a:xfrm>
              <a:off x="305" y="7332929"/>
              <a:ext cx="54524" cy="3266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Andika"/>
                  <a:ea typeface="Andika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2648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0E78B8-C5E5-4B35-8CB8-A43CF6B41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12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BDFF2A-8749-41FF-9035-EE34D9A1A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4945380" cy="49194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D0266F-1716-4C53-B034-512CC179C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90" y="56559"/>
            <a:ext cx="4861050" cy="661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38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3A1AC9-0351-4762-82AE-4DA6D8A5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24B566-5BF9-4896-9821-CADC69DE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8E3D8B-6474-4C6A-B206-B0B253D15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701954">
            <a:off x="3881873" y="2063788"/>
            <a:ext cx="8450056" cy="3793871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sz="5100" dirty="0"/>
              <a:t>Questions:</a:t>
            </a:r>
          </a:p>
          <a:p>
            <a:endParaRPr lang="en-US" sz="5100" dirty="0"/>
          </a:p>
          <a:p>
            <a:r>
              <a:rPr lang="en-US" sz="5100" dirty="0"/>
              <a:t>What was the text about? </a:t>
            </a:r>
          </a:p>
          <a:p>
            <a:r>
              <a:rPr lang="en-US" sz="5100" dirty="0"/>
              <a:t>Did you like reading it? </a:t>
            </a:r>
          </a:p>
          <a:p>
            <a:r>
              <a:rPr lang="en-US" sz="5100" dirty="0"/>
              <a:t>How did it make you feel?</a:t>
            </a:r>
          </a:p>
          <a:p>
            <a:endParaRPr lang="en-US" sz="5100" dirty="0"/>
          </a:p>
        </p:txBody>
      </p:sp>
    </p:spTree>
    <p:extLst>
      <p:ext uri="{BB962C8B-B14F-4D97-AF65-F5344CB8AC3E}">
        <p14:creationId xmlns:p14="http://schemas.microsoft.com/office/powerpoint/2010/main" val="1186685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7D93EB-4CD2-40ED-9678-14DEDF913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14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3194C3-82B5-4EE0-AAB3-4A273D04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C6F2BC1-C0C3-4896-B5AB-9267807D5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701954">
            <a:off x="4422839" y="3131499"/>
            <a:ext cx="7319962" cy="1450975"/>
          </a:xfrm>
        </p:spPr>
        <p:txBody>
          <a:bodyPr>
            <a:noAutofit/>
          </a:bodyPr>
          <a:lstStyle/>
          <a:p>
            <a:r>
              <a:rPr lang="en-US" sz="4100" dirty="0"/>
              <a:t>READ THE TEXT AND QUESTIONS AGAIN.</a:t>
            </a:r>
          </a:p>
          <a:p>
            <a:endParaRPr lang="en-US" sz="4100" dirty="0"/>
          </a:p>
        </p:txBody>
      </p:sp>
    </p:spTree>
    <p:extLst>
      <p:ext uri="{BB962C8B-B14F-4D97-AF65-F5344CB8AC3E}">
        <p14:creationId xmlns:p14="http://schemas.microsoft.com/office/powerpoint/2010/main" val="2531682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329BA7-11BD-424F-BEA2-E4D4634ED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15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8F59C66-80FC-424E-BD90-A52ECC9E2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68672" y="437994"/>
            <a:ext cx="3470611" cy="1325563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Questions</a:t>
            </a:r>
            <a:endParaRPr lang="en-GB" sz="32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6471BE-8D54-4400-B69B-FDDFE7C87C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3156" y="1366783"/>
            <a:ext cx="10114960" cy="3716403"/>
          </a:xfrm>
        </p:spPr>
        <p:txBody>
          <a:bodyPr>
            <a:normAutofit/>
          </a:bodyPr>
          <a:lstStyle/>
          <a:p>
            <a:pPr marL="1143000" indent="-114300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What did Wendy do when she saw Simon in the playground?</a:t>
            </a:r>
            <a:endParaRPr lang="en-GB" sz="3600" dirty="0"/>
          </a:p>
          <a:p>
            <a:pPr marL="1143000" indent="-114300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Where did </a:t>
            </a:r>
            <a:r>
              <a:rPr lang="en-US" sz="3600" dirty="0" err="1"/>
              <a:t>Mrs</a:t>
            </a:r>
            <a:r>
              <a:rPr lang="en-US" sz="3600" dirty="0"/>
              <a:t> Paterson get her best ideas?</a:t>
            </a:r>
            <a:endParaRPr lang="en-GB" sz="3600" dirty="0"/>
          </a:p>
          <a:p>
            <a:pPr marL="1143000" indent="-114300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Did Wendy like </a:t>
            </a:r>
            <a:r>
              <a:rPr lang="en-US" sz="3600" dirty="0" err="1"/>
              <a:t>Mrs</a:t>
            </a:r>
            <a:r>
              <a:rPr lang="en-US" sz="3600" dirty="0"/>
              <a:t> Paterson?</a:t>
            </a:r>
            <a:endParaRPr lang="en-GB" sz="3600" dirty="0"/>
          </a:p>
          <a:p>
            <a:pPr marL="1143000" indent="-114300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Was Simon a nice student? Why?</a:t>
            </a:r>
          </a:p>
          <a:p>
            <a:pPr marL="1143000" indent="-114300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89521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B4F11B-9072-4DE7-99FD-C598F4E50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16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ED2DDE-0A08-43F5-B428-0C203D4AE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C65B745-047E-466C-9F5A-370689641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835703">
            <a:off x="4057063" y="2718973"/>
            <a:ext cx="8176191" cy="2987147"/>
          </a:xfrm>
        </p:spPr>
        <p:txBody>
          <a:bodyPr>
            <a:normAutofit/>
          </a:bodyPr>
          <a:lstStyle/>
          <a:p>
            <a:r>
              <a:rPr lang="en-US" sz="6000" dirty="0"/>
              <a:t>Work out the</a:t>
            </a:r>
          </a:p>
          <a:p>
            <a:r>
              <a:rPr lang="en-US" sz="6000" dirty="0"/>
              <a:t>Questions Worksheet.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401205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14799D-7EE4-45DB-8484-D0B3D995F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17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3272C0-78C7-49AC-A039-3E3A66EE7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03366-C077-4912-BD98-D358CBC6C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804688">
            <a:off x="4488976" y="3289438"/>
            <a:ext cx="7319700" cy="1500187"/>
          </a:xfrm>
        </p:spPr>
        <p:txBody>
          <a:bodyPr>
            <a:normAutofit/>
          </a:bodyPr>
          <a:lstStyle/>
          <a:p>
            <a:r>
              <a:rPr lang="en-US" sz="5400" dirty="0"/>
              <a:t>Revise your answers.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827117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C186EC-3C04-4959-9B28-C9EC7BFB4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18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4FCEE2-67D5-4B80-8A5F-1DE275C5A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64EBA7-3CC5-4E05-B092-FEFA20FE3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851242">
            <a:off x="4470524" y="2549167"/>
            <a:ext cx="7319700" cy="1500187"/>
          </a:xfrm>
        </p:spPr>
        <p:txBody>
          <a:bodyPr>
            <a:noAutofit/>
          </a:bodyPr>
          <a:lstStyle/>
          <a:p>
            <a:r>
              <a:rPr lang="en-US" sz="5000" dirty="0"/>
              <a:t>Check your answers </a:t>
            </a:r>
          </a:p>
          <a:p>
            <a:r>
              <a:rPr lang="en-US" sz="5000" dirty="0"/>
              <a:t>using the</a:t>
            </a:r>
          </a:p>
          <a:p>
            <a:r>
              <a:rPr lang="en-US" sz="5000" b="1" dirty="0"/>
              <a:t>Answers Handout.</a:t>
            </a:r>
            <a:endParaRPr lang="en-GB" sz="5000" b="1" dirty="0"/>
          </a:p>
        </p:txBody>
      </p:sp>
    </p:spTree>
    <p:extLst>
      <p:ext uri="{BB962C8B-B14F-4D97-AF65-F5344CB8AC3E}">
        <p14:creationId xmlns:p14="http://schemas.microsoft.com/office/powerpoint/2010/main" val="2817791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D77D85-1404-4E86-BBD8-DB59EBAB06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EC511D-982E-4802-879A-F7BC3E0D9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5514">
            <a:off x="7834999" y="3879984"/>
            <a:ext cx="4497976" cy="85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98993" y="1008795"/>
            <a:ext cx="4582516" cy="734415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Objectives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455" y="2272937"/>
            <a:ext cx="4852618" cy="403801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learn what is a children’s laureate and names of children’s laureates.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how to use the dictionary to find the meaning of new words.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read a text silently.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answer questions about the </a:t>
            </a:r>
            <a:r>
              <a:rPr lang="en-US" sz="2800"/>
              <a:t>text.</a:t>
            </a:r>
            <a:endParaRPr lang="en-US" sz="2800" dirty="0"/>
          </a:p>
        </p:txBody>
      </p:sp>
      <p:pic>
        <p:nvPicPr>
          <p:cNvPr id="17" name="Picture Placeholder 16" descr="Boy Reading Book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">
            <a:off x="6384187" y="209524"/>
            <a:ext cx="4647699" cy="54721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69857" y="1003756"/>
            <a:ext cx="4065084" cy="700842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Resources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EE739B1-534B-48CE-B753-D30B0C4CB887}"/>
              </a:ext>
            </a:extLst>
          </p:cNvPr>
          <p:cNvSpPr txBox="1">
            <a:spLocks/>
          </p:cNvSpPr>
          <p:nvPr/>
        </p:nvSpPr>
        <p:spPr>
          <a:xfrm>
            <a:off x="344362" y="2908235"/>
            <a:ext cx="2832471" cy="34027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Dictionary</a:t>
            </a:r>
          </a:p>
          <a:p>
            <a:r>
              <a:rPr lang="en-US" dirty="0"/>
              <a:t>Reading Text</a:t>
            </a:r>
          </a:p>
          <a:p>
            <a:r>
              <a:rPr lang="en-US" dirty="0"/>
              <a:t>Questions Worksheet</a:t>
            </a:r>
          </a:p>
          <a:p>
            <a:r>
              <a:rPr lang="en-US" dirty="0"/>
              <a:t>Answers Handout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BACB23E-7553-4BDB-BFC6-49D570C96C5E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9" r="8829"/>
          <a:stretch>
            <a:fillRect/>
          </a:stretch>
        </p:blipFill>
        <p:spPr bwMode="auto">
          <a:xfrm rot="20769647">
            <a:off x="3941859" y="1800181"/>
            <a:ext cx="9151745" cy="606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926" y="2988297"/>
            <a:ext cx="4920792" cy="2209424"/>
          </a:xfrm>
        </p:spPr>
        <p:txBody>
          <a:bodyPr tIns="180000" bIns="108000">
            <a:normAutofit/>
          </a:bodyPr>
          <a:lstStyle/>
          <a:p>
            <a:pPr algn="ctr"/>
            <a:r>
              <a:rPr lang="en-US" sz="4000" dirty="0"/>
              <a:t>Sir Michael Morpurgo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4</a:t>
            </a:fld>
            <a:endParaRPr lang="en-US" dirty="0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3F28D5DB-29AB-43B2-A59B-1FEE23956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67" y="638610"/>
            <a:ext cx="5605177" cy="467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57D327-FC6C-4FC7-A745-440EF2635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81E8FE-E819-49C7-B1F2-83923EAA8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26697" y="879977"/>
            <a:ext cx="4673838" cy="1061509"/>
          </a:xfrm>
        </p:spPr>
        <p:txBody>
          <a:bodyPr>
            <a:normAutofit fontScale="90000"/>
          </a:bodyPr>
          <a:lstStyle/>
          <a:p>
            <a:r>
              <a:rPr lang="en-US" dirty="0"/>
              <a:t>Children’s Laureate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8A8CEA-7F5E-418E-B264-0AA211591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39" y="2511015"/>
            <a:ext cx="3524250" cy="1981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EBE261-EC54-4B46-A4F9-7102B8970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804" y="2511015"/>
            <a:ext cx="3524250" cy="1981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3B3187-AA4E-4F57-9721-9FA08D9A3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0011" y="2511015"/>
            <a:ext cx="3524250" cy="1981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3F8B3A-55ED-4A83-9DED-3FE797000C1A}"/>
              </a:ext>
            </a:extLst>
          </p:cNvPr>
          <p:cNvSpPr txBox="1"/>
          <p:nvPr/>
        </p:nvSpPr>
        <p:spPr>
          <a:xfrm>
            <a:off x="801278" y="4949072"/>
            <a:ext cx="290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Julia Donaldson</a:t>
            </a:r>
            <a:endParaRPr lang="en-GB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1E86EB-EE40-4167-9897-796C1EADACC3}"/>
              </a:ext>
            </a:extLst>
          </p:cNvPr>
          <p:cNvSpPr txBox="1"/>
          <p:nvPr/>
        </p:nvSpPr>
        <p:spPr>
          <a:xfrm>
            <a:off x="8581415" y="4949072"/>
            <a:ext cx="290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Jacqueline Wilson</a:t>
            </a:r>
            <a:endParaRPr lang="en-GB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7091ED-9806-4DC4-B48F-DDEC55821BC8}"/>
              </a:ext>
            </a:extLst>
          </p:cNvPr>
          <p:cNvSpPr txBox="1"/>
          <p:nvPr/>
        </p:nvSpPr>
        <p:spPr>
          <a:xfrm>
            <a:off x="4746201" y="4949072"/>
            <a:ext cx="290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Michael Rosen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74231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5185" y="2588306"/>
            <a:ext cx="3628027" cy="2363600"/>
          </a:xfrm>
        </p:spPr>
        <p:txBody>
          <a:bodyPr tIns="180000" bIns="108000">
            <a:normAutofit/>
          </a:bodyPr>
          <a:lstStyle/>
          <a:p>
            <a:pPr algn="ctr"/>
            <a:r>
              <a:rPr lang="en-US" sz="2400" i="1" dirty="0"/>
              <a:t>Snakes and Ladders </a:t>
            </a:r>
          </a:p>
          <a:p>
            <a:pPr algn="ctr"/>
            <a:r>
              <a:rPr lang="en-US" sz="2400" dirty="0"/>
              <a:t>by</a:t>
            </a:r>
          </a:p>
          <a:p>
            <a:pPr algn="ctr"/>
            <a:r>
              <a:rPr lang="en-US" sz="2400" dirty="0"/>
              <a:t>Michael Morpurgo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6</a:t>
            </a:fld>
            <a:endParaRPr lang="en-US" dirty="0"/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23BF2F00-BD3B-4B20-9F57-82E0467F0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099" y="234758"/>
            <a:ext cx="4301470" cy="625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465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D6FD521-721D-4FA5-A5D1-0AB88F98B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130999"/>
            <a:ext cx="3481666" cy="832104"/>
          </a:xfrm>
        </p:spPr>
        <p:txBody>
          <a:bodyPr>
            <a:normAutofit/>
          </a:bodyPr>
          <a:lstStyle/>
          <a:p>
            <a:r>
              <a:rPr lang="en-US" sz="3200" dirty="0"/>
              <a:t>Using a dictionary!</a:t>
            </a:r>
            <a:endParaRPr lang="en-GB" sz="3200" dirty="0"/>
          </a:p>
        </p:txBody>
      </p:sp>
      <p:pic>
        <p:nvPicPr>
          <p:cNvPr id="2050" name="Picture 2" descr="https://www.tes.com/tesv2/files/styles/news_article_ml_x2/public/media/image/2019-09/TES_DICTIONARY_USE.jpg?h=468a0b19&amp;itok=bwmdo1rZ">
            <a:extLst>
              <a:ext uri="{FF2B5EF4-FFF2-40B4-BE49-F238E27FC236}">
                <a16:creationId xmlns:a16="http://schemas.microsoft.com/office/drawing/2014/main" id="{A1025CC0-DB8B-490F-A60D-D54D29D7D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755" y="1231720"/>
            <a:ext cx="8382569" cy="471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536658" y="589622"/>
            <a:ext cx="4391191" cy="1325563"/>
          </a:xfrm>
        </p:spPr>
        <p:txBody>
          <a:bodyPr anchor="t">
            <a:normAutofit/>
          </a:bodyPr>
          <a:lstStyle/>
          <a:p>
            <a:r>
              <a:rPr lang="en-US" sz="3600" dirty="0"/>
              <a:t>New words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0606" y="2371024"/>
            <a:ext cx="8515501" cy="1376177"/>
          </a:xfrm>
        </p:spPr>
        <p:txBody>
          <a:bodyPr>
            <a:normAutofit/>
          </a:bodyPr>
          <a:lstStyle/>
          <a:p>
            <a:r>
              <a:rPr lang="en-US" sz="7700" dirty="0"/>
              <a:t>chorused</a:t>
            </a:r>
            <a:r>
              <a:rPr lang="en-US" dirty="0"/>
              <a:t> …</a:t>
            </a:r>
            <a:endParaRPr lang="en-GB" dirty="0"/>
          </a:p>
          <a:p>
            <a:endParaRPr lang="en-US" u="sng" dirty="0">
              <a:solidFill>
                <a:schemeClr val="accent2"/>
              </a:solidFill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12822C3-4755-48CE-B33B-447AC7E66E52}"/>
              </a:ext>
            </a:extLst>
          </p:cNvPr>
          <p:cNvSpPr txBox="1">
            <a:spLocks/>
          </p:cNvSpPr>
          <p:nvPr/>
        </p:nvSpPr>
        <p:spPr>
          <a:xfrm>
            <a:off x="1816276" y="3747201"/>
            <a:ext cx="8279831" cy="137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200" dirty="0"/>
              <a:t>something said or expressed by a lot of people at the same time</a:t>
            </a:r>
            <a:endParaRPr lang="en-GB" sz="11200" dirty="0"/>
          </a:p>
          <a:p>
            <a:endParaRPr lang="en-US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59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536658" y="589622"/>
            <a:ext cx="4391191" cy="1325563"/>
          </a:xfrm>
        </p:spPr>
        <p:txBody>
          <a:bodyPr anchor="t">
            <a:normAutofit/>
          </a:bodyPr>
          <a:lstStyle/>
          <a:p>
            <a:r>
              <a:rPr lang="en-US" sz="3600" dirty="0"/>
              <a:t>New words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90781" y="1591824"/>
            <a:ext cx="9767845" cy="5460274"/>
          </a:xfrm>
        </p:spPr>
        <p:txBody>
          <a:bodyPr>
            <a:normAutofit/>
          </a:bodyPr>
          <a:lstStyle/>
          <a:p>
            <a:r>
              <a:rPr lang="en-US" dirty="0"/>
              <a:t>whirling		Nativity  </a:t>
            </a:r>
          </a:p>
          <a:p>
            <a:r>
              <a:rPr lang="en-US" dirty="0"/>
              <a:t>exhibition</a:t>
            </a:r>
          </a:p>
          <a:p>
            <a:r>
              <a:rPr lang="en-US" dirty="0"/>
              <a:t>	yawn		 sniggered	</a:t>
            </a:r>
          </a:p>
          <a:p>
            <a:r>
              <a:rPr lang="en-US" dirty="0"/>
              <a:t>soggy</a:t>
            </a:r>
          </a:p>
          <a:p>
            <a:endParaRPr lang="en-US" dirty="0"/>
          </a:p>
          <a:p>
            <a:endParaRPr lang="en-US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F6C8FF-3D90-457B-9108-406F928CD7CB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16c05727-aa75-4e4a-9b5f-8a80a1165891"/>
    <ds:schemaRef ds:uri="71af3243-3dd4-4a8d-8c0d-dd76da1f02a5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248</Words>
  <Application>Microsoft Office PowerPoint</Application>
  <PresentationFormat>Widescreen</PresentationFormat>
  <Paragraphs>98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Andika</vt:lpstr>
      <vt:lpstr>Arial</vt:lpstr>
      <vt:lpstr>Calibri</vt:lpstr>
      <vt:lpstr>Comic Sans MS</vt:lpstr>
      <vt:lpstr>Franklin Gothic Book</vt:lpstr>
      <vt:lpstr>Office Theme</vt:lpstr>
      <vt:lpstr>Lesson 2 Reading</vt:lpstr>
      <vt:lpstr>Lesson Objectives</vt:lpstr>
      <vt:lpstr>Lesson Resources</vt:lpstr>
      <vt:lpstr>Picture 1</vt:lpstr>
      <vt:lpstr>Children’s Laureate</vt:lpstr>
      <vt:lpstr>Picture 2</vt:lpstr>
      <vt:lpstr>Using a dictionary!</vt:lpstr>
      <vt:lpstr>New words</vt:lpstr>
      <vt:lpstr>New words</vt:lpstr>
      <vt:lpstr>Step 1</vt:lpstr>
      <vt:lpstr>PowerPoint Presentation</vt:lpstr>
      <vt:lpstr>PowerPoint Presentation</vt:lpstr>
      <vt:lpstr>Step 1</vt:lpstr>
      <vt:lpstr>Step 2</vt:lpstr>
      <vt:lpstr>Questions</vt:lpstr>
      <vt:lpstr>Step 3</vt:lpstr>
      <vt:lpstr>Step 4</vt:lpstr>
      <vt:lpstr>Step 5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2021-02-08T08:30:35Z</dcterms:created>
  <dcterms:modified xsi:type="dcterms:W3CDTF">2021-05-13T07:04:11Z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