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6" r:id="rId6"/>
    <p:sldId id="257" r:id="rId7"/>
    <p:sldId id="297" r:id="rId8"/>
    <p:sldId id="324" r:id="rId9"/>
    <p:sldId id="279" r:id="rId10"/>
    <p:sldId id="318" r:id="rId11"/>
    <p:sldId id="281" r:id="rId12"/>
    <p:sldId id="327" r:id="rId13"/>
    <p:sldId id="278" r:id="rId14"/>
    <p:sldId id="328" r:id="rId15"/>
    <p:sldId id="319" r:id="rId16"/>
    <p:sldId id="326" r:id="rId17"/>
    <p:sldId id="322" r:id="rId18"/>
    <p:sldId id="320" r:id="rId19"/>
    <p:sldId id="321" r:id="rId20"/>
    <p:sldId id="262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3907" autoAdjust="0"/>
  </p:normalViewPr>
  <p:slideViewPr>
    <p:cSldViewPr snapToGrid="0">
      <p:cViewPr varScale="1">
        <p:scale>
          <a:sx n="68" d="100"/>
          <a:sy n="68" d="100"/>
        </p:scale>
        <p:origin x="64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 algn="ctr">
              <a:defRPr>
                <a:latin typeface="Twinkl SemiBold" pitchFamily="2" charset="0"/>
              </a:defRPr>
            </a:lvl1pPr>
          </a:lstStyle>
          <a:p>
            <a:r>
              <a:rPr lang="en-GB" dirty="0"/>
              <a:t>What do you use the Internet for?</a:t>
            </a:r>
          </a:p>
        </p:txBody>
      </p:sp>
    </p:spTree>
    <p:extLst>
      <p:ext uri="{BB962C8B-B14F-4D97-AF65-F5344CB8AC3E}">
        <p14:creationId xmlns:p14="http://schemas.microsoft.com/office/powerpoint/2010/main" val="22709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  <p:sldLayoutId id="214748367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5</a:t>
            </a:r>
            <a:br>
              <a:rPr lang="en-US" sz="4800" dirty="0"/>
            </a:br>
            <a:r>
              <a:rPr lang="en-US" sz="4800" dirty="0"/>
              <a:t>Writing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856434-6AF5-4BBF-B9B2-CAC0B9E15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782949" y="5096277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026C-AAB0-F942-B937-36944DB638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6934" y="979411"/>
            <a:ext cx="10295467" cy="8255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Safer Internet Day - Tuesday 9th February 2021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596B147E-44C9-624F-9571-C7A219DC512B}"/>
              </a:ext>
            </a:extLst>
          </p:cNvPr>
          <p:cNvSpPr/>
          <p:nvPr/>
        </p:nvSpPr>
        <p:spPr>
          <a:xfrm>
            <a:off x="1363133" y="2312912"/>
            <a:ext cx="3987800" cy="181882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The theme for Safer Internet Day 2021 is 'An internet we trust: exploring reliability in the online world’.</a:t>
            </a:r>
            <a:endParaRPr lang="en-US" sz="2400" dirty="0"/>
          </a:p>
        </p:txBody>
      </p:sp>
      <p:pic>
        <p:nvPicPr>
          <p:cNvPr id="6" name="Picture 5" descr="A picture containing computer, sitting, computer&#10;&#10;Description automatically generated">
            <a:extLst>
              <a:ext uri="{FF2B5EF4-FFF2-40B4-BE49-F238E27FC236}">
                <a16:creationId xmlns:a16="http://schemas.microsoft.com/office/drawing/2014/main" id="{3278092E-C056-7247-B0B6-63A234106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17" y="1610178"/>
            <a:ext cx="5465150" cy="52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1AC76-9C3F-4767-9593-BBC4E637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A1183E-41FB-4FC5-95D5-7F5BF360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clip!</a:t>
            </a:r>
            <a:endParaRPr lang="en-GB" dirty="0"/>
          </a:p>
        </p:txBody>
      </p:sp>
      <p:pic>
        <p:nvPicPr>
          <p:cNvPr id="5" name="yt1s.com - 5 Internet Safety Tips for Kids">
            <a:hlinkClick r:id="" action="ppaction://media"/>
            <a:extLst>
              <a:ext uri="{FF2B5EF4-FFF2-40B4-BE49-F238E27FC236}">
                <a16:creationId xmlns:a16="http://schemas.microsoft.com/office/drawing/2014/main" id="{019C2836-5F94-4AE1-9BFF-3737F7FCC4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3942" y="1672770"/>
            <a:ext cx="8723086" cy="49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6A93-C331-4D4F-8224-08E6C781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4" y="688157"/>
            <a:ext cx="7824246" cy="1649691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Drafting</a:t>
            </a:r>
            <a:endParaRPr lang="en-GB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1B654-D17A-4690-9A2E-80AC8C19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D1FB0-A807-41C2-A0A4-EDE80685A531}"/>
              </a:ext>
            </a:extLst>
          </p:cNvPr>
          <p:cNvSpPr txBox="1"/>
          <p:nvPr/>
        </p:nvSpPr>
        <p:spPr>
          <a:xfrm>
            <a:off x="2712503" y="2630413"/>
            <a:ext cx="6674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Refer to your writing frame.</a:t>
            </a:r>
          </a:p>
          <a:p>
            <a:pPr algn="ctr"/>
            <a:r>
              <a:rPr lang="en-US" sz="3200" dirty="0"/>
              <a:t>Sequence and organise ideas.</a:t>
            </a:r>
          </a:p>
          <a:p>
            <a:pPr algn="ctr"/>
            <a:r>
              <a:rPr lang="en-US" sz="3200" dirty="0"/>
              <a:t>Put thoughts and ideas on paper </a:t>
            </a:r>
          </a:p>
          <a:p>
            <a:pPr algn="ctr"/>
            <a:r>
              <a:rPr lang="en-US" sz="3200" dirty="0"/>
              <a:t>to create the first draft.</a:t>
            </a:r>
          </a:p>
        </p:txBody>
      </p:sp>
    </p:spTree>
    <p:extLst>
      <p:ext uri="{BB962C8B-B14F-4D97-AF65-F5344CB8AC3E}">
        <p14:creationId xmlns:p14="http://schemas.microsoft.com/office/powerpoint/2010/main" val="95932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4208E-B91E-49F3-A5D3-1681B4FF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E4BFC3-37FF-4AB3-B105-5DE460A3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Frame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90C69-4D7F-4478-9A02-CD6A7D97E7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20792" y="-18854"/>
            <a:ext cx="5722070" cy="6817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B407F-E7EF-4A8A-A166-A8F9009E3395}"/>
              </a:ext>
            </a:extLst>
          </p:cNvPr>
          <p:cNvSpPr txBox="1"/>
          <p:nvPr/>
        </p:nvSpPr>
        <p:spPr>
          <a:xfrm>
            <a:off x="5146832" y="1047367"/>
            <a:ext cx="128424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ndika"/>
              </a:rPr>
              <a:t>Write three important facts about this day.</a:t>
            </a:r>
            <a:endParaRPr lang="en-GB" sz="1000" dirty="0">
              <a:solidFill>
                <a:srgbClr val="000000"/>
              </a:solidFill>
              <a:latin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6AB75-17E6-4EF7-8742-638718BE0FC2}"/>
              </a:ext>
            </a:extLst>
          </p:cNvPr>
          <p:cNvSpPr txBox="1"/>
          <p:nvPr/>
        </p:nvSpPr>
        <p:spPr>
          <a:xfrm>
            <a:off x="5210131" y="3496249"/>
            <a:ext cx="8247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ndika"/>
              </a:rPr>
              <a:t>Write three ways how you can stay safe online.</a:t>
            </a:r>
            <a:endParaRPr lang="en-GB" sz="1000" dirty="0">
              <a:solidFill>
                <a:srgbClr val="000000"/>
              </a:solidFill>
              <a:latin typeface="Andik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245CA-B28B-4360-B82A-8501E0793AC3}"/>
              </a:ext>
            </a:extLst>
          </p:cNvPr>
          <p:cNvSpPr txBox="1"/>
          <p:nvPr/>
        </p:nvSpPr>
        <p:spPr>
          <a:xfrm>
            <a:off x="9513641" y="243397"/>
            <a:ext cx="101694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ndika"/>
              </a:rPr>
              <a:t>Choose a catchy heading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Andika"/>
              </a:rPr>
              <a:t>and colour it brightly.</a:t>
            </a:r>
            <a:endParaRPr lang="en-GB" sz="1000" dirty="0">
              <a:solidFill>
                <a:srgbClr val="000000"/>
              </a:solidFill>
              <a:latin typeface="Andik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C54CE-60D1-45BA-8397-30DF91D61DD3}"/>
              </a:ext>
            </a:extLst>
          </p:cNvPr>
          <p:cNvSpPr txBox="1"/>
          <p:nvPr/>
        </p:nvSpPr>
        <p:spPr>
          <a:xfrm>
            <a:off x="5297396" y="4624613"/>
            <a:ext cx="7186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ndika"/>
              </a:rPr>
              <a:t>Include a  picture to make your poster attractive.</a:t>
            </a:r>
            <a:endParaRPr lang="en-GB" sz="1000" dirty="0">
              <a:solidFill>
                <a:srgbClr val="000000"/>
              </a:solidFill>
              <a:latin typeface="Andik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7319A6-63BE-49D0-94F1-97CFA30E5E06}"/>
              </a:ext>
            </a:extLst>
          </p:cNvPr>
          <p:cNvSpPr txBox="1"/>
          <p:nvPr/>
        </p:nvSpPr>
        <p:spPr>
          <a:xfrm>
            <a:off x="9605042" y="5529680"/>
            <a:ext cx="791455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ndika"/>
              </a:rPr>
              <a:t>End your poster with a rhyme or catchy phrase e.g. a slogan.</a:t>
            </a:r>
          </a:p>
          <a:p>
            <a:pPr algn="ctr"/>
            <a:endParaRPr lang="en-GB" sz="500" dirty="0">
              <a:solidFill>
                <a:srgbClr val="000000"/>
              </a:solidFill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77459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6A93-C331-4D4F-8224-08E6C781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877" y="734501"/>
            <a:ext cx="7824246" cy="1649691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Revision</a:t>
            </a:r>
            <a:endParaRPr lang="en-GB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1B654-D17A-4690-9A2E-80AC8C19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D1FB0-A807-41C2-A0A4-EDE80685A531}"/>
              </a:ext>
            </a:extLst>
          </p:cNvPr>
          <p:cNvSpPr txBox="1"/>
          <p:nvPr/>
        </p:nvSpPr>
        <p:spPr>
          <a:xfrm>
            <a:off x="2307150" y="2611154"/>
            <a:ext cx="7824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Check that writing is </a:t>
            </a:r>
          </a:p>
          <a:p>
            <a:pPr algn="ctr"/>
            <a:r>
              <a:rPr lang="en-US" sz="3200" dirty="0"/>
              <a:t>on topic and appropriate. </a:t>
            </a:r>
          </a:p>
          <a:p>
            <a:pPr algn="ctr"/>
            <a:r>
              <a:rPr lang="en-US" sz="3200" dirty="0"/>
              <a:t>Add relevant details.</a:t>
            </a:r>
          </a:p>
          <a:p>
            <a:pPr algn="ctr"/>
            <a:r>
              <a:rPr lang="en-US" sz="3200" dirty="0"/>
              <a:t>Delete unnecessary words and details.</a:t>
            </a:r>
          </a:p>
          <a:p>
            <a:pPr algn="ctr"/>
            <a:r>
              <a:rPr lang="en-US" sz="3200" dirty="0"/>
              <a:t>Look for logical order of ideas or events.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319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6A93-C331-4D4F-8224-08E6C781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777" y="669304"/>
            <a:ext cx="7824246" cy="1649691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Editing</a:t>
            </a:r>
            <a:endParaRPr lang="en-GB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1B654-D17A-4690-9A2E-80AC8C19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D1FB0-A807-41C2-A0A4-EDE80685A531}"/>
              </a:ext>
            </a:extLst>
          </p:cNvPr>
          <p:cNvSpPr txBox="1"/>
          <p:nvPr/>
        </p:nvSpPr>
        <p:spPr>
          <a:xfrm>
            <a:off x="2758911" y="2969346"/>
            <a:ext cx="6674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Apply changes.</a:t>
            </a:r>
          </a:p>
          <a:p>
            <a:pPr algn="ctr"/>
            <a:r>
              <a:rPr lang="en-US" sz="3200" dirty="0"/>
              <a:t>Check grammar, </a:t>
            </a:r>
          </a:p>
          <a:p>
            <a:pPr algn="ctr"/>
            <a:r>
              <a:rPr lang="en-US" sz="3200" dirty="0"/>
              <a:t>punctuation and spelling.</a:t>
            </a:r>
          </a:p>
        </p:txBody>
      </p:sp>
    </p:spTree>
    <p:extLst>
      <p:ext uri="{BB962C8B-B14F-4D97-AF65-F5344CB8AC3E}">
        <p14:creationId xmlns:p14="http://schemas.microsoft.com/office/powerpoint/2010/main" val="234936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6A93-C331-4D4F-8224-08E6C781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3" y="763571"/>
            <a:ext cx="7645136" cy="1649691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Publishing</a:t>
            </a:r>
            <a:endParaRPr lang="en-GB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1B654-D17A-4690-9A2E-80AC8C19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D1FB0-A807-41C2-A0A4-EDE80685A531}"/>
              </a:ext>
            </a:extLst>
          </p:cNvPr>
          <p:cNvSpPr txBox="1"/>
          <p:nvPr/>
        </p:nvSpPr>
        <p:spPr>
          <a:xfrm>
            <a:off x="2758911" y="2966744"/>
            <a:ext cx="6674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Write your final copy neatly, </a:t>
            </a:r>
          </a:p>
          <a:p>
            <a:pPr algn="ctr"/>
            <a:r>
              <a:rPr lang="en-US" sz="3200" dirty="0"/>
              <a:t>including all the revisions you made.</a:t>
            </a:r>
          </a:p>
          <a:p>
            <a:pPr algn="ctr"/>
            <a:r>
              <a:rPr lang="en-US" sz="3200" dirty="0"/>
              <a:t>Read it.</a:t>
            </a:r>
          </a:p>
          <a:p>
            <a:pPr algn="ctr"/>
            <a:r>
              <a:rPr lang="en-US" sz="3200" dirty="0"/>
              <a:t>Share it.</a:t>
            </a:r>
          </a:p>
        </p:txBody>
      </p:sp>
    </p:spTree>
    <p:extLst>
      <p:ext uri="{BB962C8B-B14F-4D97-AF65-F5344CB8AC3E}">
        <p14:creationId xmlns:p14="http://schemas.microsoft.com/office/powerpoint/2010/main" val="409396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Criteria!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1857" y="2388446"/>
            <a:ext cx="4001886" cy="80467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What are success criteria?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2BAE17-CEF8-4065-9411-4E49BC58F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2" y="3429001"/>
            <a:ext cx="4230902" cy="21800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400" b="1" dirty="0"/>
              <a:t>Success</a:t>
            </a:r>
            <a:r>
              <a:rPr lang="en-GB" sz="3400" dirty="0"/>
              <a:t> </a:t>
            </a:r>
            <a:r>
              <a:rPr lang="en-GB" sz="3400" b="1" dirty="0"/>
              <a:t>criteria</a:t>
            </a:r>
            <a:r>
              <a:rPr lang="en-GB" sz="3400" dirty="0"/>
              <a:t> are a list of steps you have to follow or a list of features you are to include in your task. They will make you aware of what is expected and help you self-assess your work.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6A605-5DC3-4DBC-AAA6-45E81B0D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5806">
            <a:off x="-397564" y="114694"/>
            <a:ext cx="6539956" cy="53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EB85A-77F0-49B7-8CAC-535FB73A4F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17279" y="3880134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A6F2-3CED-4AB4-8250-CD7A7B13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45F484-586F-47C9-ADD2-BB1168AD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42313" y="987557"/>
            <a:ext cx="5100003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5 Objectives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543C1F-521E-489A-A94E-F3A2E7B73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377" y="2432115"/>
            <a:ext cx="4609377" cy="3796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will learn: </a:t>
            </a:r>
          </a:p>
          <a:p>
            <a:r>
              <a:rPr lang="en-US" sz="2800" dirty="0"/>
              <a:t>how to create an informative poster.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success criteria for writing a poster.</a:t>
            </a:r>
            <a:endParaRPr lang="en-GB" sz="28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C8F6AB-D70B-47A5-B149-1E8004B2DC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icture Placeholder 16" descr="Boy Reading Book">
            <a:extLst>
              <a:ext uri="{FF2B5EF4-FFF2-40B4-BE49-F238E27FC236}">
                <a16:creationId xmlns:a16="http://schemas.microsoft.com/office/drawing/2014/main" id="{4C2E9FC6-B2EA-4479-8A5C-51E80B9D8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97090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37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89416" y="2522136"/>
            <a:ext cx="3274737" cy="3606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/>
              <a:t>Title of Poster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Writing Frame Handout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Success Criteria Handout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771C3576-1354-46CE-952F-5D1B2C29D4A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53465">
            <a:off x="3964735" y="1802298"/>
            <a:ext cx="9189979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727C-3A6E-439E-8D61-8F31B593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397B28-C8E0-4124-B3DC-FD7A7A5E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542386" y="352386"/>
            <a:ext cx="586407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a poster?</a:t>
            </a:r>
            <a:endParaRPr lang="en-GB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CFEE7-74F9-400D-A1B0-496E5C6540AF}"/>
              </a:ext>
            </a:extLst>
          </p:cNvPr>
          <p:cNvSpPr/>
          <p:nvPr/>
        </p:nvSpPr>
        <p:spPr>
          <a:xfrm>
            <a:off x="837189" y="1598849"/>
            <a:ext cx="105176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A poster is a large printed picture which includes pictures and text.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It needs to be eye-catching and informative.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It serves many functions such as </a:t>
            </a:r>
          </a:p>
          <a:p>
            <a:pPr algn="ctr"/>
            <a:r>
              <a:rPr lang="en-GB" sz="4000" dirty="0"/>
              <a:t>to inform and to advertise.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3347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D7BEA-B294-4FBC-B7AF-61FD7300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0BEC36-3AA4-44CD-AE91-CEB4FEF6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41329" y="318276"/>
            <a:ext cx="43911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should you plan your poster?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6CB19-0CC7-4730-ACD2-60B5493D3BD3}"/>
              </a:ext>
            </a:extLst>
          </p:cNvPr>
          <p:cNvSpPr/>
          <p:nvPr/>
        </p:nvSpPr>
        <p:spPr>
          <a:xfrm>
            <a:off x="837189" y="1598849"/>
            <a:ext cx="11435905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/>
              <a:t>Design your poster. (Writing Frame)</a:t>
            </a:r>
          </a:p>
          <a:p>
            <a:pPr marL="742950" indent="-742950">
              <a:buAutoNum type="arabicPeriod"/>
            </a:pPr>
            <a:r>
              <a:rPr lang="en-US" sz="3600" dirty="0"/>
              <a:t>Make it eye-catching.</a:t>
            </a:r>
          </a:p>
          <a:p>
            <a:pPr marL="742950" indent="-742950">
              <a:buAutoNum type="arabicPeriod"/>
            </a:pPr>
            <a:r>
              <a:rPr lang="en-US" sz="3600" dirty="0"/>
              <a:t>C</a:t>
            </a:r>
            <a:r>
              <a:rPr lang="en-GB" sz="3600" dirty="0"/>
              <a:t>hoose attention-grabbing pictures.</a:t>
            </a:r>
          </a:p>
          <a:p>
            <a:pPr marL="742950" indent="-742950">
              <a:buAutoNum type="arabicPeriod"/>
            </a:pPr>
            <a:r>
              <a:rPr lang="en-US" sz="3600" dirty="0"/>
              <a:t>Use suitable</a:t>
            </a:r>
            <a:r>
              <a:rPr lang="en-GB" sz="3600" dirty="0"/>
              <a:t> colours.</a:t>
            </a:r>
          </a:p>
          <a:p>
            <a:pPr marL="742950" indent="-742950">
              <a:buAutoNum type="arabicPeriod"/>
            </a:pPr>
            <a:r>
              <a:rPr lang="en-US" sz="3600" dirty="0"/>
              <a:t>W</a:t>
            </a:r>
            <a:r>
              <a:rPr lang="en-GB" sz="3600" dirty="0"/>
              <a:t>rite a heading that will grab the reader’s attention and make them pause and think.</a:t>
            </a:r>
          </a:p>
          <a:p>
            <a:pPr marL="742950" indent="-742950">
              <a:buAutoNum type="arabicPeriod"/>
            </a:pPr>
            <a:r>
              <a:rPr lang="en-US" sz="3600" dirty="0"/>
              <a:t>Write </a:t>
            </a:r>
            <a:r>
              <a:rPr lang="en-GB" sz="3600" dirty="0"/>
              <a:t>short, to-the-point phrases and sentences.</a:t>
            </a:r>
          </a:p>
          <a:p>
            <a:pPr marL="742950" indent="-742950">
              <a:buAutoNum type="arabicPeriod"/>
            </a:pPr>
            <a:r>
              <a:rPr lang="en-US" sz="3600" dirty="0"/>
              <a:t>I</a:t>
            </a:r>
            <a:r>
              <a:rPr lang="en-GB" sz="3600" dirty="0"/>
              <a:t>nclude a catchy slogan.</a:t>
            </a:r>
          </a:p>
          <a:p>
            <a:pPr marL="742950" indent="-742950">
              <a:buAutoNum type="arabicPeriod"/>
            </a:pPr>
            <a:r>
              <a:rPr lang="en-GB" sz="3600" dirty="0"/>
              <a:t>A final reminder of the product or message. </a:t>
            </a:r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endParaRPr lang="en-GB" sz="3600" dirty="0"/>
          </a:p>
          <a:p>
            <a:pPr marL="742950" indent="-742950">
              <a:buAutoNum type="arabicPeriod"/>
            </a:pPr>
            <a:endParaRPr lang="en-GB" sz="36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333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FABCD-389F-4ACD-AE11-837CBDA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53EE3F-6FD7-4F67-8AF5-B3D5BE0C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544645" y="322177"/>
            <a:ext cx="1684829" cy="1325563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1123D-3B47-4917-A2AC-307123434B1D}"/>
              </a:ext>
            </a:extLst>
          </p:cNvPr>
          <p:cNvSpPr/>
          <p:nvPr/>
        </p:nvSpPr>
        <p:spPr>
          <a:xfrm>
            <a:off x="1772240" y="1745465"/>
            <a:ext cx="92194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At school, you will be celebrating </a:t>
            </a:r>
          </a:p>
          <a:p>
            <a:pPr algn="ctr"/>
            <a:r>
              <a:rPr lang="en-GB" sz="4000" dirty="0"/>
              <a:t>Safer Internet Day.</a:t>
            </a:r>
          </a:p>
          <a:p>
            <a:pPr algn="ctr"/>
            <a:r>
              <a:rPr lang="en-GB" sz="4000" dirty="0"/>
              <a:t> </a:t>
            </a:r>
          </a:p>
          <a:p>
            <a:pPr algn="ctr"/>
            <a:r>
              <a:rPr lang="en-US" sz="4000" dirty="0"/>
              <a:t>C</a:t>
            </a:r>
            <a:r>
              <a:rPr lang="en-GB" sz="4000" dirty="0"/>
              <a:t>reate a </a:t>
            </a:r>
            <a:r>
              <a:rPr lang="en-GB" sz="4000" b="1" u="sng" dirty="0"/>
              <a:t>poster</a:t>
            </a:r>
            <a:r>
              <a:rPr lang="en-GB" sz="4000" dirty="0"/>
              <a:t> about this day </a:t>
            </a:r>
          </a:p>
          <a:p>
            <a:pPr algn="ctr"/>
            <a:r>
              <a:rPr lang="en-GB" sz="4000" dirty="0"/>
              <a:t>to display it on the school’s main door.</a:t>
            </a:r>
          </a:p>
        </p:txBody>
      </p:sp>
    </p:spTree>
    <p:extLst>
      <p:ext uri="{BB962C8B-B14F-4D97-AF65-F5344CB8AC3E}">
        <p14:creationId xmlns:p14="http://schemas.microsoft.com/office/powerpoint/2010/main" val="90123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6A93-C331-4D4F-8224-08E6C781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4" y="688157"/>
            <a:ext cx="7824246" cy="1649691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Pre-Writing</a:t>
            </a:r>
            <a:endParaRPr lang="en-GB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1B654-D17A-4690-9A2E-80AC8C19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D1FB0-A807-41C2-A0A4-EDE80685A531}"/>
              </a:ext>
            </a:extLst>
          </p:cNvPr>
          <p:cNvSpPr txBox="1"/>
          <p:nvPr/>
        </p:nvSpPr>
        <p:spPr>
          <a:xfrm>
            <a:off x="2413262" y="2601798"/>
            <a:ext cx="66741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Identify audience.</a:t>
            </a:r>
          </a:p>
          <a:p>
            <a:pPr algn="ctr"/>
            <a:r>
              <a:rPr lang="en-US" sz="3200" dirty="0"/>
              <a:t>Identify purpose.</a:t>
            </a:r>
          </a:p>
          <a:p>
            <a:pPr algn="ctr"/>
            <a:r>
              <a:rPr lang="en-US" sz="3200" dirty="0"/>
              <a:t>Think about the topic.</a:t>
            </a:r>
          </a:p>
          <a:p>
            <a:pPr algn="ctr"/>
            <a:r>
              <a:rPr lang="en-US" sz="3200" dirty="0"/>
              <a:t>Discuss the topic. </a:t>
            </a:r>
          </a:p>
          <a:p>
            <a:pPr algn="ctr"/>
            <a:r>
              <a:rPr lang="en-US" sz="3200" dirty="0"/>
              <a:t>Gather ideas. </a:t>
            </a:r>
          </a:p>
          <a:p>
            <a:pPr algn="ctr"/>
            <a:r>
              <a:rPr lang="en-US" sz="3200" dirty="0"/>
              <a:t>Take note.</a:t>
            </a:r>
          </a:p>
          <a:p>
            <a:pPr algn="ctr"/>
            <a:r>
              <a:rPr lang="en-US" sz="3200" dirty="0"/>
              <a:t>Do freewriting.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526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EA4B36-3C51-4198-B72C-CF7490A39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2802518" cy="80467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GAP</a:t>
            </a:r>
            <a:endParaRPr lang="en-GB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67FB5-3ECB-44F8-B595-16947FB5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B17208-06E8-418B-9578-C4893F0B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attention!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16B30-C300-4DF8-9BAC-241C4A7A0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G: GENRE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A: AUDIENCE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P: PURPOSE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C67CB-0E1B-4362-9885-E424749C5817}"/>
              </a:ext>
            </a:extLst>
          </p:cNvPr>
          <p:cNvSpPr txBox="1"/>
          <p:nvPr/>
        </p:nvSpPr>
        <p:spPr>
          <a:xfrm rot="726209">
            <a:off x="6422499" y="204035"/>
            <a:ext cx="4612092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Genre: 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POSTER</a:t>
            </a:r>
          </a:p>
          <a:p>
            <a:pPr algn="ctr"/>
            <a:endParaRPr lang="en-US" sz="3000" dirty="0">
              <a:solidFill>
                <a:srgbClr val="FF0000"/>
              </a:solidFill>
            </a:endParaRP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Audience: 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YOUNG READERS</a:t>
            </a:r>
          </a:p>
          <a:p>
            <a:pPr algn="ctr"/>
            <a:endParaRPr lang="en-US" sz="3000" dirty="0">
              <a:solidFill>
                <a:srgbClr val="FF0000"/>
              </a:solidFill>
            </a:endParaRPr>
          </a:p>
          <a:p>
            <a:pPr algn="ctr"/>
            <a:endParaRPr lang="en-US" sz="3000" dirty="0">
              <a:solidFill>
                <a:srgbClr val="FF0000"/>
              </a:solidFill>
            </a:endParaRP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Purpose:</a:t>
            </a:r>
          </a:p>
          <a:p>
            <a:pPr algn="ctr"/>
            <a:r>
              <a:rPr lang="en-US" sz="2800" u="sng" dirty="0">
                <a:solidFill>
                  <a:srgbClr val="FF0000"/>
                </a:solidFill>
              </a:rPr>
              <a:t>TO INFORM </a:t>
            </a:r>
            <a:r>
              <a:rPr lang="en-US" sz="2800" dirty="0">
                <a:solidFill>
                  <a:srgbClr val="FF0000"/>
                </a:solidFill>
              </a:rPr>
              <a:t>READERS ABOUT INTERNET SAFETY DAY</a:t>
            </a:r>
          </a:p>
          <a:p>
            <a:pPr algn="ctr"/>
            <a:r>
              <a:rPr lang="en-US" sz="2800" u="sng" dirty="0">
                <a:solidFill>
                  <a:srgbClr val="FF0000"/>
                </a:solidFill>
              </a:rPr>
              <a:t>TO SHARE </a:t>
            </a:r>
            <a:r>
              <a:rPr lang="en-US" sz="2800" dirty="0">
                <a:solidFill>
                  <a:srgbClr val="FF0000"/>
                </a:solidFill>
              </a:rPr>
              <a:t>USEFUL TIPS ON HOW TO STAY SAFE ONLINE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FABCD-389F-4ACD-AE11-837CBDA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53EE3F-6FD7-4F67-8AF5-B3D5BE0C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569805" y="253587"/>
            <a:ext cx="4242706" cy="1325563"/>
          </a:xfrm>
        </p:spPr>
        <p:txBody>
          <a:bodyPr>
            <a:normAutofit/>
          </a:bodyPr>
          <a:lstStyle/>
          <a:p>
            <a:r>
              <a:rPr lang="en-US" dirty="0"/>
              <a:t>Check it out!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1123D-3B47-4917-A2AC-307123434B1D}"/>
              </a:ext>
            </a:extLst>
          </p:cNvPr>
          <p:cNvSpPr/>
          <p:nvPr/>
        </p:nvSpPr>
        <p:spPr>
          <a:xfrm>
            <a:off x="1762065" y="1490008"/>
            <a:ext cx="9219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Reading Lesson - Internet Safety Day</a:t>
            </a:r>
          </a:p>
          <a:p>
            <a:pPr algn="ctr"/>
            <a:r>
              <a:rPr lang="en-US" sz="4000" dirty="0"/>
              <a:t>Literature Lesson – It’s Easy to Click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285F5-6A2C-4BF6-B93F-71D9C73DC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700" y="3429000"/>
            <a:ext cx="2493392" cy="342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79BB8-5B20-4588-B726-7305990BBD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8" y="3366289"/>
            <a:ext cx="2873716" cy="3563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82B49D-2F7B-42D4-A659-39867A70C83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85029" y="3361530"/>
            <a:ext cx="2776085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451</Words>
  <Application>Microsoft Office PowerPoint</Application>
  <PresentationFormat>Widescreen</PresentationFormat>
  <Paragraphs>113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Andika</vt:lpstr>
      <vt:lpstr>Arial</vt:lpstr>
      <vt:lpstr>Calibri</vt:lpstr>
      <vt:lpstr>Comic Sans MS</vt:lpstr>
      <vt:lpstr>Franklin Gothic Book</vt:lpstr>
      <vt:lpstr>Twinkl</vt:lpstr>
      <vt:lpstr>Twinkl SemiBold</vt:lpstr>
      <vt:lpstr>Office Theme</vt:lpstr>
      <vt:lpstr>Lesson 5 Writing</vt:lpstr>
      <vt:lpstr>Lesson 5 Objectives</vt:lpstr>
      <vt:lpstr>Lesson Resources</vt:lpstr>
      <vt:lpstr>What is a poster?</vt:lpstr>
      <vt:lpstr>How should you plan your poster?</vt:lpstr>
      <vt:lpstr>Title</vt:lpstr>
      <vt:lpstr>Pre-Writing</vt:lpstr>
      <vt:lpstr>Pay attention!</vt:lpstr>
      <vt:lpstr>Check it out!</vt:lpstr>
      <vt:lpstr>Safer Internet Day - Tuesday 9th February 2021</vt:lpstr>
      <vt:lpstr>Watch the clip!</vt:lpstr>
      <vt:lpstr>Drafting</vt:lpstr>
      <vt:lpstr>Writing Frame</vt:lpstr>
      <vt:lpstr>Revision</vt:lpstr>
      <vt:lpstr>Editing</vt:lpstr>
      <vt:lpstr>Publishing</vt:lpstr>
      <vt:lpstr>Success Criteria!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