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307" r:id="rId6"/>
    <p:sldId id="258" r:id="rId7"/>
    <p:sldId id="257" r:id="rId8"/>
    <p:sldId id="313" r:id="rId9"/>
    <p:sldId id="294" r:id="rId10"/>
    <p:sldId id="303" r:id="rId11"/>
    <p:sldId id="305" r:id="rId12"/>
    <p:sldId id="304" r:id="rId13"/>
    <p:sldId id="306" r:id="rId14"/>
    <p:sldId id="302" r:id="rId15"/>
    <p:sldId id="298" r:id="rId16"/>
    <p:sldId id="308" r:id="rId17"/>
    <p:sldId id="309" r:id="rId18"/>
    <p:sldId id="311" r:id="rId19"/>
    <p:sldId id="312" r:id="rId20"/>
    <p:sldId id="310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1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5</a:t>
            </a:r>
            <a:br>
              <a:rPr lang="en-US" sz="4800" dirty="0"/>
            </a:br>
            <a:r>
              <a:rPr lang="en-US" sz="4800" dirty="0"/>
              <a:t>Speaking</a:t>
            </a:r>
            <a:endParaRPr lang="ru-R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CABF2B-C7F9-409D-8CC3-AE2C9BEDD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21421" y="5109313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FA259-70C9-4C3B-B75E-A8267AF7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C9278-C230-4EC3-A2A7-F798ACEA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235" y="-153222"/>
            <a:ext cx="5778631" cy="712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89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CE644-2673-4AF3-9DE7-1F71A393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221ACB-1940-49CF-ACEB-A988619B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Mat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A439A1-2941-4B39-A61E-C09728A5F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062" y="42474"/>
            <a:ext cx="6826467" cy="67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6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1F0DCB-A3A1-4703-832A-32BBA00C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944" y="1901371"/>
            <a:ext cx="6943306" cy="2242748"/>
          </a:xfrm>
        </p:spPr>
        <p:txBody>
          <a:bodyPr/>
          <a:lstStyle/>
          <a:p>
            <a:pPr algn="ctr"/>
            <a:r>
              <a:rPr lang="en-US" sz="9600" noProof="0" dirty="0"/>
              <a:t>Part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1F9BA-1F62-4507-A631-08C2F6D1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319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0084" y="1016599"/>
            <a:ext cx="4731834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5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748" y="2385279"/>
            <a:ext cx="4310933" cy="3826985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You will learn: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how to plan a presentation.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success criteria for planning and giving a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0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344362" y="2389761"/>
            <a:ext cx="2587374" cy="3402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PowerPoint Presentation/Chart</a:t>
            </a:r>
          </a:p>
          <a:p>
            <a:r>
              <a:rPr lang="en-US" dirty="0"/>
              <a:t>Success Criteria Handout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ACB23E-7553-4BDB-BFC6-49D570C96C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69647">
            <a:off x="3941859" y="1800181"/>
            <a:ext cx="9151745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8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5735-917A-4CD1-8836-14CD7DC4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09" y="131445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1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25ED8-3A29-4C1B-898F-210FB43C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8C304F-034E-4F80-BF51-23FDD58FD626}"/>
              </a:ext>
            </a:extLst>
          </p:cNvPr>
          <p:cNvSpPr/>
          <p:nvPr/>
        </p:nvSpPr>
        <p:spPr>
          <a:xfrm>
            <a:off x="838986" y="1874728"/>
            <a:ext cx="103247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Create a presentation about </a:t>
            </a:r>
          </a:p>
          <a:p>
            <a:pPr algn="ctr"/>
            <a:r>
              <a:rPr lang="en-GB" sz="4000" u="sng" dirty="0"/>
              <a:t>a planet in our solar system</a:t>
            </a:r>
            <a:r>
              <a:rPr lang="en-GB" sz="4000" dirty="0"/>
              <a:t>. </a:t>
            </a:r>
          </a:p>
          <a:p>
            <a:pPr algn="ctr"/>
            <a:endParaRPr lang="en-GB" sz="3200" dirty="0"/>
          </a:p>
          <a:p>
            <a:pPr algn="ctr"/>
            <a:r>
              <a:rPr lang="en-GB" sz="2800" dirty="0"/>
              <a:t>You can use the information you collected after the Listening Lesson or the non-chronological report you completed after the Writing Lesson.</a:t>
            </a:r>
          </a:p>
        </p:txBody>
      </p:sp>
    </p:spTree>
    <p:extLst>
      <p:ext uri="{BB962C8B-B14F-4D97-AF65-F5344CB8AC3E}">
        <p14:creationId xmlns:p14="http://schemas.microsoft.com/office/powerpoint/2010/main" val="179007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5735-917A-4CD1-8836-14CD7DC4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09" y="131445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PRESENTATION 2</a:t>
            </a:r>
            <a:endParaRPr lang="en-GB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25ED8-3A29-4C1B-898F-210FB43C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A1BDE8-4A0E-4FB4-B05D-E804DAE89733}"/>
              </a:ext>
            </a:extLst>
          </p:cNvPr>
          <p:cNvSpPr/>
          <p:nvPr/>
        </p:nvSpPr>
        <p:spPr>
          <a:xfrm>
            <a:off x="622169" y="1772239"/>
            <a:ext cx="1065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Create a presentation about </a:t>
            </a:r>
          </a:p>
          <a:p>
            <a:pPr algn="ctr"/>
            <a:r>
              <a:rPr lang="en-GB" sz="4000" u="sng" dirty="0"/>
              <a:t>the first landing on the moon. </a:t>
            </a:r>
            <a:r>
              <a:rPr lang="en-GB" sz="4000" dirty="0"/>
              <a:t> </a:t>
            </a:r>
          </a:p>
          <a:p>
            <a:pPr algn="ctr"/>
            <a:endParaRPr lang="en-GB" sz="3200" dirty="0"/>
          </a:p>
          <a:p>
            <a:pPr algn="ctr"/>
            <a:r>
              <a:rPr lang="en-GB" sz="2800" dirty="0"/>
              <a:t>You can use the information you listened to</a:t>
            </a:r>
          </a:p>
          <a:p>
            <a:pPr algn="ctr"/>
            <a:r>
              <a:rPr lang="en-GB" sz="2800" dirty="0"/>
              <a:t> during the Listening Lesson.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Keywords: Neil Armstrong, Apollo 11, space race, Michael Collins, Edwin ‘Buzz’ Aldrin, NASA, Kennedy Space Centre, Florida</a:t>
            </a:r>
          </a:p>
        </p:txBody>
      </p:sp>
    </p:spTree>
    <p:extLst>
      <p:ext uri="{BB962C8B-B14F-4D97-AF65-F5344CB8AC3E}">
        <p14:creationId xmlns:p14="http://schemas.microsoft.com/office/powerpoint/2010/main" val="1057983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763AF-5C25-4565-8855-2336EE1BB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b="1" dirty="0"/>
              <a:t>Success</a:t>
            </a:r>
            <a:r>
              <a:rPr lang="en-GB" sz="2400" dirty="0"/>
              <a:t> </a:t>
            </a:r>
            <a:r>
              <a:rPr lang="en-GB" sz="2400" b="1" dirty="0"/>
              <a:t>criteria</a:t>
            </a:r>
            <a:r>
              <a:rPr lang="en-GB" sz="2400" dirty="0"/>
              <a:t> are a list of steps you have to follow or a list of features you are to include in your task. </a:t>
            </a:r>
            <a:r>
              <a:rPr lang="en-GB" sz="2400"/>
              <a:t>They will </a:t>
            </a:r>
            <a:r>
              <a:rPr lang="en-GB" sz="2400" dirty="0"/>
              <a:t>make you aware of what is expected and help you self-assess your work.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Criteria!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0804B-37F7-41EA-8FB2-C0912003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5900">
            <a:off x="3914709" y="-124922"/>
            <a:ext cx="8722369" cy="506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3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4A0BD-1F81-454C-B266-95C929C106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790464" y="3872756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1F0DCB-A3A1-4703-832A-32BBA00C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1944" y="1901371"/>
            <a:ext cx="6943306" cy="2242748"/>
          </a:xfrm>
        </p:spPr>
        <p:txBody>
          <a:bodyPr/>
          <a:lstStyle/>
          <a:p>
            <a:pPr algn="ctr"/>
            <a:r>
              <a:rPr lang="en-US" sz="9600" noProof="0" dirty="0"/>
              <a:t>Part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1F9BA-1F62-4507-A631-08C2F6D1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49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98286" y="995303"/>
            <a:ext cx="4840660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5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038" y="2620949"/>
            <a:ext cx="4310933" cy="2328123"/>
          </a:xfrm>
        </p:spPr>
        <p:txBody>
          <a:bodyPr>
            <a:normAutofit/>
          </a:bodyPr>
          <a:lstStyle/>
          <a:p>
            <a:r>
              <a:rPr lang="en-US" sz="2800" dirty="0"/>
              <a:t>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explain why you made particular choices/took certain decisions.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157244" y="2512310"/>
            <a:ext cx="3379224" cy="3888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Sentence Starters</a:t>
            </a:r>
          </a:p>
          <a:p>
            <a:r>
              <a:rPr lang="en-US" dirty="0"/>
              <a:t>Advantages/</a:t>
            </a:r>
          </a:p>
          <a:p>
            <a:pPr marL="0" indent="0">
              <a:buNone/>
            </a:pPr>
            <a:r>
              <a:rPr lang="en-US" dirty="0"/>
              <a:t>  Disadvantages/</a:t>
            </a:r>
          </a:p>
          <a:p>
            <a:pPr marL="0" indent="0">
              <a:buNone/>
            </a:pPr>
            <a:r>
              <a:rPr lang="en-US" dirty="0"/>
              <a:t>  Travel Companions                  	Handout</a:t>
            </a:r>
          </a:p>
          <a:p>
            <a:r>
              <a:rPr lang="en-US" dirty="0"/>
              <a:t>Success Criteria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BACB23E-7553-4BDB-BFC6-49D570C96C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69647">
            <a:off x="3941859" y="1800181"/>
            <a:ext cx="9151745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FCDB6-D968-4B81-8B1B-AED6F1AB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1AA1E9-5340-4386-B66E-3591466D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Task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D026A-D6E0-47D1-B5F1-C94B8AEB4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011" y="1593131"/>
            <a:ext cx="10548594" cy="446830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Like, Hal, Valentina Tereshkova, Neil Armstrong, Buzz Aldrin, and Michael Collins, </a:t>
            </a:r>
            <a:r>
              <a:rPr lang="en-US" sz="3200" b="1" dirty="0"/>
              <a:t>you</a:t>
            </a:r>
            <a:r>
              <a:rPr lang="en-US" sz="3200" dirty="0"/>
              <a:t> have been selected to embark on a special space mission. </a:t>
            </a:r>
          </a:p>
          <a:p>
            <a:endParaRPr lang="en-US" sz="3200" dirty="0"/>
          </a:p>
          <a:p>
            <a:r>
              <a:rPr lang="en-US" sz="3200" dirty="0"/>
              <a:t>You need to visit a planet in our solar system to collect information, samples and photographs. You are going to go with two other travel companions of your choice.</a:t>
            </a:r>
          </a:p>
          <a:p>
            <a:endParaRPr lang="en-US" sz="3200" dirty="0"/>
          </a:p>
          <a:p>
            <a:r>
              <a:rPr lang="en-US" sz="3200" dirty="0"/>
              <a:t>Let the preparations begin!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0603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DA1BC-09FF-47FF-A7C6-B726A2E7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8" name="AutoShape 4" descr="https://cdn.teachercreated.com/covers/7633.png">
            <a:extLst>
              <a:ext uri="{FF2B5EF4-FFF2-40B4-BE49-F238E27FC236}">
                <a16:creationId xmlns:a16="http://schemas.microsoft.com/office/drawing/2014/main" id="{B4F162A2-B9CC-40BA-9CC2-2D0CE8E8F7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7085BEEA-5853-4EA3-AFC0-B29A573F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7FBA935-433F-4C92-9BB4-B27B1696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750" y="158974"/>
            <a:ext cx="9832215" cy="1089529"/>
          </a:xfrm>
        </p:spPr>
        <p:txBody>
          <a:bodyPr wrap="square">
            <a:spAutoFit/>
          </a:bodyPr>
          <a:lstStyle/>
          <a:p>
            <a:pPr algn="ctr"/>
            <a:r>
              <a:rPr lang="en-GB" sz="3600" u="sng" dirty="0"/>
              <a:t>M</a:t>
            </a:r>
            <a:r>
              <a:rPr lang="en-GB" sz="3600" b="0" dirty="0"/>
              <a:t>y </a:t>
            </a:r>
            <a:r>
              <a:rPr lang="en-GB" sz="3600" u="sng" dirty="0"/>
              <a:t>V</a:t>
            </a:r>
            <a:r>
              <a:rPr lang="en-GB" sz="3600" b="0" dirty="0"/>
              <a:t>ery </a:t>
            </a:r>
            <a:r>
              <a:rPr lang="en-GB" sz="3600" u="sng" dirty="0"/>
              <a:t>E</a:t>
            </a:r>
            <a:r>
              <a:rPr lang="en-GB" sz="3600" b="0" dirty="0"/>
              <a:t>ducated </a:t>
            </a:r>
            <a:r>
              <a:rPr lang="en-GB" sz="3600" u="sng" dirty="0"/>
              <a:t>M</a:t>
            </a:r>
            <a:r>
              <a:rPr lang="en-GB" sz="3600" b="0" dirty="0"/>
              <a:t>other </a:t>
            </a:r>
            <a:r>
              <a:rPr lang="en-GB" sz="3600" u="sng" dirty="0"/>
              <a:t>J</a:t>
            </a:r>
            <a:r>
              <a:rPr lang="en-GB" sz="3600" b="0" dirty="0"/>
              <a:t>ust </a:t>
            </a:r>
            <a:r>
              <a:rPr lang="en-GB" sz="3600" u="sng" dirty="0"/>
              <a:t>S</a:t>
            </a:r>
            <a:r>
              <a:rPr lang="en-GB" sz="3600" b="0" dirty="0"/>
              <a:t>erved </a:t>
            </a:r>
            <a:r>
              <a:rPr lang="en-GB" sz="3600" u="sng" dirty="0"/>
              <a:t>U</a:t>
            </a:r>
            <a:r>
              <a:rPr lang="en-GB" sz="3600" b="0" dirty="0"/>
              <a:t>s </a:t>
            </a:r>
            <a:r>
              <a:rPr lang="en-GB" sz="3600" u="sng" dirty="0"/>
              <a:t>N</a:t>
            </a:r>
            <a:r>
              <a:rPr lang="en-GB" sz="3600" b="0" dirty="0"/>
              <a:t>achos.</a:t>
            </a:r>
            <a:br>
              <a:rPr lang="en-GB" sz="3600" b="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4138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E21E3-1DD7-40F5-84F5-4823126B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0515B90-DD08-45EE-97FF-F60C6933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61812" y="298930"/>
            <a:ext cx="498681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Part 1:</a:t>
            </a:r>
            <a:br>
              <a:rPr lang="en-US" sz="3600" dirty="0"/>
            </a:br>
            <a:r>
              <a:rPr lang="en-US" sz="3600" dirty="0"/>
              <a:t>Choosing a Planet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AA0A0-2F7D-4EAC-BBF8-969D9E88FA71}"/>
              </a:ext>
            </a:extLst>
          </p:cNvPr>
          <p:cNvSpPr txBox="1"/>
          <p:nvPr/>
        </p:nvSpPr>
        <p:spPr>
          <a:xfrm>
            <a:off x="565609" y="1364700"/>
            <a:ext cx="119226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Look at the research you carried out on a planet after the Listening Lesson and the report you completed during the Writing Lesson.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On the worksheet list the advantages and disadvantages of living on this planet.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Explain your list.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03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CDF545-4879-461B-B0E4-C8347905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68797-5C28-4E48-A9C8-1C0380EC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-6090"/>
            <a:ext cx="5301343" cy="69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E21E3-1DD7-40F5-84F5-4823126B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0515B90-DD08-45EE-97FF-F60C6933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23246" y="298930"/>
            <a:ext cx="498681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Part 2:</a:t>
            </a:r>
            <a:br>
              <a:rPr lang="en-US" sz="3600" dirty="0"/>
            </a:br>
            <a:r>
              <a:rPr lang="en-US" sz="3600" dirty="0"/>
              <a:t>Choosing a Companion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AA0A0-2F7D-4EAC-BBF8-969D9E88FA71}"/>
              </a:ext>
            </a:extLst>
          </p:cNvPr>
          <p:cNvSpPr txBox="1"/>
          <p:nvPr/>
        </p:nvSpPr>
        <p:spPr>
          <a:xfrm>
            <a:off x="835507" y="1872020"/>
            <a:ext cx="11356493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View and read the Travel Companions handout.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Choose two of the travel companions.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Give reasons why you want them to join you on your mission.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191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337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Franklin Gothic Book</vt:lpstr>
      <vt:lpstr>Office Theme</vt:lpstr>
      <vt:lpstr>Lesson 5 Speaking</vt:lpstr>
      <vt:lpstr>PowerPoint Presentation</vt:lpstr>
      <vt:lpstr>Lesson 5 Objectives</vt:lpstr>
      <vt:lpstr>Lesson Resources</vt:lpstr>
      <vt:lpstr>Speaking Task</vt:lpstr>
      <vt:lpstr>My Very Educated Mother Just Served Us Nachos. </vt:lpstr>
      <vt:lpstr>Part 1: Choosing a Planet</vt:lpstr>
      <vt:lpstr>PowerPoint Presentation</vt:lpstr>
      <vt:lpstr>Part 2: Choosing a Companion</vt:lpstr>
      <vt:lpstr>PowerPoint Presentation</vt:lpstr>
      <vt:lpstr>Word Mat</vt:lpstr>
      <vt:lpstr>PowerPoint Presentation</vt:lpstr>
      <vt:lpstr>Lesson 5 Objectives</vt:lpstr>
      <vt:lpstr>Lesson Resources</vt:lpstr>
      <vt:lpstr>PRESENTATION 1</vt:lpstr>
      <vt:lpstr>PRESENTATION 2</vt:lpstr>
      <vt:lpstr>Success Criteria!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2021-05-13T07:34:23Z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