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4"/>
  </p:notesMasterIdLst>
  <p:handoutMasterIdLst>
    <p:handoutMasterId r:id="rId35"/>
  </p:handoutMasterIdLst>
  <p:sldIdLst>
    <p:sldId id="256" r:id="rId5"/>
    <p:sldId id="258" r:id="rId6"/>
    <p:sldId id="257" r:id="rId7"/>
    <p:sldId id="318" r:id="rId8"/>
    <p:sldId id="320" r:id="rId9"/>
    <p:sldId id="319" r:id="rId10"/>
    <p:sldId id="317" r:id="rId11"/>
    <p:sldId id="263" r:id="rId12"/>
    <p:sldId id="313" r:id="rId13"/>
    <p:sldId id="309" r:id="rId14"/>
    <p:sldId id="311" r:id="rId15"/>
    <p:sldId id="312" r:id="rId16"/>
    <p:sldId id="280" r:id="rId17"/>
    <p:sldId id="277" r:id="rId18"/>
    <p:sldId id="314" r:id="rId19"/>
    <p:sldId id="315" r:id="rId20"/>
    <p:sldId id="286" r:id="rId21"/>
    <p:sldId id="298" r:id="rId22"/>
    <p:sldId id="290" r:id="rId23"/>
    <p:sldId id="276" r:id="rId24"/>
    <p:sldId id="301" r:id="rId25"/>
    <p:sldId id="281" r:id="rId26"/>
    <p:sldId id="323" r:id="rId27"/>
    <p:sldId id="324" r:id="rId28"/>
    <p:sldId id="325" r:id="rId29"/>
    <p:sldId id="272" r:id="rId30"/>
    <p:sldId id="321" r:id="rId31"/>
    <p:sldId id="322" r:id="rId32"/>
    <p:sldId id="264"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4712" autoAdjust="0"/>
  </p:normalViewPr>
  <p:slideViewPr>
    <p:cSldViewPr snapToGrid="0">
      <p:cViewPr varScale="1">
        <p:scale>
          <a:sx n="68" d="100"/>
          <a:sy n="68" d="100"/>
        </p:scale>
        <p:origin x="772" y="5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5/13/2021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5/13/2021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Year 5</a:t>
            </a:r>
          </a:p>
          <a:p>
            <a:r>
              <a:rPr lang="en-US" dirty="0"/>
              <a:t>English</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4800" dirty="0"/>
              <a:t>Lesson 4</a:t>
            </a:r>
            <a:br>
              <a:rPr lang="en-US" sz="4800" dirty="0"/>
            </a:br>
            <a:r>
              <a:rPr lang="en-US" sz="4800" dirty="0"/>
              <a:t>Literature</a:t>
            </a:r>
            <a:endParaRPr lang="ru-RU" sz="4800" dirty="0"/>
          </a:p>
        </p:txBody>
      </p:sp>
      <p:sp>
        <p:nvSpPr>
          <p:cNvPr id="5" name="Subtitle 4">
            <a:extLst>
              <a:ext uri="{FF2B5EF4-FFF2-40B4-BE49-F238E27FC236}">
                <a16:creationId xmlns:a16="http://schemas.microsoft.com/office/drawing/2014/main" id="{846E28C8-689D-4CA5-8B43-54AD54466A84}"/>
              </a:ext>
            </a:extLst>
          </p:cNvPr>
          <p:cNvSpPr>
            <a:spLocks noGrp="1"/>
          </p:cNvSpPr>
          <p:nvPr>
            <p:ph type="subTitle" idx="1"/>
          </p:nvPr>
        </p:nvSpPr>
        <p:spPr/>
        <p:txBody>
          <a:bodyPr/>
          <a:lstStyle/>
          <a:p>
            <a:endParaRPr lang="en-GB"/>
          </a:p>
        </p:txBody>
      </p:sp>
      <p:pic>
        <p:nvPicPr>
          <p:cNvPr id="8" name="Picture 7">
            <a:extLst>
              <a:ext uri="{FF2B5EF4-FFF2-40B4-BE49-F238E27FC236}">
                <a16:creationId xmlns:a16="http://schemas.microsoft.com/office/drawing/2014/main" id="{E27BB07C-62E9-45AD-9BBC-97AD745657DE}"/>
              </a:ext>
            </a:extLst>
          </p:cNvPr>
          <p:cNvPicPr>
            <a:picLocks noChangeAspect="1"/>
          </p:cNvPicPr>
          <p:nvPr/>
        </p:nvPicPr>
        <p:blipFill>
          <a:blip r:embed="rId3"/>
          <a:stretch>
            <a:fillRect/>
          </a:stretch>
        </p:blipFill>
        <p:spPr>
          <a:xfrm rot="685514">
            <a:off x="7811995" y="5112000"/>
            <a:ext cx="4497976" cy="852348"/>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070AB-930A-47C7-B091-02B40F1CBCC1}"/>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6" name="TextBox 5">
            <a:extLst>
              <a:ext uri="{FF2B5EF4-FFF2-40B4-BE49-F238E27FC236}">
                <a16:creationId xmlns:a16="http://schemas.microsoft.com/office/drawing/2014/main" id="{AC28D52A-E451-4BB5-AD60-CABC3009F015}"/>
              </a:ext>
            </a:extLst>
          </p:cNvPr>
          <p:cNvSpPr txBox="1"/>
          <p:nvPr/>
        </p:nvSpPr>
        <p:spPr>
          <a:xfrm>
            <a:off x="553937" y="-551306"/>
            <a:ext cx="5995447" cy="7135287"/>
          </a:xfrm>
          <a:prstGeom prst="rect">
            <a:avLst/>
          </a:prstGeom>
          <a:noFill/>
        </p:spPr>
        <p:txBody>
          <a:bodyPr wrap="square" rtlCol="0">
            <a:spAutoFit/>
          </a:bodyPr>
          <a:lstStyle/>
          <a:p>
            <a:pPr>
              <a:lnSpc>
                <a:spcPct val="300000"/>
              </a:lnSpc>
            </a:pPr>
            <a:r>
              <a:rPr lang="en-US" sz="4000" dirty="0"/>
              <a:t>snuffle</a:t>
            </a:r>
          </a:p>
          <a:p>
            <a:pPr>
              <a:lnSpc>
                <a:spcPct val="300000"/>
              </a:lnSpc>
            </a:pPr>
            <a:r>
              <a:rPr lang="en-US" sz="4000" dirty="0"/>
              <a:t>soars</a:t>
            </a:r>
          </a:p>
          <a:p>
            <a:pPr>
              <a:lnSpc>
                <a:spcPct val="300000"/>
              </a:lnSpc>
            </a:pPr>
            <a:r>
              <a:rPr lang="en-US" sz="4000" dirty="0"/>
              <a:t>blink of an eye</a:t>
            </a:r>
          </a:p>
          <a:p>
            <a:pPr>
              <a:lnSpc>
                <a:spcPct val="300000"/>
              </a:lnSpc>
            </a:pPr>
            <a:r>
              <a:rPr lang="en-US" sz="4000" dirty="0"/>
              <a:t>squints</a:t>
            </a:r>
          </a:p>
        </p:txBody>
      </p:sp>
      <p:sp>
        <p:nvSpPr>
          <p:cNvPr id="7" name="TextBox 6">
            <a:extLst>
              <a:ext uri="{FF2B5EF4-FFF2-40B4-BE49-F238E27FC236}">
                <a16:creationId xmlns:a16="http://schemas.microsoft.com/office/drawing/2014/main" id="{45878EB6-8826-4A86-A0E0-35C0D97AA3C7}"/>
              </a:ext>
            </a:extLst>
          </p:cNvPr>
          <p:cNvSpPr txBox="1"/>
          <p:nvPr/>
        </p:nvSpPr>
        <p:spPr>
          <a:xfrm>
            <a:off x="5367025" y="-310848"/>
            <a:ext cx="6702576" cy="7981672"/>
          </a:xfrm>
          <a:prstGeom prst="rect">
            <a:avLst/>
          </a:prstGeom>
          <a:noFill/>
        </p:spPr>
        <p:txBody>
          <a:bodyPr wrap="square" rtlCol="0">
            <a:spAutoFit/>
          </a:bodyPr>
          <a:lstStyle/>
          <a:p>
            <a:pPr>
              <a:lnSpc>
                <a:spcPct val="150000"/>
              </a:lnSpc>
            </a:pPr>
            <a:r>
              <a:rPr lang="en-GB" sz="4000" dirty="0"/>
              <a:t>flies or rises high in the air</a:t>
            </a:r>
          </a:p>
          <a:p>
            <a:pPr>
              <a:lnSpc>
                <a:spcPct val="150000"/>
              </a:lnSpc>
            </a:pPr>
            <a:endParaRPr lang="en-GB" sz="4000" dirty="0"/>
          </a:p>
          <a:p>
            <a:r>
              <a:rPr lang="en-GB" sz="4000" dirty="0"/>
              <a:t>one or both eyes partly closed to see more clearly</a:t>
            </a:r>
          </a:p>
          <a:p>
            <a:pPr>
              <a:lnSpc>
                <a:spcPct val="150000"/>
              </a:lnSpc>
            </a:pPr>
            <a:endParaRPr lang="en-GB" sz="4000" dirty="0"/>
          </a:p>
          <a:p>
            <a:pPr>
              <a:lnSpc>
                <a:spcPct val="150000"/>
              </a:lnSpc>
            </a:pPr>
            <a:r>
              <a:rPr lang="en-GB" sz="4000" dirty="0"/>
              <a:t>a very short time</a:t>
            </a:r>
          </a:p>
          <a:p>
            <a:pPr>
              <a:lnSpc>
                <a:spcPct val="150000"/>
              </a:lnSpc>
            </a:pPr>
            <a:endParaRPr lang="en-GB" sz="4000" dirty="0"/>
          </a:p>
          <a:p>
            <a:r>
              <a:rPr lang="en-GB" sz="4000" dirty="0"/>
              <a:t>breathe noisily through the nose due to a cold or crying</a:t>
            </a:r>
          </a:p>
          <a:p>
            <a:pPr>
              <a:lnSpc>
                <a:spcPct val="150000"/>
              </a:lnSpc>
            </a:pPr>
            <a:endParaRPr lang="en-US" sz="4000" dirty="0"/>
          </a:p>
        </p:txBody>
      </p:sp>
      <p:cxnSp>
        <p:nvCxnSpPr>
          <p:cNvPr id="9" name="Straight Arrow Connector 8">
            <a:extLst>
              <a:ext uri="{FF2B5EF4-FFF2-40B4-BE49-F238E27FC236}">
                <a16:creationId xmlns:a16="http://schemas.microsoft.com/office/drawing/2014/main" id="{658F89A8-D0B3-4DF2-9136-6AE48CDDA78C}"/>
              </a:ext>
            </a:extLst>
          </p:cNvPr>
          <p:cNvCxnSpPr>
            <a:cxnSpLocks/>
          </p:cNvCxnSpPr>
          <p:nvPr/>
        </p:nvCxnSpPr>
        <p:spPr>
          <a:xfrm>
            <a:off x="2177592" y="820132"/>
            <a:ext cx="3189433" cy="512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A15B96-90EF-4248-BE69-A2EBF8D9CD59}"/>
              </a:ext>
            </a:extLst>
          </p:cNvPr>
          <p:cNvCxnSpPr/>
          <p:nvPr/>
        </p:nvCxnSpPr>
        <p:spPr>
          <a:xfrm flipV="1">
            <a:off x="1819373" y="433633"/>
            <a:ext cx="3547652" cy="2290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F84151-51E7-4E3D-96DA-B970F33A67FD}"/>
              </a:ext>
            </a:extLst>
          </p:cNvPr>
          <p:cNvCxnSpPr/>
          <p:nvPr/>
        </p:nvCxnSpPr>
        <p:spPr>
          <a:xfrm flipV="1">
            <a:off x="3770722" y="4289196"/>
            <a:ext cx="1596303" cy="103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3234410-4B33-4ADF-AB78-AE5E75061364}"/>
              </a:ext>
            </a:extLst>
          </p:cNvPr>
          <p:cNvCxnSpPr>
            <a:cxnSpLocks/>
          </p:cNvCxnSpPr>
          <p:nvPr/>
        </p:nvCxnSpPr>
        <p:spPr>
          <a:xfrm flipV="1">
            <a:off x="2261694" y="2724346"/>
            <a:ext cx="3105331" cy="3638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80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070AB-930A-47C7-B091-02B40F1CBCC1}"/>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6" name="TextBox 5">
            <a:extLst>
              <a:ext uri="{FF2B5EF4-FFF2-40B4-BE49-F238E27FC236}">
                <a16:creationId xmlns:a16="http://schemas.microsoft.com/office/drawing/2014/main" id="{AC28D52A-E451-4BB5-AD60-CABC3009F015}"/>
              </a:ext>
            </a:extLst>
          </p:cNvPr>
          <p:cNvSpPr txBox="1"/>
          <p:nvPr/>
        </p:nvSpPr>
        <p:spPr>
          <a:xfrm>
            <a:off x="553937" y="-551306"/>
            <a:ext cx="5995447" cy="7135287"/>
          </a:xfrm>
          <a:prstGeom prst="rect">
            <a:avLst/>
          </a:prstGeom>
          <a:noFill/>
        </p:spPr>
        <p:txBody>
          <a:bodyPr wrap="square" rtlCol="0">
            <a:spAutoFit/>
          </a:bodyPr>
          <a:lstStyle/>
          <a:p>
            <a:pPr>
              <a:lnSpc>
                <a:spcPct val="300000"/>
              </a:lnSpc>
            </a:pPr>
            <a:r>
              <a:rPr lang="en-US" sz="4000" dirty="0"/>
              <a:t>craters</a:t>
            </a:r>
          </a:p>
          <a:p>
            <a:pPr>
              <a:lnSpc>
                <a:spcPct val="300000"/>
              </a:lnSpc>
            </a:pPr>
            <a:r>
              <a:rPr lang="en-US" sz="4000" dirty="0"/>
              <a:t>chuckles</a:t>
            </a:r>
          </a:p>
          <a:p>
            <a:pPr>
              <a:lnSpc>
                <a:spcPct val="300000"/>
              </a:lnSpc>
            </a:pPr>
            <a:r>
              <a:rPr lang="en-US" sz="4000" dirty="0"/>
              <a:t>quest</a:t>
            </a:r>
          </a:p>
          <a:p>
            <a:pPr>
              <a:lnSpc>
                <a:spcPct val="300000"/>
              </a:lnSpc>
            </a:pPr>
            <a:r>
              <a:rPr lang="en-US" sz="4000" dirty="0"/>
              <a:t>dazzle</a:t>
            </a:r>
          </a:p>
        </p:txBody>
      </p:sp>
      <p:sp>
        <p:nvSpPr>
          <p:cNvPr id="7" name="TextBox 6">
            <a:extLst>
              <a:ext uri="{FF2B5EF4-FFF2-40B4-BE49-F238E27FC236}">
                <a16:creationId xmlns:a16="http://schemas.microsoft.com/office/drawing/2014/main" id="{45878EB6-8826-4A86-A0E0-35C0D97AA3C7}"/>
              </a:ext>
            </a:extLst>
          </p:cNvPr>
          <p:cNvSpPr txBox="1"/>
          <p:nvPr/>
        </p:nvSpPr>
        <p:spPr>
          <a:xfrm>
            <a:off x="4766088" y="274019"/>
            <a:ext cx="7434756" cy="6442789"/>
          </a:xfrm>
          <a:prstGeom prst="rect">
            <a:avLst/>
          </a:prstGeom>
          <a:noFill/>
        </p:spPr>
        <p:txBody>
          <a:bodyPr wrap="square" rtlCol="0">
            <a:spAutoFit/>
          </a:bodyPr>
          <a:lstStyle/>
          <a:p>
            <a:pPr>
              <a:lnSpc>
                <a:spcPct val="150000"/>
              </a:lnSpc>
            </a:pPr>
            <a:r>
              <a:rPr lang="en-GB" sz="4000" dirty="0"/>
              <a:t>laughs quietly</a:t>
            </a:r>
          </a:p>
          <a:p>
            <a:pPr>
              <a:lnSpc>
                <a:spcPct val="150000"/>
              </a:lnSpc>
            </a:pPr>
            <a:endParaRPr lang="en-GB" sz="4000" dirty="0"/>
          </a:p>
          <a:p>
            <a:pPr>
              <a:lnSpc>
                <a:spcPct val="150000"/>
              </a:lnSpc>
            </a:pPr>
            <a:r>
              <a:rPr lang="en-GB" sz="4000" dirty="0"/>
              <a:t>adventurous journey</a:t>
            </a:r>
          </a:p>
          <a:p>
            <a:pPr>
              <a:lnSpc>
                <a:spcPct val="150000"/>
              </a:lnSpc>
            </a:pPr>
            <a:endParaRPr lang="en-GB" sz="4000" dirty="0"/>
          </a:p>
          <a:p>
            <a:pPr>
              <a:lnSpc>
                <a:spcPct val="150000"/>
              </a:lnSpc>
            </a:pPr>
            <a:r>
              <a:rPr lang="en-US" sz="4000" dirty="0"/>
              <a:t>shine brightly </a:t>
            </a:r>
            <a:endParaRPr lang="en-GB" sz="4000" dirty="0"/>
          </a:p>
          <a:p>
            <a:pPr>
              <a:lnSpc>
                <a:spcPct val="150000"/>
              </a:lnSpc>
            </a:pPr>
            <a:endParaRPr lang="en-US" sz="4000" dirty="0"/>
          </a:p>
          <a:p>
            <a:pPr>
              <a:lnSpc>
                <a:spcPct val="150000"/>
              </a:lnSpc>
            </a:pPr>
            <a:r>
              <a:rPr lang="en-GB" sz="4000" dirty="0"/>
              <a:t>large holes in the ground  </a:t>
            </a:r>
          </a:p>
        </p:txBody>
      </p:sp>
      <p:cxnSp>
        <p:nvCxnSpPr>
          <p:cNvPr id="5" name="Straight Arrow Connector 4">
            <a:extLst>
              <a:ext uri="{FF2B5EF4-FFF2-40B4-BE49-F238E27FC236}">
                <a16:creationId xmlns:a16="http://schemas.microsoft.com/office/drawing/2014/main" id="{EBAA9276-02B2-4D66-BF8A-67B3CD66CADA}"/>
              </a:ext>
            </a:extLst>
          </p:cNvPr>
          <p:cNvCxnSpPr>
            <a:cxnSpLocks/>
          </p:cNvCxnSpPr>
          <p:nvPr/>
        </p:nvCxnSpPr>
        <p:spPr>
          <a:xfrm>
            <a:off x="2155282" y="902932"/>
            <a:ext cx="2576375" cy="5408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0D2FC7-D4C4-48AB-ACD9-CE3994FDD972}"/>
              </a:ext>
            </a:extLst>
          </p:cNvPr>
          <p:cNvCxnSpPr>
            <a:cxnSpLocks/>
          </p:cNvCxnSpPr>
          <p:nvPr/>
        </p:nvCxnSpPr>
        <p:spPr>
          <a:xfrm flipV="1">
            <a:off x="2645317" y="1021080"/>
            <a:ext cx="2086340" cy="1482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D3A357-F886-401B-BBAB-2DB64F7268B2}"/>
              </a:ext>
            </a:extLst>
          </p:cNvPr>
          <p:cNvCxnSpPr>
            <a:cxnSpLocks/>
          </p:cNvCxnSpPr>
          <p:nvPr/>
        </p:nvCxnSpPr>
        <p:spPr>
          <a:xfrm flipV="1">
            <a:off x="1920926" y="2621280"/>
            <a:ext cx="2810731" cy="1803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8241D0B-5126-4941-A1DF-FD0664630215}"/>
              </a:ext>
            </a:extLst>
          </p:cNvPr>
          <p:cNvCxnSpPr>
            <a:cxnSpLocks/>
          </p:cNvCxnSpPr>
          <p:nvPr/>
        </p:nvCxnSpPr>
        <p:spPr>
          <a:xfrm flipV="1">
            <a:off x="1955357" y="4424314"/>
            <a:ext cx="2776300" cy="193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8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070AB-930A-47C7-B091-02B40F1CBCC1}"/>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6" name="TextBox 5">
            <a:extLst>
              <a:ext uri="{FF2B5EF4-FFF2-40B4-BE49-F238E27FC236}">
                <a16:creationId xmlns:a16="http://schemas.microsoft.com/office/drawing/2014/main" id="{AC28D52A-E451-4BB5-AD60-CABC3009F015}"/>
              </a:ext>
            </a:extLst>
          </p:cNvPr>
          <p:cNvSpPr txBox="1"/>
          <p:nvPr/>
        </p:nvSpPr>
        <p:spPr>
          <a:xfrm>
            <a:off x="386000" y="-490346"/>
            <a:ext cx="5995447" cy="7135287"/>
          </a:xfrm>
          <a:prstGeom prst="rect">
            <a:avLst/>
          </a:prstGeom>
          <a:noFill/>
        </p:spPr>
        <p:txBody>
          <a:bodyPr wrap="square" rtlCol="0">
            <a:spAutoFit/>
          </a:bodyPr>
          <a:lstStyle/>
          <a:p>
            <a:pPr>
              <a:lnSpc>
                <a:spcPct val="300000"/>
              </a:lnSpc>
            </a:pPr>
            <a:r>
              <a:rPr lang="en-US" sz="4000" dirty="0"/>
              <a:t>vast</a:t>
            </a:r>
          </a:p>
          <a:p>
            <a:pPr>
              <a:lnSpc>
                <a:spcPct val="300000"/>
              </a:lnSpc>
            </a:pPr>
            <a:r>
              <a:rPr lang="en-US" sz="4000" dirty="0"/>
              <a:t>zooms</a:t>
            </a:r>
          </a:p>
          <a:p>
            <a:pPr>
              <a:lnSpc>
                <a:spcPct val="300000"/>
              </a:lnSpc>
            </a:pPr>
            <a:r>
              <a:rPr lang="en-US" sz="4000" dirty="0"/>
              <a:t>budge</a:t>
            </a:r>
          </a:p>
          <a:p>
            <a:pPr>
              <a:lnSpc>
                <a:spcPct val="300000"/>
              </a:lnSpc>
            </a:pPr>
            <a:r>
              <a:rPr lang="en-US" sz="4000" dirty="0"/>
              <a:t>delight</a:t>
            </a:r>
          </a:p>
        </p:txBody>
      </p:sp>
      <p:sp>
        <p:nvSpPr>
          <p:cNvPr id="7" name="TextBox 6">
            <a:extLst>
              <a:ext uri="{FF2B5EF4-FFF2-40B4-BE49-F238E27FC236}">
                <a16:creationId xmlns:a16="http://schemas.microsoft.com/office/drawing/2014/main" id="{45878EB6-8826-4A86-A0E0-35C0D97AA3C7}"/>
              </a:ext>
            </a:extLst>
          </p:cNvPr>
          <p:cNvSpPr txBox="1"/>
          <p:nvPr/>
        </p:nvSpPr>
        <p:spPr>
          <a:xfrm>
            <a:off x="4647436" y="213059"/>
            <a:ext cx="7434756" cy="6863417"/>
          </a:xfrm>
          <a:prstGeom prst="rect">
            <a:avLst/>
          </a:prstGeom>
          <a:noFill/>
        </p:spPr>
        <p:txBody>
          <a:bodyPr wrap="square" rtlCol="0">
            <a:spAutoFit/>
          </a:bodyPr>
          <a:lstStyle/>
          <a:p>
            <a:pPr>
              <a:lnSpc>
                <a:spcPct val="150000"/>
              </a:lnSpc>
            </a:pPr>
            <a:r>
              <a:rPr lang="en-US" sz="4000" dirty="0"/>
              <a:t>move</a:t>
            </a:r>
            <a:endParaRPr lang="en-GB" sz="4000" dirty="0"/>
          </a:p>
          <a:p>
            <a:pPr>
              <a:lnSpc>
                <a:spcPct val="150000"/>
              </a:lnSpc>
            </a:pPr>
            <a:endParaRPr lang="en-GB" sz="4000" dirty="0"/>
          </a:p>
          <a:p>
            <a:r>
              <a:rPr lang="en-GB" sz="4000" dirty="0"/>
              <a:t>very great in size</a:t>
            </a:r>
          </a:p>
          <a:p>
            <a:pPr>
              <a:lnSpc>
                <a:spcPct val="150000"/>
              </a:lnSpc>
            </a:pPr>
            <a:endParaRPr lang="en-GB" sz="4000" dirty="0"/>
          </a:p>
          <a:p>
            <a:r>
              <a:rPr lang="en-US" sz="4000" dirty="0"/>
              <a:t>something that gives great pleasure</a:t>
            </a:r>
            <a:endParaRPr lang="en-GB" sz="4000" dirty="0"/>
          </a:p>
          <a:p>
            <a:pPr>
              <a:lnSpc>
                <a:spcPct val="150000"/>
              </a:lnSpc>
            </a:pPr>
            <a:endParaRPr lang="en-GB" sz="4000" dirty="0"/>
          </a:p>
          <a:p>
            <a:r>
              <a:rPr lang="en-GB" sz="4000" dirty="0"/>
              <a:t>moves fast with a loud, low </a:t>
            </a:r>
          </a:p>
          <a:p>
            <a:r>
              <a:rPr lang="en-GB" sz="4000" dirty="0"/>
              <a:t>hum</a:t>
            </a:r>
            <a:endParaRPr lang="en-US" sz="4000" dirty="0"/>
          </a:p>
        </p:txBody>
      </p:sp>
      <p:cxnSp>
        <p:nvCxnSpPr>
          <p:cNvPr id="5" name="Straight Arrow Connector 4">
            <a:extLst>
              <a:ext uri="{FF2B5EF4-FFF2-40B4-BE49-F238E27FC236}">
                <a16:creationId xmlns:a16="http://schemas.microsoft.com/office/drawing/2014/main" id="{9A9CD428-2414-49B1-8137-D450D97AD9FE}"/>
              </a:ext>
            </a:extLst>
          </p:cNvPr>
          <p:cNvCxnSpPr>
            <a:cxnSpLocks/>
          </p:cNvCxnSpPr>
          <p:nvPr/>
        </p:nvCxnSpPr>
        <p:spPr>
          <a:xfrm>
            <a:off x="1728562" y="844957"/>
            <a:ext cx="3086514" cy="1748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8C3CF94-3B09-4B36-8D33-4D6B0D3501E0}"/>
              </a:ext>
            </a:extLst>
          </p:cNvPr>
          <p:cNvCxnSpPr>
            <a:cxnSpLocks/>
          </p:cNvCxnSpPr>
          <p:nvPr/>
        </p:nvCxnSpPr>
        <p:spPr>
          <a:xfrm>
            <a:off x="2063842" y="2636521"/>
            <a:ext cx="2583594" cy="3794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D441B3F-C090-4829-BC16-3FE7C7457FDC}"/>
              </a:ext>
            </a:extLst>
          </p:cNvPr>
          <p:cNvCxnSpPr>
            <a:cxnSpLocks/>
          </p:cNvCxnSpPr>
          <p:nvPr/>
        </p:nvCxnSpPr>
        <p:spPr>
          <a:xfrm flipV="1">
            <a:off x="2063842" y="990600"/>
            <a:ext cx="2583594" cy="354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513576-F5AC-4072-9A4E-5DA18F336835}"/>
              </a:ext>
            </a:extLst>
          </p:cNvPr>
          <p:cNvCxnSpPr>
            <a:cxnSpLocks/>
          </p:cNvCxnSpPr>
          <p:nvPr/>
        </p:nvCxnSpPr>
        <p:spPr>
          <a:xfrm flipV="1">
            <a:off x="2154518" y="4267200"/>
            <a:ext cx="2492918" cy="2068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58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1</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01954">
            <a:off x="3732237" y="1861525"/>
            <a:ext cx="8898993" cy="4633252"/>
          </a:xfrm>
        </p:spPr>
        <p:txBody>
          <a:bodyPr>
            <a:normAutofit/>
          </a:bodyPr>
          <a:lstStyle/>
          <a:p>
            <a:r>
              <a:rPr lang="en-US" sz="4400" dirty="0"/>
              <a:t>READ the text silently.</a:t>
            </a:r>
          </a:p>
          <a:p>
            <a:r>
              <a:rPr lang="en-US" sz="4400" dirty="0"/>
              <a:t>After you read the text ANSWER the following questions:</a:t>
            </a:r>
          </a:p>
          <a:p>
            <a:endParaRPr lang="en-US" sz="4400" dirty="0"/>
          </a:p>
          <a:p>
            <a:r>
              <a:rPr lang="en-US" sz="4400" dirty="0"/>
              <a:t>WHAT IS THE TEXT ABOUT? </a:t>
            </a:r>
          </a:p>
          <a:p>
            <a:r>
              <a:rPr lang="en-US" sz="4400" dirty="0"/>
              <a:t>HOW DID IT MAKE YOU FEEL?</a:t>
            </a:r>
          </a:p>
          <a:p>
            <a:endParaRPr lang="en-US" sz="5100" dirty="0"/>
          </a:p>
        </p:txBody>
      </p:sp>
    </p:spTree>
    <p:extLst>
      <p:ext uri="{BB962C8B-B14F-4D97-AF65-F5344CB8AC3E}">
        <p14:creationId xmlns:p14="http://schemas.microsoft.com/office/powerpoint/2010/main" val="118668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B2CD4E-66AA-4DCF-A564-8E23DC28A9B5}"/>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pic>
        <p:nvPicPr>
          <p:cNvPr id="2" name="Picture 1">
            <a:extLst>
              <a:ext uri="{FF2B5EF4-FFF2-40B4-BE49-F238E27FC236}">
                <a16:creationId xmlns:a16="http://schemas.microsoft.com/office/drawing/2014/main" id="{99F9CABF-D476-4D61-9300-8C43E427DC99}"/>
              </a:ext>
            </a:extLst>
          </p:cNvPr>
          <p:cNvPicPr>
            <a:picLocks noChangeAspect="1"/>
          </p:cNvPicPr>
          <p:nvPr/>
        </p:nvPicPr>
        <p:blipFill>
          <a:blip r:embed="rId2"/>
          <a:stretch>
            <a:fillRect/>
          </a:stretch>
        </p:blipFill>
        <p:spPr>
          <a:xfrm>
            <a:off x="1221921" y="0"/>
            <a:ext cx="9748157" cy="6858000"/>
          </a:xfrm>
          <a:prstGeom prst="rect">
            <a:avLst/>
          </a:prstGeom>
        </p:spPr>
      </p:pic>
    </p:spTree>
    <p:extLst>
      <p:ext uri="{BB962C8B-B14F-4D97-AF65-F5344CB8AC3E}">
        <p14:creationId xmlns:p14="http://schemas.microsoft.com/office/powerpoint/2010/main" val="242264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5953B6-9C5C-49D2-BA4B-CFE98B5488A9}"/>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pic>
        <p:nvPicPr>
          <p:cNvPr id="4" name="Picture 3">
            <a:extLst>
              <a:ext uri="{FF2B5EF4-FFF2-40B4-BE49-F238E27FC236}">
                <a16:creationId xmlns:a16="http://schemas.microsoft.com/office/drawing/2014/main" id="{67A9DAF3-74AA-4591-A2B6-331532BF67CC}"/>
              </a:ext>
            </a:extLst>
          </p:cNvPr>
          <p:cNvPicPr>
            <a:picLocks noChangeAspect="1"/>
          </p:cNvPicPr>
          <p:nvPr/>
        </p:nvPicPr>
        <p:blipFill>
          <a:blip r:embed="rId2"/>
          <a:stretch>
            <a:fillRect/>
          </a:stretch>
        </p:blipFill>
        <p:spPr>
          <a:xfrm>
            <a:off x="1218650" y="0"/>
            <a:ext cx="9754700" cy="6858000"/>
          </a:xfrm>
          <a:prstGeom prst="rect">
            <a:avLst/>
          </a:prstGeom>
        </p:spPr>
      </p:pic>
    </p:spTree>
    <p:extLst>
      <p:ext uri="{BB962C8B-B14F-4D97-AF65-F5344CB8AC3E}">
        <p14:creationId xmlns:p14="http://schemas.microsoft.com/office/powerpoint/2010/main" val="400548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73326E-CE2A-4816-B14D-9D7731D5CA3E}"/>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pic>
        <p:nvPicPr>
          <p:cNvPr id="4" name="Picture 3">
            <a:extLst>
              <a:ext uri="{FF2B5EF4-FFF2-40B4-BE49-F238E27FC236}">
                <a16:creationId xmlns:a16="http://schemas.microsoft.com/office/drawing/2014/main" id="{55267E20-74AB-4B62-8EA0-B3B9D5F47F46}"/>
              </a:ext>
            </a:extLst>
          </p:cNvPr>
          <p:cNvPicPr>
            <a:picLocks noChangeAspect="1"/>
          </p:cNvPicPr>
          <p:nvPr/>
        </p:nvPicPr>
        <p:blipFill>
          <a:blip r:embed="rId2"/>
          <a:stretch>
            <a:fillRect/>
          </a:stretch>
        </p:blipFill>
        <p:spPr>
          <a:xfrm>
            <a:off x="3619500" y="0"/>
            <a:ext cx="4953000" cy="6858000"/>
          </a:xfrm>
          <a:prstGeom prst="rect">
            <a:avLst/>
          </a:prstGeom>
        </p:spPr>
      </p:pic>
    </p:spTree>
    <p:extLst>
      <p:ext uri="{BB962C8B-B14F-4D97-AF65-F5344CB8AC3E}">
        <p14:creationId xmlns:p14="http://schemas.microsoft.com/office/powerpoint/2010/main" val="269483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29BA7-11BD-424F-BEA2-E4D4634EDF6E}"/>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6" name="Title 5">
            <a:extLst>
              <a:ext uri="{FF2B5EF4-FFF2-40B4-BE49-F238E27FC236}">
                <a16:creationId xmlns:a16="http://schemas.microsoft.com/office/drawing/2014/main" id="{58F59C66-80FC-424E-BD90-A52ECC9E2AF0}"/>
              </a:ext>
            </a:extLst>
          </p:cNvPr>
          <p:cNvSpPr>
            <a:spLocks noGrp="1"/>
          </p:cNvSpPr>
          <p:nvPr>
            <p:ph type="title"/>
          </p:nvPr>
        </p:nvSpPr>
        <p:spPr>
          <a:xfrm rot="21180000">
            <a:off x="-18090" y="340764"/>
            <a:ext cx="5227881" cy="1325563"/>
          </a:xfrm>
        </p:spPr>
        <p:txBody>
          <a:bodyPr>
            <a:normAutofit/>
          </a:bodyPr>
          <a:lstStyle/>
          <a:p>
            <a:r>
              <a:rPr lang="en-US" sz="3200" dirty="0"/>
              <a:t>Step 2 - Discuss the question</a:t>
            </a:r>
            <a:endParaRPr lang="en-GB" sz="3200" dirty="0"/>
          </a:p>
        </p:txBody>
      </p:sp>
      <p:sp>
        <p:nvSpPr>
          <p:cNvPr id="2" name="Rectangle 1">
            <a:extLst>
              <a:ext uri="{FF2B5EF4-FFF2-40B4-BE49-F238E27FC236}">
                <a16:creationId xmlns:a16="http://schemas.microsoft.com/office/drawing/2014/main" id="{987C1047-C672-4829-AF25-813E01879B35}"/>
              </a:ext>
            </a:extLst>
          </p:cNvPr>
          <p:cNvSpPr/>
          <p:nvPr/>
        </p:nvSpPr>
        <p:spPr>
          <a:xfrm>
            <a:off x="1530472" y="1515918"/>
            <a:ext cx="10436089" cy="697050"/>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3600" dirty="0">
                <a:solidFill>
                  <a:srgbClr val="180200"/>
                </a:solidFill>
              </a:rPr>
              <a:t>What is </a:t>
            </a:r>
            <a:r>
              <a:rPr lang="en-US" sz="3600">
                <a:solidFill>
                  <a:srgbClr val="180200"/>
                </a:solidFill>
              </a:rPr>
              <a:t>the text </a:t>
            </a:r>
            <a:r>
              <a:rPr lang="en-US" sz="3600" dirty="0">
                <a:solidFill>
                  <a:srgbClr val="180200"/>
                </a:solidFill>
              </a:rPr>
              <a:t>about?</a:t>
            </a:r>
            <a:endParaRPr lang="en-GB" sz="3600" dirty="0">
              <a:solidFill>
                <a:srgbClr val="180200"/>
              </a:solidFill>
            </a:endParaRPr>
          </a:p>
        </p:txBody>
      </p:sp>
      <p:sp>
        <p:nvSpPr>
          <p:cNvPr id="4" name="Rectangle 3">
            <a:extLst>
              <a:ext uri="{FF2B5EF4-FFF2-40B4-BE49-F238E27FC236}">
                <a16:creationId xmlns:a16="http://schemas.microsoft.com/office/drawing/2014/main" id="{16200B7E-26C2-4A7C-83D5-AE89403CA567}"/>
              </a:ext>
            </a:extLst>
          </p:cNvPr>
          <p:cNvSpPr/>
          <p:nvPr/>
        </p:nvSpPr>
        <p:spPr>
          <a:xfrm>
            <a:off x="1530472" y="2095221"/>
            <a:ext cx="10114959" cy="4839723"/>
          </a:xfrm>
          <a:prstGeom prst="rect">
            <a:avLst/>
          </a:prstGeom>
        </p:spPr>
        <p:txBody>
          <a:bodyPr wrap="square">
            <a:spAutoFit/>
          </a:bodyPr>
          <a:lstStyle/>
          <a:p>
            <a:pPr algn="just">
              <a:lnSpc>
                <a:spcPct val="120000"/>
              </a:lnSpc>
              <a:spcBef>
                <a:spcPts val="600"/>
              </a:spcBef>
            </a:pPr>
            <a:r>
              <a:rPr lang="en-US" sz="3600" dirty="0"/>
              <a:t>The text is a fictitious story about a boy, Hal who is on a special mission. </a:t>
            </a:r>
          </a:p>
          <a:p>
            <a:pPr algn="just">
              <a:lnSpc>
                <a:spcPct val="120000"/>
              </a:lnSpc>
              <a:spcBef>
                <a:spcPts val="600"/>
              </a:spcBef>
            </a:pPr>
            <a:r>
              <a:rPr lang="en-US" sz="3600" dirty="0"/>
              <a:t>When Hal is about to fall asleep, his bed takes off and Hal goes around space looking for the Sun. During this special expedition Hal comes across the Moon, Mars, lots of stars and finally he finds </a:t>
            </a:r>
          </a:p>
          <a:p>
            <a:pPr algn="just">
              <a:lnSpc>
                <a:spcPct val="120000"/>
              </a:lnSpc>
              <a:spcBef>
                <a:spcPts val="600"/>
              </a:spcBef>
            </a:pPr>
            <a:r>
              <a:rPr lang="en-US" sz="3600" dirty="0"/>
              <a:t>the Sun. </a:t>
            </a:r>
          </a:p>
        </p:txBody>
      </p:sp>
    </p:spTree>
    <p:extLst>
      <p:ext uri="{BB962C8B-B14F-4D97-AF65-F5344CB8AC3E}">
        <p14:creationId xmlns:p14="http://schemas.microsoft.com/office/powerpoint/2010/main" val="22594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3</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71801">
            <a:off x="4210943" y="2104822"/>
            <a:ext cx="8533424" cy="5208366"/>
          </a:xfrm>
        </p:spPr>
        <p:txBody>
          <a:bodyPr>
            <a:noAutofit/>
          </a:bodyPr>
          <a:lstStyle/>
          <a:p>
            <a:endParaRPr lang="en-US" sz="3000" dirty="0"/>
          </a:p>
          <a:p>
            <a:r>
              <a:rPr lang="en-US" sz="4800" dirty="0"/>
              <a:t>READ the text again. </a:t>
            </a:r>
          </a:p>
          <a:p>
            <a:r>
              <a:rPr lang="en-US" sz="4800" dirty="0"/>
              <a:t>Then try to ANSWER the following questions.</a:t>
            </a:r>
          </a:p>
          <a:p>
            <a:endParaRPr lang="en-US" sz="4800" dirty="0"/>
          </a:p>
        </p:txBody>
      </p:sp>
    </p:spTree>
    <p:extLst>
      <p:ext uri="{BB962C8B-B14F-4D97-AF65-F5344CB8AC3E}">
        <p14:creationId xmlns:p14="http://schemas.microsoft.com/office/powerpoint/2010/main" val="192017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DAF742-B1F0-499E-AAD2-C2851BDD2A30}"/>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CDEF0C47-F2EF-408C-A0A8-43F596664D5D}"/>
              </a:ext>
            </a:extLst>
          </p:cNvPr>
          <p:cNvSpPr>
            <a:spLocks noGrp="1"/>
          </p:cNvSpPr>
          <p:nvPr>
            <p:ph type="title"/>
          </p:nvPr>
        </p:nvSpPr>
        <p:spPr>
          <a:xfrm rot="21180000">
            <a:off x="-65166" y="426497"/>
            <a:ext cx="5046786" cy="1095687"/>
          </a:xfrm>
        </p:spPr>
        <p:txBody>
          <a:bodyPr>
            <a:normAutofit/>
          </a:bodyPr>
          <a:lstStyle/>
          <a:p>
            <a:r>
              <a:rPr lang="en-US" sz="3200" dirty="0"/>
              <a:t>Step 3:</a:t>
            </a:r>
            <a:br>
              <a:rPr lang="en-US" sz="3200" dirty="0"/>
            </a:br>
            <a:r>
              <a:rPr lang="en-US" sz="3200" dirty="0"/>
              <a:t>Answer these questions!</a:t>
            </a:r>
            <a:endParaRPr lang="en-GB" sz="3200" dirty="0"/>
          </a:p>
        </p:txBody>
      </p:sp>
      <p:sp>
        <p:nvSpPr>
          <p:cNvPr id="6" name="Text Placeholder 4">
            <a:extLst>
              <a:ext uri="{FF2B5EF4-FFF2-40B4-BE49-F238E27FC236}">
                <a16:creationId xmlns:a16="http://schemas.microsoft.com/office/drawing/2014/main" id="{7F38F38C-6F63-47C6-BC59-926659B33B3D}"/>
              </a:ext>
            </a:extLst>
          </p:cNvPr>
          <p:cNvSpPr>
            <a:spLocks noGrp="1"/>
          </p:cNvSpPr>
          <p:nvPr>
            <p:ph idx="1"/>
          </p:nvPr>
        </p:nvSpPr>
        <p:spPr>
          <a:xfrm>
            <a:off x="1941137" y="1564847"/>
            <a:ext cx="10442575" cy="5943092"/>
          </a:xfrm>
        </p:spPr>
        <p:txBody>
          <a:bodyPr tIns="180000" bIns="108000">
            <a:normAutofit/>
          </a:bodyPr>
          <a:lstStyle/>
          <a:p>
            <a:pPr>
              <a:lnSpc>
                <a:spcPct val="100000"/>
              </a:lnSpc>
            </a:pPr>
            <a:r>
              <a:rPr lang="en-GB" dirty="0"/>
              <a:t>Who is the main character in the story? </a:t>
            </a:r>
          </a:p>
          <a:p>
            <a:pPr>
              <a:lnSpc>
                <a:spcPct val="100000"/>
              </a:lnSpc>
            </a:pPr>
            <a:r>
              <a:rPr lang="en-GB" dirty="0"/>
              <a:t>What is the setting of the story?  </a:t>
            </a:r>
          </a:p>
          <a:p>
            <a:pPr>
              <a:lnSpc>
                <a:spcPct val="100000"/>
              </a:lnSpc>
            </a:pPr>
            <a:r>
              <a:rPr lang="en-US" dirty="0"/>
              <a:t>Where does Hal see grey </a:t>
            </a:r>
            <a:r>
              <a:rPr lang="en-GB" dirty="0"/>
              <a:t>craters, mountains and dust?</a:t>
            </a:r>
            <a:endParaRPr lang="en-US" dirty="0"/>
          </a:p>
          <a:p>
            <a:pPr>
              <a:lnSpc>
                <a:spcPct val="100000"/>
              </a:lnSpc>
            </a:pPr>
            <a:r>
              <a:rPr lang="en-US" dirty="0"/>
              <a:t>What are the small diamonds in the sky?</a:t>
            </a:r>
            <a:endParaRPr lang="en-GB" dirty="0"/>
          </a:p>
          <a:p>
            <a:pPr>
              <a:lnSpc>
                <a:spcPct val="100000"/>
              </a:lnSpc>
            </a:pPr>
            <a:r>
              <a:rPr lang="en-GB" dirty="0"/>
              <a:t>What are the three things he saw on planet Mars? </a:t>
            </a:r>
          </a:p>
          <a:p>
            <a:pPr>
              <a:lnSpc>
                <a:spcPct val="100000"/>
              </a:lnSpc>
            </a:pPr>
            <a:r>
              <a:rPr lang="en-GB" dirty="0"/>
              <a:t>What does Hal notice the Earth doing?</a:t>
            </a:r>
          </a:p>
          <a:p>
            <a:pPr>
              <a:lnSpc>
                <a:spcPct val="100000"/>
              </a:lnSpc>
            </a:pPr>
            <a:r>
              <a:rPr lang="en-GB" dirty="0"/>
              <a:t>What did you learn about day and night?</a:t>
            </a:r>
          </a:p>
          <a:p>
            <a:pPr>
              <a:lnSpc>
                <a:spcPct val="100000"/>
              </a:lnSpc>
            </a:pPr>
            <a:r>
              <a:rPr lang="en-US" dirty="0"/>
              <a:t>What do you notice about the text?</a:t>
            </a:r>
            <a:endParaRPr lang="en-GB" dirty="0"/>
          </a:p>
          <a:p>
            <a:pPr marL="0" indent="0">
              <a:lnSpc>
                <a:spcPct val="100000"/>
              </a:lnSpc>
              <a:buNone/>
            </a:pPr>
            <a:r>
              <a:rPr lang="en-GB" dirty="0"/>
              <a:t>  </a:t>
            </a:r>
          </a:p>
        </p:txBody>
      </p:sp>
    </p:spTree>
    <p:extLst>
      <p:ext uri="{BB962C8B-B14F-4D97-AF65-F5344CB8AC3E}">
        <p14:creationId xmlns:p14="http://schemas.microsoft.com/office/powerpoint/2010/main" val="11147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197835" y="986716"/>
            <a:ext cx="5004965" cy="734415"/>
          </a:xfrm>
        </p:spPr>
        <p:txBody>
          <a:bodyPr>
            <a:normAutofit fontScale="90000"/>
          </a:bodyPr>
          <a:lstStyle/>
          <a:p>
            <a:r>
              <a:rPr lang="en-US" dirty="0"/>
              <a:t>Lesson 4 Objectives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304280" y="2252547"/>
            <a:ext cx="5305793" cy="4401054"/>
          </a:xfrm>
        </p:spPr>
        <p:txBody>
          <a:bodyPr>
            <a:normAutofit fontScale="92500" lnSpcReduction="10000"/>
          </a:bodyPr>
          <a:lstStyle/>
          <a:p>
            <a:r>
              <a:rPr lang="en-US" sz="2800" dirty="0"/>
              <a:t>You will:</a:t>
            </a:r>
          </a:p>
          <a:p>
            <a:pPr marL="342900" indent="-342900">
              <a:buFont typeface="Arial" panose="020B0604020202020204" pitchFamily="34" charset="0"/>
              <a:buChar char="•"/>
            </a:pPr>
            <a:r>
              <a:rPr lang="en-US" sz="2800" dirty="0"/>
              <a:t>use the dictionary to find the meaning of new words.</a:t>
            </a:r>
          </a:p>
          <a:p>
            <a:pPr marL="342900" indent="-342900">
              <a:buFont typeface="Arial" panose="020B0604020202020204" pitchFamily="34" charset="0"/>
              <a:buChar char="•"/>
            </a:pPr>
            <a:r>
              <a:rPr lang="en-US" sz="2800" dirty="0"/>
              <a:t>read a literary text silently and aloud.</a:t>
            </a:r>
          </a:p>
          <a:p>
            <a:pPr marL="342900" indent="-342900">
              <a:buFont typeface="Arial" panose="020B0604020202020204" pitchFamily="34" charset="0"/>
              <a:buChar char="•"/>
            </a:pPr>
            <a:r>
              <a:rPr lang="en-US" sz="2800" dirty="0"/>
              <a:t>listen to a literary text being read aloud.</a:t>
            </a:r>
          </a:p>
          <a:p>
            <a:pPr marL="342900" indent="-342900">
              <a:buFont typeface="Arial" panose="020B0604020202020204" pitchFamily="34" charset="0"/>
              <a:buChar char="•"/>
            </a:pPr>
            <a:r>
              <a:rPr lang="en-US" sz="2800" dirty="0"/>
              <a:t>identify the character and setting in a literary text.</a:t>
            </a:r>
          </a:p>
          <a:p>
            <a:pPr marL="342900" indent="-342900">
              <a:buFont typeface="Arial" panose="020B0604020202020204" pitchFamily="34" charset="0"/>
              <a:buChar char="•"/>
            </a:pPr>
            <a:r>
              <a:rPr lang="en-US" sz="2800" dirty="0"/>
              <a:t>identify rhyme and onomatopoeic words. </a:t>
            </a: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29BA7-11BD-424F-BEA2-E4D4634EDF6E}"/>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6" name="Title 5">
            <a:extLst>
              <a:ext uri="{FF2B5EF4-FFF2-40B4-BE49-F238E27FC236}">
                <a16:creationId xmlns:a16="http://schemas.microsoft.com/office/drawing/2014/main" id="{58F59C66-80FC-424E-BD90-A52ECC9E2AF0}"/>
              </a:ext>
            </a:extLst>
          </p:cNvPr>
          <p:cNvSpPr>
            <a:spLocks noGrp="1"/>
          </p:cNvSpPr>
          <p:nvPr>
            <p:ph type="title"/>
          </p:nvPr>
        </p:nvSpPr>
        <p:spPr>
          <a:xfrm rot="21180000">
            <a:off x="61369" y="289394"/>
            <a:ext cx="5206229" cy="1325563"/>
          </a:xfrm>
        </p:spPr>
        <p:txBody>
          <a:bodyPr>
            <a:normAutofit/>
          </a:bodyPr>
          <a:lstStyle/>
          <a:p>
            <a:r>
              <a:rPr lang="en-US" sz="3200" dirty="0"/>
              <a:t>Step 4 - Discuss the questions</a:t>
            </a:r>
            <a:endParaRPr lang="en-GB" sz="3200" dirty="0"/>
          </a:p>
        </p:txBody>
      </p:sp>
      <p:sp>
        <p:nvSpPr>
          <p:cNvPr id="8" name="Rectangle 7">
            <a:extLst>
              <a:ext uri="{FF2B5EF4-FFF2-40B4-BE49-F238E27FC236}">
                <a16:creationId xmlns:a16="http://schemas.microsoft.com/office/drawing/2014/main" id="{F0074522-E213-4E40-A3D1-988D2706779E}"/>
              </a:ext>
            </a:extLst>
          </p:cNvPr>
          <p:cNvSpPr/>
          <p:nvPr/>
        </p:nvSpPr>
        <p:spPr>
          <a:xfrm>
            <a:off x="1359452" y="1536353"/>
            <a:ext cx="10436089" cy="523220"/>
          </a:xfrm>
          <a:prstGeom prst="rect">
            <a:avLst/>
          </a:prstGeom>
        </p:spPr>
        <p:txBody>
          <a:bodyPr wrap="square">
            <a:spAutoFit/>
          </a:bodyPr>
          <a:lstStyle/>
          <a:p>
            <a:pPr marL="914400" indent="-914400">
              <a:buFont typeface="+mj-lt"/>
              <a:buAutoNum type="arabicPeriod"/>
            </a:pPr>
            <a:r>
              <a:rPr lang="en-US" sz="2800" dirty="0">
                <a:solidFill>
                  <a:srgbClr val="1A0200"/>
                </a:solidFill>
              </a:rPr>
              <a:t>Who is the main character in the story?</a:t>
            </a:r>
          </a:p>
        </p:txBody>
      </p:sp>
      <p:sp>
        <p:nvSpPr>
          <p:cNvPr id="9" name="Rectangle 8">
            <a:extLst>
              <a:ext uri="{FF2B5EF4-FFF2-40B4-BE49-F238E27FC236}">
                <a16:creationId xmlns:a16="http://schemas.microsoft.com/office/drawing/2014/main" id="{F6F1BCF6-3192-4D1C-853F-B4824B58C3FC}"/>
              </a:ext>
            </a:extLst>
          </p:cNvPr>
          <p:cNvSpPr/>
          <p:nvPr/>
        </p:nvSpPr>
        <p:spPr>
          <a:xfrm>
            <a:off x="2242597" y="1937334"/>
            <a:ext cx="10537175" cy="562718"/>
          </a:xfrm>
          <a:prstGeom prst="rect">
            <a:avLst/>
          </a:prstGeom>
        </p:spPr>
        <p:txBody>
          <a:bodyPr wrap="square">
            <a:spAutoFit/>
          </a:bodyPr>
          <a:lstStyle/>
          <a:p>
            <a:pPr>
              <a:lnSpc>
                <a:spcPct val="120000"/>
              </a:lnSpc>
              <a:spcBef>
                <a:spcPts val="600"/>
              </a:spcBef>
            </a:pPr>
            <a:r>
              <a:rPr lang="en-US" sz="2800" dirty="0"/>
              <a:t>Hal</a:t>
            </a:r>
            <a:endParaRPr lang="en-GB" sz="2800" dirty="0"/>
          </a:p>
        </p:txBody>
      </p:sp>
      <p:sp>
        <p:nvSpPr>
          <p:cNvPr id="10" name="Rectangle 9">
            <a:extLst>
              <a:ext uri="{FF2B5EF4-FFF2-40B4-BE49-F238E27FC236}">
                <a16:creationId xmlns:a16="http://schemas.microsoft.com/office/drawing/2014/main" id="{4C039926-E9DF-4F04-A341-BE346BAC943D}"/>
              </a:ext>
            </a:extLst>
          </p:cNvPr>
          <p:cNvSpPr/>
          <p:nvPr/>
        </p:nvSpPr>
        <p:spPr>
          <a:xfrm>
            <a:off x="1212063" y="4264357"/>
            <a:ext cx="10979937" cy="954107"/>
          </a:xfrm>
          <a:prstGeom prst="rect">
            <a:avLst/>
          </a:prstGeom>
        </p:spPr>
        <p:txBody>
          <a:bodyPr wrap="square">
            <a:spAutoFit/>
          </a:bodyPr>
          <a:lstStyle/>
          <a:p>
            <a:r>
              <a:rPr lang="en-US" sz="2800" dirty="0">
                <a:solidFill>
                  <a:srgbClr val="1A0200"/>
                </a:solidFill>
              </a:rPr>
              <a:t>3.        Where does Hal see grey </a:t>
            </a:r>
            <a:r>
              <a:rPr lang="en-GB" sz="2800" dirty="0">
                <a:solidFill>
                  <a:srgbClr val="1A0200"/>
                </a:solidFill>
              </a:rPr>
              <a:t>craters, mountains and dust?</a:t>
            </a:r>
            <a:endParaRPr lang="en-US" sz="2800" dirty="0">
              <a:solidFill>
                <a:srgbClr val="1A0200"/>
              </a:solidFill>
            </a:endParaRPr>
          </a:p>
          <a:p>
            <a:endParaRPr lang="en-US" sz="2800" dirty="0">
              <a:solidFill>
                <a:srgbClr val="1A0200"/>
              </a:solidFill>
            </a:endParaRPr>
          </a:p>
        </p:txBody>
      </p:sp>
      <p:sp>
        <p:nvSpPr>
          <p:cNvPr id="12" name="Rectangle 11">
            <a:extLst>
              <a:ext uri="{FF2B5EF4-FFF2-40B4-BE49-F238E27FC236}">
                <a16:creationId xmlns:a16="http://schemas.microsoft.com/office/drawing/2014/main" id="{0D549FEE-A4A2-4715-ADCA-54F6FD7017DB}"/>
              </a:ext>
            </a:extLst>
          </p:cNvPr>
          <p:cNvSpPr/>
          <p:nvPr/>
        </p:nvSpPr>
        <p:spPr>
          <a:xfrm>
            <a:off x="1284037" y="2593643"/>
            <a:ext cx="10436089" cy="523220"/>
          </a:xfrm>
          <a:prstGeom prst="rect">
            <a:avLst/>
          </a:prstGeom>
        </p:spPr>
        <p:txBody>
          <a:bodyPr wrap="square">
            <a:spAutoFit/>
          </a:bodyPr>
          <a:lstStyle/>
          <a:p>
            <a:r>
              <a:rPr lang="en-US" sz="2800" dirty="0">
                <a:solidFill>
                  <a:srgbClr val="1A0200"/>
                </a:solidFill>
              </a:rPr>
              <a:t>2.       What is the setting of the story?</a:t>
            </a:r>
          </a:p>
        </p:txBody>
      </p:sp>
      <p:sp>
        <p:nvSpPr>
          <p:cNvPr id="14" name="Rectangle 13">
            <a:extLst>
              <a:ext uri="{FF2B5EF4-FFF2-40B4-BE49-F238E27FC236}">
                <a16:creationId xmlns:a16="http://schemas.microsoft.com/office/drawing/2014/main" id="{E4E0BE28-413A-4C38-839A-75010ECD83C5}"/>
              </a:ext>
            </a:extLst>
          </p:cNvPr>
          <p:cNvSpPr/>
          <p:nvPr/>
        </p:nvSpPr>
        <p:spPr>
          <a:xfrm>
            <a:off x="2242595" y="3052258"/>
            <a:ext cx="9670626" cy="1079783"/>
          </a:xfrm>
          <a:prstGeom prst="rect">
            <a:avLst/>
          </a:prstGeom>
        </p:spPr>
        <p:txBody>
          <a:bodyPr wrap="square">
            <a:spAutoFit/>
          </a:bodyPr>
          <a:lstStyle/>
          <a:p>
            <a:pPr>
              <a:lnSpc>
                <a:spcPct val="120000"/>
              </a:lnSpc>
              <a:spcBef>
                <a:spcPts val="600"/>
              </a:spcBef>
            </a:pPr>
            <a:r>
              <a:rPr lang="en-US" sz="2800" dirty="0"/>
              <a:t>The setting of the story is night-time. Hal is in his bedroom and then he zooms off to space. </a:t>
            </a:r>
            <a:endParaRPr lang="en-GB" sz="2800" dirty="0"/>
          </a:p>
        </p:txBody>
      </p:sp>
      <p:sp>
        <p:nvSpPr>
          <p:cNvPr id="11" name="Rectangle 10">
            <a:extLst>
              <a:ext uri="{FF2B5EF4-FFF2-40B4-BE49-F238E27FC236}">
                <a16:creationId xmlns:a16="http://schemas.microsoft.com/office/drawing/2014/main" id="{18950406-3B58-4DC9-B5A2-19290BE11B03}"/>
              </a:ext>
            </a:extLst>
          </p:cNvPr>
          <p:cNvSpPr/>
          <p:nvPr/>
        </p:nvSpPr>
        <p:spPr>
          <a:xfrm>
            <a:off x="1284037" y="5331831"/>
            <a:ext cx="10436089" cy="523220"/>
          </a:xfrm>
          <a:prstGeom prst="rect">
            <a:avLst/>
          </a:prstGeom>
        </p:spPr>
        <p:txBody>
          <a:bodyPr wrap="square">
            <a:spAutoFit/>
          </a:bodyPr>
          <a:lstStyle/>
          <a:p>
            <a:r>
              <a:rPr lang="en-US" sz="2800" dirty="0">
                <a:solidFill>
                  <a:srgbClr val="1A0200"/>
                </a:solidFill>
              </a:rPr>
              <a:t>4.       What are the small diamonds in the sky?</a:t>
            </a:r>
          </a:p>
        </p:txBody>
      </p:sp>
      <p:sp>
        <p:nvSpPr>
          <p:cNvPr id="15" name="Rectangle 14">
            <a:extLst>
              <a:ext uri="{FF2B5EF4-FFF2-40B4-BE49-F238E27FC236}">
                <a16:creationId xmlns:a16="http://schemas.microsoft.com/office/drawing/2014/main" id="{CAFCD36D-DF39-4AE6-978D-D12B063E9460}"/>
              </a:ext>
            </a:extLst>
          </p:cNvPr>
          <p:cNvSpPr/>
          <p:nvPr/>
        </p:nvSpPr>
        <p:spPr>
          <a:xfrm>
            <a:off x="2242595" y="4602653"/>
            <a:ext cx="10881915" cy="562718"/>
          </a:xfrm>
          <a:prstGeom prst="rect">
            <a:avLst/>
          </a:prstGeom>
        </p:spPr>
        <p:txBody>
          <a:bodyPr wrap="square">
            <a:spAutoFit/>
          </a:bodyPr>
          <a:lstStyle/>
          <a:p>
            <a:pPr>
              <a:lnSpc>
                <a:spcPct val="120000"/>
              </a:lnSpc>
              <a:spcBef>
                <a:spcPts val="600"/>
              </a:spcBef>
            </a:pPr>
            <a:r>
              <a:rPr lang="en-US" sz="2800" dirty="0"/>
              <a:t>On the Moon</a:t>
            </a:r>
            <a:endParaRPr lang="en-GB" sz="2800" dirty="0"/>
          </a:p>
        </p:txBody>
      </p:sp>
      <p:sp>
        <p:nvSpPr>
          <p:cNvPr id="17" name="Rectangle 16">
            <a:extLst>
              <a:ext uri="{FF2B5EF4-FFF2-40B4-BE49-F238E27FC236}">
                <a16:creationId xmlns:a16="http://schemas.microsoft.com/office/drawing/2014/main" id="{B7566FD6-B2AF-453D-BAF6-7AE880743956}"/>
              </a:ext>
            </a:extLst>
          </p:cNvPr>
          <p:cNvSpPr/>
          <p:nvPr/>
        </p:nvSpPr>
        <p:spPr>
          <a:xfrm>
            <a:off x="2242595" y="5803240"/>
            <a:ext cx="10881915" cy="562718"/>
          </a:xfrm>
          <a:prstGeom prst="rect">
            <a:avLst/>
          </a:prstGeom>
        </p:spPr>
        <p:txBody>
          <a:bodyPr wrap="square">
            <a:spAutoFit/>
          </a:bodyPr>
          <a:lstStyle/>
          <a:p>
            <a:pPr>
              <a:lnSpc>
                <a:spcPct val="120000"/>
              </a:lnSpc>
              <a:spcBef>
                <a:spcPts val="600"/>
              </a:spcBef>
            </a:pPr>
            <a:r>
              <a:rPr lang="en-US" sz="2800" dirty="0"/>
              <a:t>The stars</a:t>
            </a:r>
            <a:endParaRPr lang="en-GB" sz="2800" dirty="0"/>
          </a:p>
        </p:txBody>
      </p:sp>
    </p:spTree>
    <p:extLst>
      <p:ext uri="{BB962C8B-B14F-4D97-AF65-F5344CB8AC3E}">
        <p14:creationId xmlns:p14="http://schemas.microsoft.com/office/powerpoint/2010/main" val="3909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1"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29BA7-11BD-424F-BEA2-E4D4634EDF6E}"/>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6" name="Title 5">
            <a:extLst>
              <a:ext uri="{FF2B5EF4-FFF2-40B4-BE49-F238E27FC236}">
                <a16:creationId xmlns:a16="http://schemas.microsoft.com/office/drawing/2014/main" id="{58F59C66-80FC-424E-BD90-A52ECC9E2AF0}"/>
              </a:ext>
            </a:extLst>
          </p:cNvPr>
          <p:cNvSpPr>
            <a:spLocks noGrp="1"/>
          </p:cNvSpPr>
          <p:nvPr>
            <p:ph type="title"/>
          </p:nvPr>
        </p:nvSpPr>
        <p:spPr>
          <a:xfrm rot="21180000">
            <a:off x="61369" y="289394"/>
            <a:ext cx="5206229" cy="1325563"/>
          </a:xfrm>
        </p:spPr>
        <p:txBody>
          <a:bodyPr>
            <a:normAutofit/>
          </a:bodyPr>
          <a:lstStyle/>
          <a:p>
            <a:r>
              <a:rPr lang="en-US" sz="3200" dirty="0"/>
              <a:t>Step 4 - Discuss the questions</a:t>
            </a:r>
            <a:endParaRPr lang="en-GB" sz="3200" dirty="0"/>
          </a:p>
        </p:txBody>
      </p:sp>
      <p:sp>
        <p:nvSpPr>
          <p:cNvPr id="8" name="Rectangle 7">
            <a:extLst>
              <a:ext uri="{FF2B5EF4-FFF2-40B4-BE49-F238E27FC236}">
                <a16:creationId xmlns:a16="http://schemas.microsoft.com/office/drawing/2014/main" id="{F0074522-E213-4E40-A3D1-988D2706779E}"/>
              </a:ext>
            </a:extLst>
          </p:cNvPr>
          <p:cNvSpPr/>
          <p:nvPr/>
        </p:nvSpPr>
        <p:spPr>
          <a:xfrm>
            <a:off x="1190800" y="2484719"/>
            <a:ext cx="10436089" cy="523220"/>
          </a:xfrm>
          <a:prstGeom prst="rect">
            <a:avLst/>
          </a:prstGeom>
        </p:spPr>
        <p:txBody>
          <a:bodyPr wrap="square">
            <a:spAutoFit/>
          </a:bodyPr>
          <a:lstStyle/>
          <a:p>
            <a:r>
              <a:rPr lang="en-US" sz="2800" dirty="0">
                <a:solidFill>
                  <a:srgbClr val="1A0200"/>
                </a:solidFill>
              </a:rPr>
              <a:t>6.       </a:t>
            </a:r>
            <a:r>
              <a:rPr lang="en-GB" sz="2800" dirty="0">
                <a:solidFill>
                  <a:srgbClr val="1A0200"/>
                </a:solidFill>
              </a:rPr>
              <a:t>What does Hal notice the Earth doing</a:t>
            </a:r>
            <a:r>
              <a:rPr lang="en-GB" sz="2800" dirty="0"/>
              <a:t>? </a:t>
            </a:r>
            <a:r>
              <a:rPr lang="en-US" sz="2800" dirty="0">
                <a:solidFill>
                  <a:srgbClr val="1A0200"/>
                </a:solidFill>
              </a:rPr>
              <a:t> </a:t>
            </a:r>
          </a:p>
        </p:txBody>
      </p:sp>
      <p:sp>
        <p:nvSpPr>
          <p:cNvPr id="9" name="Rectangle 8">
            <a:extLst>
              <a:ext uri="{FF2B5EF4-FFF2-40B4-BE49-F238E27FC236}">
                <a16:creationId xmlns:a16="http://schemas.microsoft.com/office/drawing/2014/main" id="{F6F1BCF6-3192-4D1C-853F-B4824B58C3FC}"/>
              </a:ext>
            </a:extLst>
          </p:cNvPr>
          <p:cNvSpPr/>
          <p:nvPr/>
        </p:nvSpPr>
        <p:spPr>
          <a:xfrm>
            <a:off x="2120048" y="2941259"/>
            <a:ext cx="10537175" cy="562718"/>
          </a:xfrm>
          <a:prstGeom prst="rect">
            <a:avLst/>
          </a:prstGeom>
        </p:spPr>
        <p:txBody>
          <a:bodyPr wrap="square">
            <a:spAutoFit/>
          </a:bodyPr>
          <a:lstStyle/>
          <a:p>
            <a:pPr>
              <a:lnSpc>
                <a:spcPct val="120000"/>
              </a:lnSpc>
              <a:spcBef>
                <a:spcPts val="600"/>
              </a:spcBef>
            </a:pPr>
            <a:r>
              <a:rPr lang="en-US" sz="2800" dirty="0"/>
              <a:t>It was rotating.</a:t>
            </a:r>
            <a:endParaRPr lang="en-GB" sz="2800" dirty="0"/>
          </a:p>
        </p:txBody>
      </p:sp>
      <p:sp>
        <p:nvSpPr>
          <p:cNvPr id="10" name="Rectangle 9">
            <a:extLst>
              <a:ext uri="{FF2B5EF4-FFF2-40B4-BE49-F238E27FC236}">
                <a16:creationId xmlns:a16="http://schemas.microsoft.com/office/drawing/2014/main" id="{4C039926-E9DF-4F04-A341-BE346BAC943D}"/>
              </a:ext>
            </a:extLst>
          </p:cNvPr>
          <p:cNvSpPr/>
          <p:nvPr/>
        </p:nvSpPr>
        <p:spPr>
          <a:xfrm>
            <a:off x="1124811" y="3555998"/>
            <a:ext cx="10436089" cy="523220"/>
          </a:xfrm>
          <a:prstGeom prst="rect">
            <a:avLst/>
          </a:prstGeom>
        </p:spPr>
        <p:txBody>
          <a:bodyPr wrap="square">
            <a:spAutoFit/>
          </a:bodyPr>
          <a:lstStyle/>
          <a:p>
            <a:r>
              <a:rPr lang="en-US" sz="2800" dirty="0">
                <a:solidFill>
                  <a:srgbClr val="1A0200"/>
                </a:solidFill>
              </a:rPr>
              <a:t>7.        </a:t>
            </a:r>
            <a:r>
              <a:rPr lang="en-GB" sz="2800" dirty="0">
                <a:solidFill>
                  <a:srgbClr val="1A0200"/>
                </a:solidFill>
              </a:rPr>
              <a:t>What do you learn about day and night? </a:t>
            </a:r>
            <a:endParaRPr lang="en-US" sz="2800" dirty="0">
              <a:solidFill>
                <a:srgbClr val="1A0200"/>
              </a:solidFill>
            </a:endParaRPr>
          </a:p>
        </p:txBody>
      </p:sp>
      <p:sp>
        <p:nvSpPr>
          <p:cNvPr id="13" name="Rectangle 12">
            <a:extLst>
              <a:ext uri="{FF2B5EF4-FFF2-40B4-BE49-F238E27FC236}">
                <a16:creationId xmlns:a16="http://schemas.microsoft.com/office/drawing/2014/main" id="{35B6315A-E569-49A4-B349-0551B3EBA632}"/>
              </a:ext>
            </a:extLst>
          </p:cNvPr>
          <p:cNvSpPr/>
          <p:nvPr/>
        </p:nvSpPr>
        <p:spPr>
          <a:xfrm>
            <a:off x="2120048" y="4063544"/>
            <a:ext cx="9740131" cy="1079783"/>
          </a:xfrm>
          <a:prstGeom prst="rect">
            <a:avLst/>
          </a:prstGeom>
        </p:spPr>
        <p:txBody>
          <a:bodyPr wrap="square">
            <a:spAutoFit/>
          </a:bodyPr>
          <a:lstStyle/>
          <a:p>
            <a:pPr>
              <a:lnSpc>
                <a:spcPct val="120000"/>
              </a:lnSpc>
              <a:spcBef>
                <a:spcPts val="600"/>
              </a:spcBef>
            </a:pPr>
            <a:r>
              <a:rPr lang="en-GB" sz="2800" dirty="0"/>
              <a:t>We have daytime when the Earth turns towards the Sun and night-time when the Earth turns away from the Sun.</a:t>
            </a:r>
          </a:p>
        </p:txBody>
      </p:sp>
      <p:sp>
        <p:nvSpPr>
          <p:cNvPr id="11" name="Rectangle 10">
            <a:extLst>
              <a:ext uri="{FF2B5EF4-FFF2-40B4-BE49-F238E27FC236}">
                <a16:creationId xmlns:a16="http://schemas.microsoft.com/office/drawing/2014/main" id="{F5B9B028-FB75-4163-97D2-E3229B6AD95C}"/>
              </a:ext>
            </a:extLst>
          </p:cNvPr>
          <p:cNvSpPr/>
          <p:nvPr/>
        </p:nvSpPr>
        <p:spPr>
          <a:xfrm>
            <a:off x="1124811" y="5254857"/>
            <a:ext cx="10436089" cy="523220"/>
          </a:xfrm>
          <a:prstGeom prst="rect">
            <a:avLst/>
          </a:prstGeom>
        </p:spPr>
        <p:txBody>
          <a:bodyPr wrap="square">
            <a:spAutoFit/>
          </a:bodyPr>
          <a:lstStyle/>
          <a:p>
            <a:r>
              <a:rPr lang="en-US" sz="2800" dirty="0">
                <a:solidFill>
                  <a:srgbClr val="1A0200"/>
                </a:solidFill>
              </a:rPr>
              <a:t>8.        </a:t>
            </a:r>
            <a:r>
              <a:rPr lang="en-GB" sz="2800" dirty="0">
                <a:solidFill>
                  <a:srgbClr val="1A0200"/>
                </a:solidFill>
              </a:rPr>
              <a:t>What do you notice about the text?</a:t>
            </a:r>
            <a:endParaRPr lang="en-US" sz="2800" dirty="0">
              <a:solidFill>
                <a:srgbClr val="1A0200"/>
              </a:solidFill>
            </a:endParaRPr>
          </a:p>
        </p:txBody>
      </p:sp>
      <p:sp>
        <p:nvSpPr>
          <p:cNvPr id="12" name="Rectangle 11">
            <a:extLst>
              <a:ext uri="{FF2B5EF4-FFF2-40B4-BE49-F238E27FC236}">
                <a16:creationId xmlns:a16="http://schemas.microsoft.com/office/drawing/2014/main" id="{68F59A4E-1123-441B-B93C-3CD84973967E}"/>
              </a:ext>
            </a:extLst>
          </p:cNvPr>
          <p:cNvSpPr/>
          <p:nvPr/>
        </p:nvSpPr>
        <p:spPr>
          <a:xfrm>
            <a:off x="2167184" y="5660523"/>
            <a:ext cx="9740131" cy="1079783"/>
          </a:xfrm>
          <a:prstGeom prst="rect">
            <a:avLst/>
          </a:prstGeom>
        </p:spPr>
        <p:txBody>
          <a:bodyPr wrap="square">
            <a:spAutoFit/>
          </a:bodyPr>
          <a:lstStyle/>
          <a:p>
            <a:pPr>
              <a:lnSpc>
                <a:spcPct val="120000"/>
              </a:lnSpc>
              <a:spcBef>
                <a:spcPts val="600"/>
              </a:spcBef>
            </a:pPr>
            <a:r>
              <a:rPr lang="en-GB" sz="2800" dirty="0"/>
              <a:t>The text is written in the form of a poem. It has a flowing and regular rhythm, rhyming words and onomatopoeic words.    </a:t>
            </a:r>
          </a:p>
        </p:txBody>
      </p:sp>
      <p:pic>
        <p:nvPicPr>
          <p:cNvPr id="2" name="Picture 1">
            <a:extLst>
              <a:ext uri="{FF2B5EF4-FFF2-40B4-BE49-F238E27FC236}">
                <a16:creationId xmlns:a16="http://schemas.microsoft.com/office/drawing/2014/main" id="{BF021CDA-6D30-4456-8518-9018069AFADF}"/>
              </a:ext>
            </a:extLst>
          </p:cNvPr>
          <p:cNvPicPr>
            <a:picLocks noChangeAspect="1"/>
          </p:cNvPicPr>
          <p:nvPr/>
        </p:nvPicPr>
        <p:blipFill>
          <a:blip r:embed="rId2"/>
          <a:stretch>
            <a:fillRect/>
          </a:stretch>
        </p:blipFill>
        <p:spPr>
          <a:xfrm>
            <a:off x="1086556" y="1480465"/>
            <a:ext cx="10559187" cy="749873"/>
          </a:xfrm>
          <a:prstGeom prst="rect">
            <a:avLst/>
          </a:prstGeom>
        </p:spPr>
      </p:pic>
      <p:sp>
        <p:nvSpPr>
          <p:cNvPr id="14" name="Rectangle 13">
            <a:extLst>
              <a:ext uri="{FF2B5EF4-FFF2-40B4-BE49-F238E27FC236}">
                <a16:creationId xmlns:a16="http://schemas.microsoft.com/office/drawing/2014/main" id="{D60BF9CF-828A-4F5E-B811-9C600196312F}"/>
              </a:ext>
            </a:extLst>
          </p:cNvPr>
          <p:cNvSpPr/>
          <p:nvPr/>
        </p:nvSpPr>
        <p:spPr>
          <a:xfrm>
            <a:off x="2120048" y="1906662"/>
            <a:ext cx="10881915" cy="562718"/>
          </a:xfrm>
          <a:prstGeom prst="rect">
            <a:avLst/>
          </a:prstGeom>
        </p:spPr>
        <p:txBody>
          <a:bodyPr wrap="square">
            <a:spAutoFit/>
          </a:bodyPr>
          <a:lstStyle/>
          <a:p>
            <a:pPr>
              <a:lnSpc>
                <a:spcPct val="120000"/>
              </a:lnSpc>
              <a:spcBef>
                <a:spcPts val="600"/>
              </a:spcBef>
            </a:pPr>
            <a:r>
              <a:rPr lang="en-US" sz="2800" dirty="0"/>
              <a:t>Mountains, valleys and deserts</a:t>
            </a:r>
            <a:endParaRPr lang="en-GB" sz="2800" dirty="0"/>
          </a:p>
        </p:txBody>
      </p:sp>
    </p:spTree>
    <p:extLst>
      <p:ext uri="{BB962C8B-B14F-4D97-AF65-F5344CB8AC3E}">
        <p14:creationId xmlns:p14="http://schemas.microsoft.com/office/powerpoint/2010/main" val="38149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789F3E-3A9D-4910-90A0-3D1C4558E515}"/>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a:extLst>
              <a:ext uri="{FF2B5EF4-FFF2-40B4-BE49-F238E27FC236}">
                <a16:creationId xmlns:a16="http://schemas.microsoft.com/office/drawing/2014/main" id="{FA82E373-AB3A-49B2-8442-B094F2EE21B4}"/>
              </a:ext>
            </a:extLst>
          </p:cNvPr>
          <p:cNvSpPr>
            <a:spLocks noGrp="1"/>
          </p:cNvSpPr>
          <p:nvPr>
            <p:ph type="title"/>
          </p:nvPr>
        </p:nvSpPr>
        <p:spPr/>
        <p:txBody>
          <a:bodyPr/>
          <a:lstStyle/>
          <a:p>
            <a:r>
              <a:rPr lang="en-US" dirty="0"/>
              <a:t>Step 5</a:t>
            </a:r>
            <a:endParaRPr lang="en-GB" dirty="0"/>
          </a:p>
        </p:txBody>
      </p:sp>
      <p:sp>
        <p:nvSpPr>
          <p:cNvPr id="5" name="Text Placeholder 4">
            <a:extLst>
              <a:ext uri="{FF2B5EF4-FFF2-40B4-BE49-F238E27FC236}">
                <a16:creationId xmlns:a16="http://schemas.microsoft.com/office/drawing/2014/main" id="{18C5E4F0-38B1-4822-9AE6-1B6069683A9E}"/>
              </a:ext>
            </a:extLst>
          </p:cNvPr>
          <p:cNvSpPr>
            <a:spLocks noGrp="1"/>
          </p:cNvSpPr>
          <p:nvPr>
            <p:ph type="body" idx="1"/>
          </p:nvPr>
        </p:nvSpPr>
        <p:spPr>
          <a:xfrm rot="20837776">
            <a:off x="4020430" y="2676615"/>
            <a:ext cx="8245221" cy="3262533"/>
          </a:xfrm>
        </p:spPr>
        <p:txBody>
          <a:bodyPr>
            <a:normAutofit/>
          </a:bodyPr>
          <a:lstStyle/>
          <a:p>
            <a:r>
              <a:rPr lang="en-US" sz="4800" dirty="0"/>
              <a:t>LISTEN and </a:t>
            </a:r>
          </a:p>
          <a:p>
            <a:r>
              <a:rPr lang="en-US" sz="4800" dirty="0"/>
              <a:t>READ SILENTLY </a:t>
            </a:r>
          </a:p>
          <a:p>
            <a:r>
              <a:rPr lang="en-US" sz="4800" dirty="0"/>
              <a:t>with me. </a:t>
            </a:r>
            <a:endParaRPr lang="en-GB" sz="4800" dirty="0"/>
          </a:p>
        </p:txBody>
      </p:sp>
    </p:spTree>
    <p:extLst>
      <p:ext uri="{BB962C8B-B14F-4D97-AF65-F5344CB8AC3E}">
        <p14:creationId xmlns:p14="http://schemas.microsoft.com/office/powerpoint/2010/main" val="46822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B2CD4E-66AA-4DCF-A564-8E23DC28A9B5}"/>
              </a:ext>
            </a:extLst>
          </p:cNvPr>
          <p:cNvSpPr>
            <a:spLocks noGrp="1"/>
          </p:cNvSpPr>
          <p:nvPr>
            <p:ph type="sldNum" sz="quarter" idx="12"/>
          </p:nvPr>
        </p:nvSpPr>
        <p:spPr/>
        <p:txBody>
          <a:bodyPr/>
          <a:lstStyle/>
          <a:p>
            <a:fld id="{98C0CDE5-970C-4CC4-BF43-0DA127E73E82}" type="slidenum">
              <a:rPr lang="en-US" noProof="0" smtClean="0"/>
              <a:t>23</a:t>
            </a:fld>
            <a:endParaRPr lang="en-US" noProof="0" dirty="0"/>
          </a:p>
        </p:txBody>
      </p:sp>
      <p:pic>
        <p:nvPicPr>
          <p:cNvPr id="2" name="Picture 1">
            <a:extLst>
              <a:ext uri="{FF2B5EF4-FFF2-40B4-BE49-F238E27FC236}">
                <a16:creationId xmlns:a16="http://schemas.microsoft.com/office/drawing/2014/main" id="{99F9CABF-D476-4D61-9300-8C43E427DC99}"/>
              </a:ext>
            </a:extLst>
          </p:cNvPr>
          <p:cNvPicPr>
            <a:picLocks noChangeAspect="1"/>
          </p:cNvPicPr>
          <p:nvPr/>
        </p:nvPicPr>
        <p:blipFill>
          <a:blip r:embed="rId2"/>
          <a:stretch>
            <a:fillRect/>
          </a:stretch>
        </p:blipFill>
        <p:spPr>
          <a:xfrm>
            <a:off x="1221921" y="0"/>
            <a:ext cx="9748157" cy="6858000"/>
          </a:xfrm>
          <a:prstGeom prst="rect">
            <a:avLst/>
          </a:prstGeom>
        </p:spPr>
      </p:pic>
    </p:spTree>
    <p:extLst>
      <p:ext uri="{BB962C8B-B14F-4D97-AF65-F5344CB8AC3E}">
        <p14:creationId xmlns:p14="http://schemas.microsoft.com/office/powerpoint/2010/main" val="3706520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5953B6-9C5C-49D2-BA4B-CFE98B5488A9}"/>
              </a:ext>
            </a:extLst>
          </p:cNvPr>
          <p:cNvSpPr>
            <a:spLocks noGrp="1"/>
          </p:cNvSpPr>
          <p:nvPr>
            <p:ph type="sldNum" sz="quarter" idx="12"/>
          </p:nvPr>
        </p:nvSpPr>
        <p:spPr/>
        <p:txBody>
          <a:bodyPr/>
          <a:lstStyle/>
          <a:p>
            <a:fld id="{98C0CDE5-970C-4CC4-BF43-0DA127E73E82}" type="slidenum">
              <a:rPr lang="en-US" noProof="0" smtClean="0"/>
              <a:t>24</a:t>
            </a:fld>
            <a:endParaRPr lang="en-US" noProof="0" dirty="0"/>
          </a:p>
        </p:txBody>
      </p:sp>
      <p:pic>
        <p:nvPicPr>
          <p:cNvPr id="4" name="Picture 3">
            <a:extLst>
              <a:ext uri="{FF2B5EF4-FFF2-40B4-BE49-F238E27FC236}">
                <a16:creationId xmlns:a16="http://schemas.microsoft.com/office/drawing/2014/main" id="{67A9DAF3-74AA-4591-A2B6-331532BF67CC}"/>
              </a:ext>
            </a:extLst>
          </p:cNvPr>
          <p:cNvPicPr>
            <a:picLocks noChangeAspect="1"/>
          </p:cNvPicPr>
          <p:nvPr/>
        </p:nvPicPr>
        <p:blipFill>
          <a:blip r:embed="rId2"/>
          <a:stretch>
            <a:fillRect/>
          </a:stretch>
        </p:blipFill>
        <p:spPr>
          <a:xfrm>
            <a:off x="1218650" y="0"/>
            <a:ext cx="9754700" cy="6858000"/>
          </a:xfrm>
          <a:prstGeom prst="rect">
            <a:avLst/>
          </a:prstGeom>
        </p:spPr>
      </p:pic>
    </p:spTree>
    <p:extLst>
      <p:ext uri="{BB962C8B-B14F-4D97-AF65-F5344CB8AC3E}">
        <p14:creationId xmlns:p14="http://schemas.microsoft.com/office/powerpoint/2010/main" val="174408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73326E-CE2A-4816-B14D-9D7731D5CA3E}"/>
              </a:ext>
            </a:extLst>
          </p:cNvPr>
          <p:cNvSpPr>
            <a:spLocks noGrp="1"/>
          </p:cNvSpPr>
          <p:nvPr>
            <p:ph type="sldNum" sz="quarter" idx="12"/>
          </p:nvPr>
        </p:nvSpPr>
        <p:spPr/>
        <p:txBody>
          <a:bodyPr/>
          <a:lstStyle/>
          <a:p>
            <a:fld id="{98C0CDE5-970C-4CC4-BF43-0DA127E73E82}" type="slidenum">
              <a:rPr lang="en-US" noProof="0" smtClean="0"/>
              <a:t>25</a:t>
            </a:fld>
            <a:endParaRPr lang="en-US" noProof="0" dirty="0"/>
          </a:p>
        </p:txBody>
      </p:sp>
      <p:pic>
        <p:nvPicPr>
          <p:cNvPr id="4" name="Picture 3">
            <a:extLst>
              <a:ext uri="{FF2B5EF4-FFF2-40B4-BE49-F238E27FC236}">
                <a16:creationId xmlns:a16="http://schemas.microsoft.com/office/drawing/2014/main" id="{55267E20-74AB-4B62-8EA0-B3B9D5F47F46}"/>
              </a:ext>
            </a:extLst>
          </p:cNvPr>
          <p:cNvPicPr>
            <a:picLocks noChangeAspect="1"/>
          </p:cNvPicPr>
          <p:nvPr/>
        </p:nvPicPr>
        <p:blipFill>
          <a:blip r:embed="rId2"/>
          <a:stretch>
            <a:fillRect/>
          </a:stretch>
        </p:blipFill>
        <p:spPr>
          <a:xfrm>
            <a:off x="3619500" y="0"/>
            <a:ext cx="4953000" cy="6858000"/>
          </a:xfrm>
          <a:prstGeom prst="rect">
            <a:avLst/>
          </a:prstGeom>
        </p:spPr>
      </p:pic>
    </p:spTree>
    <p:extLst>
      <p:ext uri="{BB962C8B-B14F-4D97-AF65-F5344CB8AC3E}">
        <p14:creationId xmlns:p14="http://schemas.microsoft.com/office/powerpoint/2010/main" val="3462202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B4F11B-9072-4DE7-99FD-C598F4E50B22}"/>
              </a:ext>
            </a:extLst>
          </p:cNvPr>
          <p:cNvSpPr>
            <a:spLocks noGrp="1"/>
          </p:cNvSpPr>
          <p:nvPr>
            <p:ph type="sldNum" sz="quarter" idx="12"/>
          </p:nvPr>
        </p:nvSpPr>
        <p:spPr/>
        <p:txBody>
          <a:bodyPr/>
          <a:lstStyle/>
          <a:p>
            <a:fld id="{98C0CDE5-970C-4CC4-BF43-0DA127E73E82}" type="slidenum">
              <a:rPr lang="en-US" noProof="0" smtClean="0"/>
              <a:t>26</a:t>
            </a:fld>
            <a:endParaRPr lang="en-US" noProof="0" dirty="0"/>
          </a:p>
        </p:txBody>
      </p:sp>
      <p:sp>
        <p:nvSpPr>
          <p:cNvPr id="4" name="Title 3">
            <a:extLst>
              <a:ext uri="{FF2B5EF4-FFF2-40B4-BE49-F238E27FC236}">
                <a16:creationId xmlns:a16="http://schemas.microsoft.com/office/drawing/2014/main" id="{AFED2DDE-0A08-43F5-B428-0C203D4AE01D}"/>
              </a:ext>
            </a:extLst>
          </p:cNvPr>
          <p:cNvSpPr>
            <a:spLocks noGrp="1"/>
          </p:cNvSpPr>
          <p:nvPr>
            <p:ph type="title"/>
          </p:nvPr>
        </p:nvSpPr>
        <p:spPr/>
        <p:txBody>
          <a:bodyPr/>
          <a:lstStyle/>
          <a:p>
            <a:r>
              <a:rPr lang="en-US" dirty="0"/>
              <a:t>Step 6</a:t>
            </a:r>
            <a:endParaRPr lang="en-GB" dirty="0"/>
          </a:p>
        </p:txBody>
      </p:sp>
      <p:sp>
        <p:nvSpPr>
          <p:cNvPr id="6" name="Text Placeholder 4">
            <a:extLst>
              <a:ext uri="{FF2B5EF4-FFF2-40B4-BE49-F238E27FC236}">
                <a16:creationId xmlns:a16="http://schemas.microsoft.com/office/drawing/2014/main" id="{DC65B745-047E-466C-9F5A-3706896412AF}"/>
              </a:ext>
            </a:extLst>
          </p:cNvPr>
          <p:cNvSpPr>
            <a:spLocks noGrp="1"/>
          </p:cNvSpPr>
          <p:nvPr>
            <p:ph type="body" idx="1"/>
          </p:nvPr>
        </p:nvSpPr>
        <p:spPr>
          <a:xfrm rot="20835703">
            <a:off x="4232608" y="3317000"/>
            <a:ext cx="8176191" cy="2987147"/>
          </a:xfrm>
        </p:spPr>
        <p:txBody>
          <a:bodyPr>
            <a:normAutofit/>
          </a:bodyPr>
          <a:lstStyle/>
          <a:p>
            <a:r>
              <a:rPr lang="en-US" sz="6000" dirty="0"/>
              <a:t>READ the text yourself.</a:t>
            </a:r>
          </a:p>
          <a:p>
            <a:endParaRPr lang="en-US" sz="6000" dirty="0"/>
          </a:p>
        </p:txBody>
      </p:sp>
    </p:spTree>
    <p:extLst>
      <p:ext uri="{BB962C8B-B14F-4D97-AF65-F5344CB8AC3E}">
        <p14:creationId xmlns:p14="http://schemas.microsoft.com/office/powerpoint/2010/main" val="3401205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0D99F3-7748-4D8E-AE43-A529F51A566C}"/>
              </a:ext>
            </a:extLst>
          </p:cNvPr>
          <p:cNvSpPr>
            <a:spLocks noGrp="1"/>
          </p:cNvSpPr>
          <p:nvPr>
            <p:ph type="sldNum" sz="quarter" idx="12"/>
          </p:nvPr>
        </p:nvSpPr>
        <p:spPr/>
        <p:txBody>
          <a:bodyPr/>
          <a:lstStyle/>
          <a:p>
            <a:fld id="{98C0CDE5-970C-4CC4-BF43-0DA127E73E82}" type="slidenum">
              <a:rPr lang="en-US" noProof="0" smtClean="0"/>
              <a:t>27</a:t>
            </a:fld>
            <a:endParaRPr lang="en-US" noProof="0" dirty="0"/>
          </a:p>
        </p:txBody>
      </p:sp>
      <p:sp>
        <p:nvSpPr>
          <p:cNvPr id="4" name="Title 3">
            <a:extLst>
              <a:ext uri="{FF2B5EF4-FFF2-40B4-BE49-F238E27FC236}">
                <a16:creationId xmlns:a16="http://schemas.microsoft.com/office/drawing/2014/main" id="{DA5059EC-1F86-4EC9-BEB7-A479DDE36868}"/>
              </a:ext>
            </a:extLst>
          </p:cNvPr>
          <p:cNvSpPr>
            <a:spLocks noGrp="1"/>
          </p:cNvSpPr>
          <p:nvPr>
            <p:ph type="title"/>
          </p:nvPr>
        </p:nvSpPr>
        <p:spPr/>
        <p:txBody>
          <a:bodyPr/>
          <a:lstStyle/>
          <a:p>
            <a:r>
              <a:rPr lang="en-US" dirty="0"/>
              <a:t>Step 7</a:t>
            </a:r>
            <a:endParaRPr lang="en-GB" dirty="0"/>
          </a:p>
        </p:txBody>
      </p:sp>
      <p:sp>
        <p:nvSpPr>
          <p:cNvPr id="5" name="Text Placeholder 4">
            <a:extLst>
              <a:ext uri="{FF2B5EF4-FFF2-40B4-BE49-F238E27FC236}">
                <a16:creationId xmlns:a16="http://schemas.microsoft.com/office/drawing/2014/main" id="{DEEF7D14-E5F7-4640-AA81-6D87B7359B49}"/>
              </a:ext>
            </a:extLst>
          </p:cNvPr>
          <p:cNvSpPr>
            <a:spLocks noGrp="1"/>
          </p:cNvSpPr>
          <p:nvPr>
            <p:ph type="body" idx="1"/>
          </p:nvPr>
        </p:nvSpPr>
        <p:spPr>
          <a:xfrm rot="20646406">
            <a:off x="4176794" y="3122958"/>
            <a:ext cx="8701798" cy="3268598"/>
          </a:xfrm>
        </p:spPr>
        <p:txBody>
          <a:bodyPr>
            <a:normAutofit/>
          </a:bodyPr>
          <a:lstStyle/>
          <a:p>
            <a:r>
              <a:rPr lang="en-US" sz="5400" dirty="0"/>
              <a:t>WORK OUT</a:t>
            </a:r>
          </a:p>
          <a:p>
            <a:r>
              <a:rPr lang="en-US" sz="5400" dirty="0"/>
              <a:t>the worksheet.</a:t>
            </a:r>
          </a:p>
        </p:txBody>
      </p:sp>
    </p:spTree>
    <p:extLst>
      <p:ext uri="{BB962C8B-B14F-4D97-AF65-F5344CB8AC3E}">
        <p14:creationId xmlns:p14="http://schemas.microsoft.com/office/powerpoint/2010/main" val="157494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D10743-299D-459A-A6B5-E63A7DC79277}"/>
              </a:ext>
            </a:extLst>
          </p:cNvPr>
          <p:cNvSpPr>
            <a:spLocks noGrp="1"/>
          </p:cNvSpPr>
          <p:nvPr>
            <p:ph type="sldNum" sz="quarter" idx="12"/>
          </p:nvPr>
        </p:nvSpPr>
        <p:spPr/>
        <p:txBody>
          <a:bodyPr/>
          <a:lstStyle/>
          <a:p>
            <a:fld id="{98C0CDE5-970C-4CC4-BF43-0DA127E73E82}" type="slidenum">
              <a:rPr lang="en-US" noProof="0" smtClean="0"/>
              <a:t>28</a:t>
            </a:fld>
            <a:endParaRPr lang="en-US" noProof="0" dirty="0"/>
          </a:p>
        </p:txBody>
      </p:sp>
      <p:pic>
        <p:nvPicPr>
          <p:cNvPr id="4" name="Picture 3">
            <a:extLst>
              <a:ext uri="{FF2B5EF4-FFF2-40B4-BE49-F238E27FC236}">
                <a16:creationId xmlns:a16="http://schemas.microsoft.com/office/drawing/2014/main" id="{8F0A4383-30C7-45B7-9B33-7AD9EB224690}"/>
              </a:ext>
            </a:extLst>
          </p:cNvPr>
          <p:cNvPicPr>
            <a:picLocks noChangeAspect="1"/>
          </p:cNvPicPr>
          <p:nvPr/>
        </p:nvPicPr>
        <p:blipFill>
          <a:blip r:embed="rId2"/>
          <a:stretch>
            <a:fillRect/>
          </a:stretch>
        </p:blipFill>
        <p:spPr>
          <a:xfrm>
            <a:off x="818147" y="63124"/>
            <a:ext cx="10654687" cy="6794876"/>
          </a:xfrm>
          <a:prstGeom prst="rect">
            <a:avLst/>
          </a:prstGeom>
        </p:spPr>
      </p:pic>
    </p:spTree>
    <p:extLst>
      <p:ext uri="{BB962C8B-B14F-4D97-AF65-F5344CB8AC3E}">
        <p14:creationId xmlns:p14="http://schemas.microsoft.com/office/powerpoint/2010/main" val="155753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48DF2766-78D1-4AC1-B292-3925D3CD6E76}"/>
              </a:ext>
            </a:extLst>
          </p:cNvPr>
          <p:cNvSpPr>
            <a:spLocks noGrp="1"/>
          </p:cNvSpPr>
          <p:nvPr>
            <p:ph type="body" sz="quarter" idx="14"/>
          </p:nvPr>
        </p:nvSpPr>
        <p:spPr/>
        <p:txBody>
          <a:bodyPr/>
          <a:lstStyle/>
          <a:p>
            <a:endParaRPr lang="en-GB"/>
          </a:p>
        </p:txBody>
      </p:sp>
      <p:pic>
        <p:nvPicPr>
          <p:cNvPr id="8" name="Picture 7">
            <a:extLst>
              <a:ext uri="{FF2B5EF4-FFF2-40B4-BE49-F238E27FC236}">
                <a16:creationId xmlns:a16="http://schemas.microsoft.com/office/drawing/2014/main" id="{CA2BAA4B-DB46-4DFC-891F-7EB64DEA1452}"/>
              </a:ext>
            </a:extLst>
          </p:cNvPr>
          <p:cNvPicPr>
            <a:picLocks noChangeAspect="1"/>
          </p:cNvPicPr>
          <p:nvPr/>
        </p:nvPicPr>
        <p:blipFill>
          <a:blip r:embed="rId3"/>
          <a:stretch>
            <a:fillRect/>
          </a:stretch>
        </p:blipFill>
        <p:spPr>
          <a:xfrm rot="685514">
            <a:off x="7826708" y="3875482"/>
            <a:ext cx="4497976" cy="852348"/>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369857" y="1003756"/>
            <a:ext cx="4065084" cy="700842"/>
          </a:xfrm>
        </p:spPr>
        <p:txBody>
          <a:bodyPr>
            <a:normAutofit fontScale="90000"/>
          </a:bodyPr>
          <a:lstStyle/>
          <a:p>
            <a:r>
              <a:rPr lang="en-US" dirty="0"/>
              <a:t>Lesson Resources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11" name="Text Placeholder 3">
            <a:extLst>
              <a:ext uri="{FF2B5EF4-FFF2-40B4-BE49-F238E27FC236}">
                <a16:creationId xmlns:a16="http://schemas.microsoft.com/office/drawing/2014/main" id="{1EE739B1-534B-48CE-B753-D30B0C4CB887}"/>
              </a:ext>
            </a:extLst>
          </p:cNvPr>
          <p:cNvSpPr txBox="1">
            <a:spLocks/>
          </p:cNvSpPr>
          <p:nvPr/>
        </p:nvSpPr>
        <p:spPr>
          <a:xfrm>
            <a:off x="-95065" y="2725672"/>
            <a:ext cx="3883843" cy="3402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Dictionary</a:t>
            </a:r>
          </a:p>
          <a:p>
            <a:pPr>
              <a:lnSpc>
                <a:spcPct val="150000"/>
              </a:lnSpc>
            </a:pPr>
            <a:r>
              <a:rPr lang="en-US" dirty="0"/>
              <a:t>Reading Text Handout</a:t>
            </a:r>
          </a:p>
          <a:p>
            <a:pPr>
              <a:lnSpc>
                <a:spcPct val="150000"/>
              </a:lnSpc>
            </a:pPr>
            <a:r>
              <a:rPr lang="en-US" dirty="0"/>
              <a:t>Worksheet </a:t>
            </a:r>
          </a:p>
        </p:txBody>
      </p:sp>
      <p:pic>
        <p:nvPicPr>
          <p:cNvPr id="1026" name="Picture 2" descr="See the source image">
            <a:extLst>
              <a:ext uri="{FF2B5EF4-FFF2-40B4-BE49-F238E27FC236}">
                <a16:creationId xmlns:a16="http://schemas.microsoft.com/office/drawing/2014/main" id="{0BACB23E-7553-4BDB-BFC6-49D570C96C5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829" r="8829"/>
          <a:stretch>
            <a:fillRect/>
          </a:stretch>
        </p:blipFill>
        <p:spPr bwMode="auto">
          <a:xfrm rot="20769647">
            <a:off x="3941859" y="1800181"/>
            <a:ext cx="9151745" cy="606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4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A90058-1BAC-4E16-86DD-06AC50A8590E}"/>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ext Placeholder 4">
            <a:extLst>
              <a:ext uri="{FF2B5EF4-FFF2-40B4-BE49-F238E27FC236}">
                <a16:creationId xmlns:a16="http://schemas.microsoft.com/office/drawing/2014/main" id="{955BB4B8-70DB-4506-A83E-40825B4A4119}"/>
              </a:ext>
            </a:extLst>
          </p:cNvPr>
          <p:cNvSpPr>
            <a:spLocks noGrp="1"/>
          </p:cNvSpPr>
          <p:nvPr>
            <p:ph type="body" sz="half" idx="2"/>
          </p:nvPr>
        </p:nvSpPr>
        <p:spPr>
          <a:xfrm>
            <a:off x="267263" y="2806262"/>
            <a:ext cx="5099099" cy="3415429"/>
          </a:xfrm>
        </p:spPr>
        <p:txBody>
          <a:bodyPr>
            <a:noAutofit/>
          </a:bodyPr>
          <a:lstStyle/>
          <a:p>
            <a:pPr algn="ctr"/>
            <a:r>
              <a:rPr lang="en-GB" sz="3200" dirty="0"/>
              <a:t>The </a:t>
            </a:r>
            <a:r>
              <a:rPr lang="en-GB" sz="4000" b="1" dirty="0"/>
              <a:t>character</a:t>
            </a:r>
            <a:r>
              <a:rPr lang="en-GB" sz="3200" dirty="0"/>
              <a:t> is a person or other being in a novel, play, television series, film, or video game. The character may be fictional or based on a </a:t>
            </a:r>
          </a:p>
          <a:p>
            <a:pPr algn="ctr"/>
            <a:r>
              <a:rPr lang="en-GB" sz="3200" dirty="0"/>
              <a:t>real-life person. </a:t>
            </a:r>
          </a:p>
        </p:txBody>
      </p:sp>
      <p:sp>
        <p:nvSpPr>
          <p:cNvPr id="6" name="Title 5">
            <a:extLst>
              <a:ext uri="{FF2B5EF4-FFF2-40B4-BE49-F238E27FC236}">
                <a16:creationId xmlns:a16="http://schemas.microsoft.com/office/drawing/2014/main" id="{CBF660C1-0BA3-458C-A2A9-D945086AD25C}"/>
              </a:ext>
            </a:extLst>
          </p:cNvPr>
          <p:cNvSpPr>
            <a:spLocks noGrp="1"/>
          </p:cNvSpPr>
          <p:nvPr>
            <p:ph type="title"/>
          </p:nvPr>
        </p:nvSpPr>
        <p:spPr/>
        <p:txBody>
          <a:bodyPr/>
          <a:lstStyle/>
          <a:p>
            <a:r>
              <a:rPr lang="en-US" dirty="0"/>
              <a:t>Character </a:t>
            </a:r>
            <a:endParaRPr lang="en-GB" dirty="0"/>
          </a:p>
        </p:txBody>
      </p:sp>
      <p:pic>
        <p:nvPicPr>
          <p:cNvPr id="2050" name="Picture 2" descr="See the source image">
            <a:extLst>
              <a:ext uri="{FF2B5EF4-FFF2-40B4-BE49-F238E27FC236}">
                <a16:creationId xmlns:a16="http://schemas.microsoft.com/office/drawing/2014/main" id="{DD8C60E6-662C-4CC3-BE86-608EE0C1D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031" y="194886"/>
            <a:ext cx="25527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60819A41-0135-40AC-936D-B10797EFD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124" y="194886"/>
            <a:ext cx="2759156" cy="3829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B3C6785D-08CF-4D5D-B147-8107162E8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69" y="4179021"/>
            <a:ext cx="4538221" cy="255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987680-4854-4D74-9B8C-B181A5ECB0DC}"/>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ext Placeholder 4">
            <a:extLst>
              <a:ext uri="{FF2B5EF4-FFF2-40B4-BE49-F238E27FC236}">
                <a16:creationId xmlns:a16="http://schemas.microsoft.com/office/drawing/2014/main" id="{5F59C9A2-AC1C-4E45-A20C-78F32E523A3B}"/>
              </a:ext>
            </a:extLst>
          </p:cNvPr>
          <p:cNvSpPr>
            <a:spLocks noGrp="1"/>
          </p:cNvSpPr>
          <p:nvPr>
            <p:ph type="body" sz="half" idx="2"/>
          </p:nvPr>
        </p:nvSpPr>
        <p:spPr>
          <a:xfrm>
            <a:off x="517493" y="2561166"/>
            <a:ext cx="4149856" cy="2872065"/>
          </a:xfrm>
        </p:spPr>
        <p:txBody>
          <a:bodyPr>
            <a:noAutofit/>
          </a:bodyPr>
          <a:lstStyle/>
          <a:p>
            <a:pPr algn="ctr"/>
            <a:r>
              <a:rPr lang="en-GB" sz="4000" b="1" dirty="0"/>
              <a:t>Rhyming words </a:t>
            </a:r>
            <a:r>
              <a:rPr lang="en-GB" sz="3200" dirty="0"/>
              <a:t>are pairs and groups of words that have the same sound. </a:t>
            </a:r>
          </a:p>
        </p:txBody>
      </p:sp>
      <p:sp>
        <p:nvSpPr>
          <p:cNvPr id="6" name="Title 5">
            <a:extLst>
              <a:ext uri="{FF2B5EF4-FFF2-40B4-BE49-F238E27FC236}">
                <a16:creationId xmlns:a16="http://schemas.microsoft.com/office/drawing/2014/main" id="{2CC06A5A-BFC3-424D-9BB8-0C59A361F020}"/>
              </a:ext>
            </a:extLst>
          </p:cNvPr>
          <p:cNvSpPr>
            <a:spLocks noGrp="1"/>
          </p:cNvSpPr>
          <p:nvPr>
            <p:ph type="title"/>
          </p:nvPr>
        </p:nvSpPr>
        <p:spPr>
          <a:xfrm rot="21227985">
            <a:off x="576792" y="736576"/>
            <a:ext cx="4200165" cy="1325563"/>
          </a:xfrm>
        </p:spPr>
        <p:txBody>
          <a:bodyPr/>
          <a:lstStyle/>
          <a:p>
            <a:r>
              <a:rPr lang="en-US" dirty="0"/>
              <a:t>Rhyming Words</a:t>
            </a:r>
            <a:endParaRPr lang="en-GB" dirty="0"/>
          </a:p>
        </p:txBody>
      </p:sp>
      <p:pic>
        <p:nvPicPr>
          <p:cNvPr id="7" name="Picture 6">
            <a:extLst>
              <a:ext uri="{FF2B5EF4-FFF2-40B4-BE49-F238E27FC236}">
                <a16:creationId xmlns:a16="http://schemas.microsoft.com/office/drawing/2014/main" id="{D9719DF7-9528-4F69-A957-9B2687A9B626}"/>
              </a:ext>
            </a:extLst>
          </p:cNvPr>
          <p:cNvPicPr/>
          <p:nvPr/>
        </p:nvPicPr>
        <p:blipFill>
          <a:blip r:embed="rId2">
            <a:extLst>
              <a:ext uri="{28A0092B-C50C-407E-A947-70E740481C1C}">
                <a14:useLocalDpi xmlns:a14="http://schemas.microsoft.com/office/drawing/2010/main" val="0"/>
              </a:ext>
            </a:extLst>
          </a:blip>
          <a:stretch>
            <a:fillRect/>
          </a:stretch>
        </p:blipFill>
        <p:spPr>
          <a:xfrm>
            <a:off x="6669133" y="826630"/>
            <a:ext cx="4030290" cy="5484319"/>
          </a:xfrm>
          <a:prstGeom prst="rect">
            <a:avLst/>
          </a:prstGeom>
        </p:spPr>
      </p:pic>
      <p:cxnSp>
        <p:nvCxnSpPr>
          <p:cNvPr id="9" name="Straight Connector 8">
            <a:extLst>
              <a:ext uri="{FF2B5EF4-FFF2-40B4-BE49-F238E27FC236}">
                <a16:creationId xmlns:a16="http://schemas.microsoft.com/office/drawing/2014/main" id="{1D940997-7559-421D-B19C-23574B02A353}"/>
              </a:ext>
            </a:extLst>
          </p:cNvPr>
          <p:cNvCxnSpPr>
            <a:cxnSpLocks/>
          </p:cNvCxnSpPr>
          <p:nvPr/>
        </p:nvCxnSpPr>
        <p:spPr>
          <a:xfrm>
            <a:off x="8983744" y="1630837"/>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FA1296-581C-4CF9-8B3D-2EB0F198E90E}"/>
              </a:ext>
            </a:extLst>
          </p:cNvPr>
          <p:cNvCxnSpPr>
            <a:cxnSpLocks/>
          </p:cNvCxnSpPr>
          <p:nvPr/>
        </p:nvCxnSpPr>
        <p:spPr>
          <a:xfrm>
            <a:off x="9136144" y="2075468"/>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0ACCC4-8BD3-4BA9-BD5F-98FAF4EDD51B}"/>
              </a:ext>
            </a:extLst>
          </p:cNvPr>
          <p:cNvCxnSpPr>
            <a:cxnSpLocks/>
          </p:cNvCxnSpPr>
          <p:nvPr/>
        </p:nvCxnSpPr>
        <p:spPr>
          <a:xfrm>
            <a:off x="8881620" y="2553310"/>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D8D9B9-D03C-4DD7-8E8C-61FB1CD034D8}"/>
              </a:ext>
            </a:extLst>
          </p:cNvPr>
          <p:cNvCxnSpPr>
            <a:cxnSpLocks/>
          </p:cNvCxnSpPr>
          <p:nvPr/>
        </p:nvCxnSpPr>
        <p:spPr>
          <a:xfrm>
            <a:off x="8983744" y="3008722"/>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92FE5-CDD3-4D60-A7EC-A2BFD0ECC74A}"/>
              </a:ext>
            </a:extLst>
          </p:cNvPr>
          <p:cNvCxnSpPr>
            <a:cxnSpLocks/>
          </p:cNvCxnSpPr>
          <p:nvPr/>
        </p:nvCxnSpPr>
        <p:spPr>
          <a:xfrm>
            <a:off x="9060729" y="3429000"/>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CAC0D0-4189-4323-ADAC-939C4B31A5B0}"/>
              </a:ext>
            </a:extLst>
          </p:cNvPr>
          <p:cNvCxnSpPr>
            <a:cxnSpLocks/>
          </p:cNvCxnSpPr>
          <p:nvPr/>
        </p:nvCxnSpPr>
        <p:spPr>
          <a:xfrm>
            <a:off x="9184849" y="3941975"/>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843B6C-35B8-4033-BE68-C9A45CCD8A25}"/>
              </a:ext>
            </a:extLst>
          </p:cNvPr>
          <p:cNvCxnSpPr>
            <a:cxnSpLocks/>
          </p:cNvCxnSpPr>
          <p:nvPr/>
        </p:nvCxnSpPr>
        <p:spPr>
          <a:xfrm>
            <a:off x="9090581" y="4894083"/>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25CBD1-301E-4439-BB41-1E3A88ACB335}"/>
              </a:ext>
            </a:extLst>
          </p:cNvPr>
          <p:cNvCxnSpPr>
            <a:cxnSpLocks/>
          </p:cNvCxnSpPr>
          <p:nvPr/>
        </p:nvCxnSpPr>
        <p:spPr>
          <a:xfrm>
            <a:off x="9238268" y="5327716"/>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E515E9-6C1F-43DA-B65B-49E2C37F8BCE}"/>
              </a:ext>
            </a:extLst>
          </p:cNvPr>
          <p:cNvCxnSpPr>
            <a:cxnSpLocks/>
          </p:cNvCxnSpPr>
          <p:nvPr/>
        </p:nvCxnSpPr>
        <p:spPr>
          <a:xfrm>
            <a:off x="8892618" y="5799056"/>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206706-BDE7-4335-AE3B-5A84B6716CB7}"/>
              </a:ext>
            </a:extLst>
          </p:cNvPr>
          <p:cNvCxnSpPr>
            <a:cxnSpLocks/>
          </p:cNvCxnSpPr>
          <p:nvPr/>
        </p:nvCxnSpPr>
        <p:spPr>
          <a:xfrm>
            <a:off x="9390668" y="6310949"/>
            <a:ext cx="50904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58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F5AD47-40C6-4777-9299-D1604F9AC47C}"/>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5" name="Text Placeholder 4">
            <a:extLst>
              <a:ext uri="{FF2B5EF4-FFF2-40B4-BE49-F238E27FC236}">
                <a16:creationId xmlns:a16="http://schemas.microsoft.com/office/drawing/2014/main" id="{19F1985C-1F3F-43FA-A0CB-FD68C45E03C5}"/>
              </a:ext>
            </a:extLst>
          </p:cNvPr>
          <p:cNvSpPr>
            <a:spLocks noGrp="1"/>
          </p:cNvSpPr>
          <p:nvPr>
            <p:ph type="body" sz="half" idx="2"/>
          </p:nvPr>
        </p:nvSpPr>
        <p:spPr>
          <a:xfrm>
            <a:off x="358220" y="2488676"/>
            <a:ext cx="4413806" cy="3189651"/>
          </a:xfrm>
        </p:spPr>
        <p:txBody>
          <a:bodyPr>
            <a:noAutofit/>
          </a:bodyPr>
          <a:lstStyle/>
          <a:p>
            <a:pPr algn="ctr"/>
            <a:r>
              <a:rPr lang="en-GB" sz="3200" dirty="0"/>
              <a:t>The </a:t>
            </a:r>
            <a:r>
              <a:rPr lang="en-GB" sz="4000" b="1" dirty="0"/>
              <a:t>setting</a:t>
            </a:r>
            <a:r>
              <a:rPr lang="en-GB" sz="3200" dirty="0"/>
              <a:t> is the time and place in which the story takes place. Settings can be real or fictional, or a combination of both.</a:t>
            </a:r>
          </a:p>
        </p:txBody>
      </p:sp>
      <p:sp>
        <p:nvSpPr>
          <p:cNvPr id="6" name="Title 5">
            <a:extLst>
              <a:ext uri="{FF2B5EF4-FFF2-40B4-BE49-F238E27FC236}">
                <a16:creationId xmlns:a16="http://schemas.microsoft.com/office/drawing/2014/main" id="{0C26699F-F627-4F80-85BC-82A4D6EC2102}"/>
              </a:ext>
            </a:extLst>
          </p:cNvPr>
          <p:cNvSpPr>
            <a:spLocks noGrp="1"/>
          </p:cNvSpPr>
          <p:nvPr>
            <p:ph type="title"/>
          </p:nvPr>
        </p:nvSpPr>
        <p:spPr>
          <a:xfrm rot="21227985">
            <a:off x="254178" y="768507"/>
            <a:ext cx="3918639" cy="1325563"/>
          </a:xfrm>
        </p:spPr>
        <p:txBody>
          <a:bodyPr/>
          <a:lstStyle/>
          <a:p>
            <a:pPr algn="ctr"/>
            <a:r>
              <a:rPr lang="en-US" dirty="0"/>
              <a:t>Setting</a:t>
            </a:r>
            <a:endParaRPr lang="en-GB" dirty="0"/>
          </a:p>
        </p:txBody>
      </p:sp>
      <p:pic>
        <p:nvPicPr>
          <p:cNvPr id="3074" name="Picture 2" descr="See the source image">
            <a:extLst>
              <a:ext uri="{FF2B5EF4-FFF2-40B4-BE49-F238E27FC236}">
                <a16:creationId xmlns:a16="http://schemas.microsoft.com/office/drawing/2014/main" id="{9FFA815C-EE73-4DD8-B747-50FD118D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812" y="285160"/>
            <a:ext cx="4191786" cy="31438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oriareviews.com/rongulator/wp-content/uploads/Willy-Wonka-and-the-Chocolate-Factory-1971-7.jpg">
            <a:extLst>
              <a:ext uri="{FF2B5EF4-FFF2-40B4-BE49-F238E27FC236}">
                <a16:creationId xmlns:a16="http://schemas.microsoft.com/office/drawing/2014/main" id="{E3C2E4B0-3E37-4ED7-9FF4-EB68C7752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812" y="3565688"/>
            <a:ext cx="4137606" cy="314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3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A90058-1BAC-4E16-86DD-06AC50A8590E}"/>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5" name="Text Placeholder 4">
            <a:extLst>
              <a:ext uri="{FF2B5EF4-FFF2-40B4-BE49-F238E27FC236}">
                <a16:creationId xmlns:a16="http://schemas.microsoft.com/office/drawing/2014/main" id="{955BB4B8-70DB-4506-A83E-40825B4A4119}"/>
              </a:ext>
            </a:extLst>
          </p:cNvPr>
          <p:cNvSpPr>
            <a:spLocks noGrp="1"/>
          </p:cNvSpPr>
          <p:nvPr>
            <p:ph type="body" sz="half" idx="2"/>
          </p:nvPr>
        </p:nvSpPr>
        <p:spPr>
          <a:xfrm>
            <a:off x="839788" y="2384982"/>
            <a:ext cx="3932237" cy="3293346"/>
          </a:xfrm>
        </p:spPr>
        <p:txBody>
          <a:bodyPr>
            <a:normAutofit fontScale="92500" lnSpcReduction="10000"/>
          </a:bodyPr>
          <a:lstStyle/>
          <a:p>
            <a:pPr algn="ctr"/>
            <a:r>
              <a:rPr lang="en-GB" sz="4000" b="1" dirty="0"/>
              <a:t>Onomatopoeia </a:t>
            </a:r>
          </a:p>
          <a:p>
            <a:pPr algn="ctr"/>
            <a:r>
              <a:rPr lang="en-GB" sz="3200" dirty="0"/>
              <a:t>is when a word describes a sound and actually mimics the sound of the object or action it refers to when it is spoken. </a:t>
            </a:r>
          </a:p>
        </p:txBody>
      </p:sp>
      <p:sp>
        <p:nvSpPr>
          <p:cNvPr id="6" name="Title 5">
            <a:extLst>
              <a:ext uri="{FF2B5EF4-FFF2-40B4-BE49-F238E27FC236}">
                <a16:creationId xmlns:a16="http://schemas.microsoft.com/office/drawing/2014/main" id="{CBF660C1-0BA3-458C-A2A9-D945086AD25C}"/>
              </a:ext>
            </a:extLst>
          </p:cNvPr>
          <p:cNvSpPr>
            <a:spLocks noGrp="1"/>
          </p:cNvSpPr>
          <p:nvPr>
            <p:ph type="title"/>
          </p:nvPr>
        </p:nvSpPr>
        <p:spPr/>
        <p:txBody>
          <a:bodyPr/>
          <a:lstStyle/>
          <a:p>
            <a:r>
              <a:rPr lang="en-US" dirty="0"/>
              <a:t>Onomatopoeia  </a:t>
            </a:r>
            <a:endParaRPr lang="en-GB" dirty="0"/>
          </a:p>
        </p:txBody>
      </p:sp>
      <p:pic>
        <p:nvPicPr>
          <p:cNvPr id="7" name="Picture 6">
            <a:extLst>
              <a:ext uri="{FF2B5EF4-FFF2-40B4-BE49-F238E27FC236}">
                <a16:creationId xmlns:a16="http://schemas.microsoft.com/office/drawing/2014/main" id="{3B44EC8E-E38B-4AAA-8B8B-4F1D8EAFE2A0}"/>
              </a:ext>
            </a:extLst>
          </p:cNvPr>
          <p:cNvPicPr>
            <a:picLocks noChangeAspect="1"/>
          </p:cNvPicPr>
          <p:nvPr/>
        </p:nvPicPr>
        <p:blipFill>
          <a:blip r:embed="rId2"/>
          <a:stretch>
            <a:fillRect/>
          </a:stretch>
        </p:blipFill>
        <p:spPr>
          <a:xfrm>
            <a:off x="5027319" y="1242752"/>
            <a:ext cx="6591127" cy="4603327"/>
          </a:xfrm>
          <a:prstGeom prst="rect">
            <a:avLst/>
          </a:prstGeom>
        </p:spPr>
      </p:pic>
    </p:spTree>
    <p:extLst>
      <p:ext uri="{BB962C8B-B14F-4D97-AF65-F5344CB8AC3E}">
        <p14:creationId xmlns:p14="http://schemas.microsoft.com/office/powerpoint/2010/main" val="42446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6" name="Title 5">
            <a:extLst>
              <a:ext uri="{FF2B5EF4-FFF2-40B4-BE49-F238E27FC236}">
                <a16:creationId xmlns:a16="http://schemas.microsoft.com/office/drawing/2014/main" id="{6D6FD521-721D-4FA5-A5D1-0AB88F98BA62}"/>
              </a:ext>
            </a:extLst>
          </p:cNvPr>
          <p:cNvSpPr>
            <a:spLocks noGrp="1"/>
          </p:cNvSpPr>
          <p:nvPr>
            <p:ph type="title"/>
          </p:nvPr>
        </p:nvSpPr>
        <p:spPr>
          <a:xfrm>
            <a:off x="3068470" y="239283"/>
            <a:ext cx="6055059" cy="832104"/>
          </a:xfrm>
        </p:spPr>
        <p:txBody>
          <a:bodyPr>
            <a:normAutofit/>
          </a:bodyPr>
          <a:lstStyle/>
          <a:p>
            <a:pPr algn="ctr"/>
            <a:r>
              <a:rPr lang="en-US" sz="3200" dirty="0"/>
              <a:t>NEW WORDS - Using a dictionary!</a:t>
            </a:r>
            <a:endParaRPr lang="en-GB" sz="3200" dirty="0"/>
          </a:p>
        </p:txBody>
      </p:sp>
      <p:pic>
        <p:nvPicPr>
          <p:cNvPr id="2050" name="Picture 2" descr="https://www.tes.com/tesv2/files/styles/news_article_ml_x2/public/media/image/2019-09/TES_DICTIONARY_USE.jpg?h=468a0b19&amp;itok=bwmdo1rZ">
            <a:extLst>
              <a:ext uri="{FF2B5EF4-FFF2-40B4-BE49-F238E27FC236}">
                <a16:creationId xmlns:a16="http://schemas.microsoft.com/office/drawing/2014/main" id="{A1025CC0-DB8B-490F-A60D-D54D29D7D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755" y="1231720"/>
            <a:ext cx="8382569" cy="471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6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6070B5-A32C-4496-B2EC-9BCDEB90D5D9}"/>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6" name="TextBox 5">
            <a:extLst>
              <a:ext uri="{FF2B5EF4-FFF2-40B4-BE49-F238E27FC236}">
                <a16:creationId xmlns:a16="http://schemas.microsoft.com/office/drawing/2014/main" id="{373207AE-9D25-43EC-AC94-45977B74118F}"/>
              </a:ext>
            </a:extLst>
          </p:cNvPr>
          <p:cNvSpPr txBox="1"/>
          <p:nvPr/>
        </p:nvSpPr>
        <p:spPr>
          <a:xfrm>
            <a:off x="553937" y="-551306"/>
            <a:ext cx="5995447" cy="7135287"/>
          </a:xfrm>
          <a:prstGeom prst="rect">
            <a:avLst/>
          </a:prstGeom>
          <a:noFill/>
        </p:spPr>
        <p:txBody>
          <a:bodyPr wrap="square" rtlCol="0">
            <a:spAutoFit/>
          </a:bodyPr>
          <a:lstStyle/>
          <a:p>
            <a:pPr>
              <a:lnSpc>
                <a:spcPct val="300000"/>
              </a:lnSpc>
            </a:pPr>
            <a:r>
              <a:rPr lang="en-US" sz="4000" dirty="0"/>
              <a:t>snuffle</a:t>
            </a:r>
          </a:p>
          <a:p>
            <a:pPr>
              <a:lnSpc>
                <a:spcPct val="300000"/>
              </a:lnSpc>
            </a:pPr>
            <a:r>
              <a:rPr lang="en-US" sz="4000" dirty="0"/>
              <a:t>soars</a:t>
            </a:r>
          </a:p>
          <a:p>
            <a:pPr>
              <a:lnSpc>
                <a:spcPct val="300000"/>
              </a:lnSpc>
            </a:pPr>
            <a:r>
              <a:rPr lang="en-US" sz="4000" dirty="0"/>
              <a:t>blink of an eye</a:t>
            </a:r>
          </a:p>
          <a:p>
            <a:pPr>
              <a:lnSpc>
                <a:spcPct val="300000"/>
              </a:lnSpc>
            </a:pPr>
            <a:r>
              <a:rPr lang="en-US" sz="4000" dirty="0"/>
              <a:t>squints</a:t>
            </a:r>
          </a:p>
        </p:txBody>
      </p:sp>
      <p:sp>
        <p:nvSpPr>
          <p:cNvPr id="7" name="TextBox 6">
            <a:extLst>
              <a:ext uri="{FF2B5EF4-FFF2-40B4-BE49-F238E27FC236}">
                <a16:creationId xmlns:a16="http://schemas.microsoft.com/office/drawing/2014/main" id="{481D6676-AC13-40D6-BC36-836B983F3328}"/>
              </a:ext>
            </a:extLst>
          </p:cNvPr>
          <p:cNvSpPr txBox="1"/>
          <p:nvPr/>
        </p:nvSpPr>
        <p:spPr>
          <a:xfrm>
            <a:off x="4760980" y="-551307"/>
            <a:ext cx="5995447" cy="7135287"/>
          </a:xfrm>
          <a:prstGeom prst="rect">
            <a:avLst/>
          </a:prstGeom>
          <a:noFill/>
        </p:spPr>
        <p:txBody>
          <a:bodyPr wrap="square" rtlCol="0">
            <a:spAutoFit/>
          </a:bodyPr>
          <a:lstStyle/>
          <a:p>
            <a:pPr>
              <a:lnSpc>
                <a:spcPct val="300000"/>
              </a:lnSpc>
            </a:pPr>
            <a:r>
              <a:rPr lang="en-US" sz="4000" dirty="0"/>
              <a:t>craters</a:t>
            </a:r>
          </a:p>
          <a:p>
            <a:pPr>
              <a:lnSpc>
                <a:spcPct val="300000"/>
              </a:lnSpc>
            </a:pPr>
            <a:r>
              <a:rPr lang="en-US" sz="4000" dirty="0"/>
              <a:t>chuckles</a:t>
            </a:r>
          </a:p>
          <a:p>
            <a:pPr>
              <a:lnSpc>
                <a:spcPct val="300000"/>
              </a:lnSpc>
            </a:pPr>
            <a:r>
              <a:rPr lang="en-US" sz="4000" dirty="0"/>
              <a:t>quest</a:t>
            </a:r>
          </a:p>
          <a:p>
            <a:pPr>
              <a:lnSpc>
                <a:spcPct val="300000"/>
              </a:lnSpc>
            </a:pPr>
            <a:r>
              <a:rPr lang="en-US" sz="4000" dirty="0"/>
              <a:t>dazzle</a:t>
            </a:r>
          </a:p>
        </p:txBody>
      </p:sp>
      <p:sp>
        <p:nvSpPr>
          <p:cNvPr id="8" name="TextBox 7">
            <a:extLst>
              <a:ext uri="{FF2B5EF4-FFF2-40B4-BE49-F238E27FC236}">
                <a16:creationId xmlns:a16="http://schemas.microsoft.com/office/drawing/2014/main" id="{5627285F-117E-47EC-9FAE-C9AA81CE6237}"/>
              </a:ext>
            </a:extLst>
          </p:cNvPr>
          <p:cNvSpPr txBox="1"/>
          <p:nvPr/>
        </p:nvSpPr>
        <p:spPr>
          <a:xfrm>
            <a:off x="8808276" y="-551308"/>
            <a:ext cx="5995447" cy="7135287"/>
          </a:xfrm>
          <a:prstGeom prst="rect">
            <a:avLst/>
          </a:prstGeom>
          <a:noFill/>
        </p:spPr>
        <p:txBody>
          <a:bodyPr wrap="square" rtlCol="0">
            <a:spAutoFit/>
          </a:bodyPr>
          <a:lstStyle/>
          <a:p>
            <a:pPr>
              <a:lnSpc>
                <a:spcPct val="300000"/>
              </a:lnSpc>
            </a:pPr>
            <a:r>
              <a:rPr lang="en-US" sz="4000" dirty="0"/>
              <a:t>vast</a:t>
            </a:r>
          </a:p>
          <a:p>
            <a:pPr>
              <a:lnSpc>
                <a:spcPct val="300000"/>
              </a:lnSpc>
            </a:pPr>
            <a:r>
              <a:rPr lang="en-US" sz="4000" dirty="0"/>
              <a:t>zooms</a:t>
            </a:r>
          </a:p>
          <a:p>
            <a:pPr>
              <a:lnSpc>
                <a:spcPct val="300000"/>
              </a:lnSpc>
            </a:pPr>
            <a:r>
              <a:rPr lang="en-US" sz="4000" dirty="0"/>
              <a:t>budge</a:t>
            </a:r>
          </a:p>
          <a:p>
            <a:pPr>
              <a:lnSpc>
                <a:spcPct val="300000"/>
              </a:lnSpc>
            </a:pPr>
            <a:r>
              <a:rPr lang="en-US" sz="4000" dirty="0"/>
              <a:t>delight</a:t>
            </a:r>
          </a:p>
        </p:txBody>
      </p:sp>
    </p:spTree>
    <p:extLst>
      <p:ext uri="{BB962C8B-B14F-4D97-AF65-F5344CB8AC3E}">
        <p14:creationId xmlns:p14="http://schemas.microsoft.com/office/powerpoint/2010/main" val="342214545"/>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6C8FF-3D90-457B-9108-406F928CD7C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661</Words>
  <Application>Microsoft Office PowerPoint</Application>
  <PresentationFormat>Widescreen</PresentationFormat>
  <Paragraphs>150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Comic Sans MS</vt:lpstr>
      <vt:lpstr>Franklin Gothic Book</vt:lpstr>
      <vt:lpstr>Office Theme</vt:lpstr>
      <vt:lpstr>Lesson 4 Literature</vt:lpstr>
      <vt:lpstr>Lesson 4 Objectives</vt:lpstr>
      <vt:lpstr>Lesson Resources</vt:lpstr>
      <vt:lpstr>Character </vt:lpstr>
      <vt:lpstr>Rhyming Words</vt:lpstr>
      <vt:lpstr>Setting</vt:lpstr>
      <vt:lpstr>Onomatopoeia  </vt:lpstr>
      <vt:lpstr>NEW WORDS - Using a dictionary!</vt:lpstr>
      <vt:lpstr>PowerPoint Presentation</vt:lpstr>
      <vt:lpstr>PowerPoint Presentation</vt:lpstr>
      <vt:lpstr>PowerPoint Presentation</vt:lpstr>
      <vt:lpstr>PowerPoint Presentation</vt:lpstr>
      <vt:lpstr>Step 1</vt:lpstr>
      <vt:lpstr>PowerPoint Presentation</vt:lpstr>
      <vt:lpstr>PowerPoint Presentation</vt:lpstr>
      <vt:lpstr>PowerPoint Presentation</vt:lpstr>
      <vt:lpstr>Step 2 - Discuss the question</vt:lpstr>
      <vt:lpstr>Step 3</vt:lpstr>
      <vt:lpstr>Step 3: Answer these questions!</vt:lpstr>
      <vt:lpstr>Step 4 - Discuss the questions</vt:lpstr>
      <vt:lpstr>Step 4 - Discuss the questions</vt:lpstr>
      <vt:lpstr>Step 5</vt:lpstr>
      <vt:lpstr>PowerPoint Presentation</vt:lpstr>
      <vt:lpstr>PowerPoint Presentation</vt:lpstr>
      <vt:lpstr>PowerPoint Presentation</vt:lpstr>
      <vt:lpstr>Step 6</vt:lpstr>
      <vt:lpstr>Step 7</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2021-02-08T08:30:35Z</dcterms:created>
  <dcterms:modified xsi:type="dcterms:W3CDTF">2021-05-13T07:33:40Z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