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2"/>
  </p:notesMasterIdLst>
  <p:handoutMasterIdLst>
    <p:handoutMasterId r:id="rId23"/>
  </p:handoutMasterIdLst>
  <p:sldIdLst>
    <p:sldId id="256" r:id="rId5"/>
    <p:sldId id="337" r:id="rId6"/>
    <p:sldId id="352" r:id="rId7"/>
    <p:sldId id="258" r:id="rId8"/>
    <p:sldId id="257" r:id="rId9"/>
    <p:sldId id="280" r:id="rId10"/>
    <p:sldId id="351" r:id="rId11"/>
    <p:sldId id="286" r:id="rId12"/>
    <p:sldId id="298" r:id="rId13"/>
    <p:sldId id="290" r:id="rId14"/>
    <p:sldId id="276" r:id="rId15"/>
    <p:sldId id="281" r:id="rId16"/>
    <p:sldId id="354" r:id="rId17"/>
    <p:sldId id="272" r:id="rId18"/>
    <p:sldId id="321" r:id="rId19"/>
    <p:sldId id="307" r:id="rId20"/>
    <p:sldId id="264"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12" autoAdjust="0"/>
  </p:normalViewPr>
  <p:slideViewPr>
    <p:cSldViewPr snapToGrid="0">
      <p:cViewPr varScale="1">
        <p:scale>
          <a:sx n="68" d="100"/>
          <a:sy n="68" d="100"/>
        </p:scale>
        <p:origin x="616" y="56"/>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6/28/2021</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6/28/2021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Kids on Desk Looking at Notebook">
            <a:extLst>
              <a:ext uri="{FF2B5EF4-FFF2-40B4-BE49-F238E27FC236}">
                <a16:creationId xmlns:a16="http://schemas.microsoft.com/office/drawing/2014/main" id="{F1EACC03-9DC7-4C77-9BAE-11CBF767B58D}"/>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p:pic>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normAutofit lnSpcReduction="10000"/>
          </a:bodyPr>
          <a:lstStyle/>
          <a:p>
            <a:r>
              <a:rPr lang="en-US" dirty="0"/>
              <a:t>Year 5</a:t>
            </a:r>
          </a:p>
          <a:p>
            <a:r>
              <a:rPr lang="en-US" dirty="0"/>
              <a:t>English</a:t>
            </a:r>
            <a:endParaRPr lang="ru-RU" dirty="0"/>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normAutofit/>
          </a:bodyPr>
          <a:lstStyle/>
          <a:p>
            <a:pPr algn="ctr"/>
            <a:r>
              <a:rPr lang="en-US" sz="4800" dirty="0"/>
              <a:t>Lesson 1</a:t>
            </a:r>
            <a:br>
              <a:rPr lang="en-US" sz="4800" dirty="0"/>
            </a:br>
            <a:r>
              <a:rPr lang="en-US" sz="4800" dirty="0"/>
              <a:t>Literature</a:t>
            </a:r>
            <a:endParaRPr lang="ru-RU" sz="4800" dirty="0"/>
          </a:p>
        </p:txBody>
      </p:sp>
      <p:pic>
        <p:nvPicPr>
          <p:cNvPr id="6" name="Picture 5">
            <a:extLst>
              <a:ext uri="{FF2B5EF4-FFF2-40B4-BE49-F238E27FC236}">
                <a16:creationId xmlns:a16="http://schemas.microsoft.com/office/drawing/2014/main" id="{832DEFF1-E2BC-44C5-9B22-BF61DC508EA1}"/>
              </a:ext>
            </a:extLst>
          </p:cNvPr>
          <p:cNvPicPr>
            <a:picLocks noChangeAspect="1"/>
          </p:cNvPicPr>
          <p:nvPr/>
        </p:nvPicPr>
        <p:blipFill>
          <a:blip r:embed="rId3"/>
          <a:stretch>
            <a:fillRect/>
          </a:stretch>
        </p:blipFill>
        <p:spPr>
          <a:xfrm>
            <a:off x="7772390" y="4662426"/>
            <a:ext cx="4584589" cy="1737511"/>
          </a:xfrm>
          <a:prstGeom prst="rect">
            <a:avLst/>
          </a:prstGeom>
        </p:spPr>
      </p:pic>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DAF742-B1F0-499E-AAD2-C2851BDD2A30}"/>
              </a:ext>
            </a:extLst>
          </p:cNvPr>
          <p:cNvSpPr>
            <a:spLocks noGrp="1"/>
          </p:cNvSpPr>
          <p:nvPr>
            <p:ph type="sldNum" sz="quarter" idx="12"/>
          </p:nvPr>
        </p:nvSpPr>
        <p:spPr/>
        <p:txBody>
          <a:bodyPr/>
          <a:lstStyle/>
          <a:p>
            <a:fld id="{98C0CDE5-970C-4CC4-BF43-0DA127E73E82}" type="slidenum">
              <a:rPr lang="en-US" noProof="0" smtClean="0"/>
              <a:t>10</a:t>
            </a:fld>
            <a:endParaRPr lang="en-US" noProof="0" dirty="0"/>
          </a:p>
        </p:txBody>
      </p:sp>
      <p:sp>
        <p:nvSpPr>
          <p:cNvPr id="4" name="Title 3">
            <a:extLst>
              <a:ext uri="{FF2B5EF4-FFF2-40B4-BE49-F238E27FC236}">
                <a16:creationId xmlns:a16="http://schemas.microsoft.com/office/drawing/2014/main" id="{CDEF0C47-F2EF-408C-A0A8-43F596664D5D}"/>
              </a:ext>
            </a:extLst>
          </p:cNvPr>
          <p:cNvSpPr>
            <a:spLocks noGrp="1"/>
          </p:cNvSpPr>
          <p:nvPr>
            <p:ph type="title"/>
          </p:nvPr>
        </p:nvSpPr>
        <p:spPr>
          <a:xfrm rot="21180000">
            <a:off x="47956" y="445349"/>
            <a:ext cx="5046786" cy="1095687"/>
          </a:xfrm>
        </p:spPr>
        <p:txBody>
          <a:bodyPr>
            <a:normAutofit/>
          </a:bodyPr>
          <a:lstStyle/>
          <a:p>
            <a:r>
              <a:rPr lang="en-US" sz="3200" dirty="0"/>
              <a:t>Step 3: Answer these    	    questions!</a:t>
            </a:r>
            <a:endParaRPr lang="en-GB" sz="3200" dirty="0"/>
          </a:p>
        </p:txBody>
      </p:sp>
      <p:sp>
        <p:nvSpPr>
          <p:cNvPr id="6" name="Text Placeholder 4">
            <a:extLst>
              <a:ext uri="{FF2B5EF4-FFF2-40B4-BE49-F238E27FC236}">
                <a16:creationId xmlns:a16="http://schemas.microsoft.com/office/drawing/2014/main" id="{7F38F38C-6F63-47C6-BC59-926659B33B3D}"/>
              </a:ext>
            </a:extLst>
          </p:cNvPr>
          <p:cNvSpPr>
            <a:spLocks noGrp="1"/>
          </p:cNvSpPr>
          <p:nvPr>
            <p:ph idx="1"/>
          </p:nvPr>
        </p:nvSpPr>
        <p:spPr>
          <a:xfrm>
            <a:off x="930030" y="1438375"/>
            <a:ext cx="10965180" cy="5943092"/>
          </a:xfrm>
        </p:spPr>
        <p:txBody>
          <a:bodyPr tIns="180000" bIns="108000">
            <a:normAutofit/>
          </a:bodyPr>
          <a:lstStyle/>
          <a:p>
            <a:pPr>
              <a:lnSpc>
                <a:spcPct val="100000"/>
              </a:lnSpc>
            </a:pPr>
            <a:r>
              <a:rPr lang="en-GB" sz="3600" dirty="0"/>
              <a:t>How many stanzas does the poem have? </a:t>
            </a:r>
          </a:p>
          <a:p>
            <a:pPr>
              <a:lnSpc>
                <a:spcPct val="100000"/>
              </a:lnSpc>
            </a:pPr>
            <a:r>
              <a:rPr lang="en-GB" sz="3600" dirty="0"/>
              <a:t>How many verses does each stanza have?  </a:t>
            </a:r>
          </a:p>
          <a:p>
            <a:pPr>
              <a:lnSpc>
                <a:spcPct val="100000"/>
              </a:lnSpc>
            </a:pPr>
            <a:r>
              <a:rPr lang="en-US" sz="3600" dirty="0"/>
              <a:t>Is it a free verse poem? Why? </a:t>
            </a:r>
          </a:p>
          <a:p>
            <a:pPr>
              <a:lnSpc>
                <a:spcPct val="100000"/>
              </a:lnSpc>
            </a:pPr>
            <a:r>
              <a:rPr lang="en-US" sz="3600" dirty="0"/>
              <a:t>Why did the poet’s friends laugh at him?</a:t>
            </a:r>
          </a:p>
          <a:p>
            <a:pPr>
              <a:lnSpc>
                <a:spcPct val="100000"/>
              </a:lnSpc>
            </a:pPr>
            <a:r>
              <a:rPr lang="en-GB" sz="3600" dirty="0"/>
              <a:t>Who arrived first at school? Why?</a:t>
            </a:r>
          </a:p>
          <a:p>
            <a:pPr>
              <a:lnSpc>
                <a:spcPct val="100000"/>
              </a:lnSpc>
            </a:pPr>
            <a:r>
              <a:rPr lang="en-US" sz="3600" dirty="0"/>
              <a:t>A</a:t>
            </a:r>
            <a:r>
              <a:rPr lang="en-GB" sz="3600" dirty="0" err="1"/>
              <a:t>ccording</a:t>
            </a:r>
            <a:r>
              <a:rPr lang="en-GB" sz="3600" dirty="0"/>
              <a:t> to the poet, which are the best ways to travel to school? Do you agree?</a:t>
            </a:r>
          </a:p>
        </p:txBody>
      </p:sp>
    </p:spTree>
    <p:extLst>
      <p:ext uri="{BB962C8B-B14F-4D97-AF65-F5344CB8AC3E}">
        <p14:creationId xmlns:p14="http://schemas.microsoft.com/office/powerpoint/2010/main" val="111473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329BA7-11BD-424F-BEA2-E4D4634EDF6E}"/>
              </a:ext>
            </a:extLst>
          </p:cNvPr>
          <p:cNvSpPr>
            <a:spLocks noGrp="1"/>
          </p:cNvSpPr>
          <p:nvPr>
            <p:ph type="sldNum" sz="quarter" idx="12"/>
          </p:nvPr>
        </p:nvSpPr>
        <p:spPr/>
        <p:txBody>
          <a:bodyPr/>
          <a:lstStyle/>
          <a:p>
            <a:fld id="{98C0CDE5-970C-4CC4-BF43-0DA127E73E82}" type="slidenum">
              <a:rPr lang="en-US" noProof="0" smtClean="0"/>
              <a:t>11</a:t>
            </a:fld>
            <a:endParaRPr lang="en-US" noProof="0" dirty="0"/>
          </a:p>
        </p:txBody>
      </p:sp>
      <p:sp>
        <p:nvSpPr>
          <p:cNvPr id="6" name="Title 5">
            <a:extLst>
              <a:ext uri="{FF2B5EF4-FFF2-40B4-BE49-F238E27FC236}">
                <a16:creationId xmlns:a16="http://schemas.microsoft.com/office/drawing/2014/main" id="{58F59C66-80FC-424E-BD90-A52ECC9E2AF0}"/>
              </a:ext>
            </a:extLst>
          </p:cNvPr>
          <p:cNvSpPr>
            <a:spLocks noGrp="1"/>
          </p:cNvSpPr>
          <p:nvPr>
            <p:ph type="title"/>
          </p:nvPr>
        </p:nvSpPr>
        <p:spPr>
          <a:xfrm rot="21180000">
            <a:off x="231491" y="318815"/>
            <a:ext cx="4386741" cy="1325563"/>
          </a:xfrm>
        </p:spPr>
        <p:txBody>
          <a:bodyPr>
            <a:normAutofit fontScale="90000"/>
          </a:bodyPr>
          <a:lstStyle/>
          <a:p>
            <a:r>
              <a:rPr lang="en-US" sz="3200" dirty="0"/>
              <a:t>Step 4 - Discuss 	   	     the questions</a:t>
            </a:r>
            <a:endParaRPr lang="en-GB" sz="3200" dirty="0"/>
          </a:p>
        </p:txBody>
      </p:sp>
      <p:sp>
        <p:nvSpPr>
          <p:cNvPr id="12" name="Rectangle 11">
            <a:extLst>
              <a:ext uri="{FF2B5EF4-FFF2-40B4-BE49-F238E27FC236}">
                <a16:creationId xmlns:a16="http://schemas.microsoft.com/office/drawing/2014/main" id="{0D549FEE-A4A2-4715-ADCA-54F6FD7017DB}"/>
              </a:ext>
            </a:extLst>
          </p:cNvPr>
          <p:cNvSpPr/>
          <p:nvPr/>
        </p:nvSpPr>
        <p:spPr>
          <a:xfrm>
            <a:off x="282159" y="1738732"/>
            <a:ext cx="10436089" cy="523220"/>
          </a:xfrm>
          <a:prstGeom prst="rect">
            <a:avLst/>
          </a:prstGeom>
        </p:spPr>
        <p:txBody>
          <a:bodyPr wrap="square">
            <a:spAutoFit/>
          </a:bodyPr>
          <a:lstStyle/>
          <a:p>
            <a:r>
              <a:rPr lang="en-US" sz="2800" dirty="0">
                <a:solidFill>
                  <a:srgbClr val="1A0200"/>
                </a:solidFill>
              </a:rPr>
              <a:t>1.  How many stanzas does the poem have?</a:t>
            </a:r>
          </a:p>
        </p:txBody>
      </p:sp>
      <p:sp>
        <p:nvSpPr>
          <p:cNvPr id="14" name="Rectangle 13">
            <a:extLst>
              <a:ext uri="{FF2B5EF4-FFF2-40B4-BE49-F238E27FC236}">
                <a16:creationId xmlns:a16="http://schemas.microsoft.com/office/drawing/2014/main" id="{E4E0BE28-413A-4C38-839A-75010ECD83C5}"/>
              </a:ext>
            </a:extLst>
          </p:cNvPr>
          <p:cNvSpPr/>
          <p:nvPr/>
        </p:nvSpPr>
        <p:spPr>
          <a:xfrm>
            <a:off x="7562915" y="1694506"/>
            <a:ext cx="9670626" cy="562718"/>
          </a:xfrm>
          <a:prstGeom prst="rect">
            <a:avLst/>
          </a:prstGeom>
        </p:spPr>
        <p:txBody>
          <a:bodyPr wrap="square">
            <a:spAutoFit/>
          </a:bodyPr>
          <a:lstStyle/>
          <a:p>
            <a:pPr>
              <a:lnSpc>
                <a:spcPct val="120000"/>
              </a:lnSpc>
              <a:spcBef>
                <a:spcPts val="600"/>
              </a:spcBef>
            </a:pPr>
            <a:r>
              <a:rPr lang="en-US" sz="2800" dirty="0"/>
              <a:t>It has seven stanzas.</a:t>
            </a:r>
            <a:endParaRPr lang="en-GB" sz="2800" dirty="0"/>
          </a:p>
        </p:txBody>
      </p:sp>
      <p:sp>
        <p:nvSpPr>
          <p:cNvPr id="11" name="Rectangle 10">
            <a:extLst>
              <a:ext uri="{FF2B5EF4-FFF2-40B4-BE49-F238E27FC236}">
                <a16:creationId xmlns:a16="http://schemas.microsoft.com/office/drawing/2014/main" id="{18950406-3B58-4DC9-B5A2-19290BE11B03}"/>
              </a:ext>
            </a:extLst>
          </p:cNvPr>
          <p:cNvSpPr/>
          <p:nvPr/>
        </p:nvSpPr>
        <p:spPr>
          <a:xfrm>
            <a:off x="282159" y="2299002"/>
            <a:ext cx="10436089" cy="523220"/>
          </a:xfrm>
          <a:prstGeom prst="rect">
            <a:avLst/>
          </a:prstGeom>
        </p:spPr>
        <p:txBody>
          <a:bodyPr wrap="square">
            <a:spAutoFit/>
          </a:bodyPr>
          <a:lstStyle/>
          <a:p>
            <a:r>
              <a:rPr lang="en-US" sz="2800" dirty="0">
                <a:solidFill>
                  <a:srgbClr val="1A0200"/>
                </a:solidFill>
              </a:rPr>
              <a:t>2.  How many verses does each stanza have?</a:t>
            </a:r>
          </a:p>
        </p:txBody>
      </p:sp>
      <p:sp>
        <p:nvSpPr>
          <p:cNvPr id="17" name="Rectangle 16">
            <a:extLst>
              <a:ext uri="{FF2B5EF4-FFF2-40B4-BE49-F238E27FC236}">
                <a16:creationId xmlns:a16="http://schemas.microsoft.com/office/drawing/2014/main" id="{B7566FD6-B2AF-453D-BAF6-7AE880743956}"/>
              </a:ext>
            </a:extLst>
          </p:cNvPr>
          <p:cNvSpPr/>
          <p:nvPr/>
        </p:nvSpPr>
        <p:spPr>
          <a:xfrm>
            <a:off x="7562915" y="2286419"/>
            <a:ext cx="10881915" cy="562718"/>
          </a:xfrm>
          <a:prstGeom prst="rect">
            <a:avLst/>
          </a:prstGeom>
        </p:spPr>
        <p:txBody>
          <a:bodyPr wrap="square">
            <a:spAutoFit/>
          </a:bodyPr>
          <a:lstStyle/>
          <a:p>
            <a:pPr>
              <a:lnSpc>
                <a:spcPct val="120000"/>
              </a:lnSpc>
              <a:spcBef>
                <a:spcPts val="600"/>
              </a:spcBef>
            </a:pPr>
            <a:r>
              <a:rPr lang="en-US" sz="2800" dirty="0"/>
              <a:t>Each stanza has four verses.</a:t>
            </a:r>
            <a:endParaRPr lang="en-GB" sz="2800" dirty="0"/>
          </a:p>
        </p:txBody>
      </p:sp>
      <p:sp>
        <p:nvSpPr>
          <p:cNvPr id="13" name="Rectangle 12">
            <a:extLst>
              <a:ext uri="{FF2B5EF4-FFF2-40B4-BE49-F238E27FC236}">
                <a16:creationId xmlns:a16="http://schemas.microsoft.com/office/drawing/2014/main" id="{BB1ABDE1-7B5B-4C77-B71C-0B5E78C52F71}"/>
              </a:ext>
            </a:extLst>
          </p:cNvPr>
          <p:cNvSpPr/>
          <p:nvPr/>
        </p:nvSpPr>
        <p:spPr>
          <a:xfrm>
            <a:off x="268229" y="2858872"/>
            <a:ext cx="11655541" cy="523220"/>
          </a:xfrm>
          <a:prstGeom prst="rect">
            <a:avLst/>
          </a:prstGeom>
        </p:spPr>
        <p:txBody>
          <a:bodyPr wrap="square">
            <a:spAutoFit/>
          </a:bodyPr>
          <a:lstStyle/>
          <a:p>
            <a:r>
              <a:rPr lang="en-US" sz="2800" dirty="0">
                <a:solidFill>
                  <a:srgbClr val="1A0200"/>
                </a:solidFill>
              </a:rPr>
              <a:t>3.  Is it a free verse poem? Why? </a:t>
            </a:r>
          </a:p>
        </p:txBody>
      </p:sp>
      <p:sp>
        <p:nvSpPr>
          <p:cNvPr id="16" name="Rectangle 15">
            <a:extLst>
              <a:ext uri="{FF2B5EF4-FFF2-40B4-BE49-F238E27FC236}">
                <a16:creationId xmlns:a16="http://schemas.microsoft.com/office/drawing/2014/main" id="{4383407E-C8AD-4F0B-8052-EA9EE4CE2230}"/>
              </a:ext>
            </a:extLst>
          </p:cNvPr>
          <p:cNvSpPr/>
          <p:nvPr/>
        </p:nvSpPr>
        <p:spPr>
          <a:xfrm>
            <a:off x="268229" y="3480307"/>
            <a:ext cx="12610880" cy="523220"/>
          </a:xfrm>
          <a:prstGeom prst="rect">
            <a:avLst/>
          </a:prstGeom>
        </p:spPr>
        <p:txBody>
          <a:bodyPr wrap="square">
            <a:spAutoFit/>
          </a:bodyPr>
          <a:lstStyle/>
          <a:p>
            <a:r>
              <a:rPr lang="en-US" sz="2800" dirty="0">
                <a:solidFill>
                  <a:srgbClr val="1A0200"/>
                </a:solidFill>
              </a:rPr>
              <a:t>4.  Why did the poet’s friends laugh at him? </a:t>
            </a:r>
          </a:p>
        </p:txBody>
      </p:sp>
      <p:sp>
        <p:nvSpPr>
          <p:cNvPr id="18" name="Rectangle 17">
            <a:extLst>
              <a:ext uri="{FF2B5EF4-FFF2-40B4-BE49-F238E27FC236}">
                <a16:creationId xmlns:a16="http://schemas.microsoft.com/office/drawing/2014/main" id="{9BD75426-3177-48C2-B579-E418B6FEC91A}"/>
              </a:ext>
            </a:extLst>
          </p:cNvPr>
          <p:cNvSpPr/>
          <p:nvPr/>
        </p:nvSpPr>
        <p:spPr>
          <a:xfrm>
            <a:off x="7562915" y="3441003"/>
            <a:ext cx="10253289" cy="562718"/>
          </a:xfrm>
          <a:prstGeom prst="rect">
            <a:avLst/>
          </a:prstGeom>
        </p:spPr>
        <p:txBody>
          <a:bodyPr wrap="square">
            <a:spAutoFit/>
          </a:bodyPr>
          <a:lstStyle/>
          <a:p>
            <a:pPr>
              <a:lnSpc>
                <a:spcPct val="120000"/>
              </a:lnSpc>
              <a:spcBef>
                <a:spcPts val="600"/>
              </a:spcBef>
            </a:pPr>
            <a:r>
              <a:rPr lang="en-US" sz="2800" dirty="0"/>
              <a:t>He went to school on a zebra.</a:t>
            </a:r>
            <a:endParaRPr lang="en-GB" sz="2800" dirty="0"/>
          </a:p>
        </p:txBody>
      </p:sp>
      <p:sp>
        <p:nvSpPr>
          <p:cNvPr id="19" name="Rectangle 18">
            <a:extLst>
              <a:ext uri="{FF2B5EF4-FFF2-40B4-BE49-F238E27FC236}">
                <a16:creationId xmlns:a16="http://schemas.microsoft.com/office/drawing/2014/main" id="{011B10FE-689B-49F6-9E59-3168614075A0}"/>
              </a:ext>
            </a:extLst>
          </p:cNvPr>
          <p:cNvSpPr/>
          <p:nvPr/>
        </p:nvSpPr>
        <p:spPr>
          <a:xfrm>
            <a:off x="268229" y="4133598"/>
            <a:ext cx="10436089" cy="523220"/>
          </a:xfrm>
          <a:prstGeom prst="rect">
            <a:avLst/>
          </a:prstGeom>
        </p:spPr>
        <p:txBody>
          <a:bodyPr wrap="square">
            <a:spAutoFit/>
          </a:bodyPr>
          <a:lstStyle/>
          <a:p>
            <a:r>
              <a:rPr lang="en-GB" sz="2800" dirty="0">
                <a:solidFill>
                  <a:srgbClr val="1A0200"/>
                </a:solidFill>
              </a:rPr>
              <a:t>5.  Who arrived first at school? Why? </a:t>
            </a:r>
            <a:endParaRPr lang="en-US" sz="2800" dirty="0">
              <a:solidFill>
                <a:srgbClr val="1A0200"/>
              </a:solidFill>
            </a:endParaRPr>
          </a:p>
        </p:txBody>
      </p:sp>
      <p:sp>
        <p:nvSpPr>
          <p:cNvPr id="20" name="Rectangle 19">
            <a:extLst>
              <a:ext uri="{FF2B5EF4-FFF2-40B4-BE49-F238E27FC236}">
                <a16:creationId xmlns:a16="http://schemas.microsoft.com/office/drawing/2014/main" id="{5DDB47FD-1A8A-405B-AF29-21364DB6BF66}"/>
              </a:ext>
            </a:extLst>
          </p:cNvPr>
          <p:cNvSpPr/>
          <p:nvPr/>
        </p:nvSpPr>
        <p:spPr>
          <a:xfrm>
            <a:off x="2241395" y="4121270"/>
            <a:ext cx="14536341" cy="1156727"/>
          </a:xfrm>
          <a:prstGeom prst="rect">
            <a:avLst/>
          </a:prstGeom>
        </p:spPr>
        <p:txBody>
          <a:bodyPr wrap="square">
            <a:spAutoFit/>
          </a:bodyPr>
          <a:lstStyle/>
          <a:p>
            <a:pPr>
              <a:lnSpc>
                <a:spcPct val="120000"/>
              </a:lnSpc>
              <a:spcBef>
                <a:spcPts val="600"/>
              </a:spcBef>
            </a:pPr>
            <a:r>
              <a:rPr lang="en-US" sz="2800" dirty="0"/>
              <a:t>                                         The pupil in the hot air balloon because</a:t>
            </a:r>
          </a:p>
          <a:p>
            <a:pPr>
              <a:lnSpc>
                <a:spcPct val="120000"/>
              </a:lnSpc>
              <a:spcBef>
                <a:spcPts val="600"/>
              </a:spcBef>
            </a:pPr>
            <a:r>
              <a:rPr lang="en-US" sz="2800" dirty="0"/>
              <a:t>                                         he floated above the traffic.</a:t>
            </a:r>
            <a:endParaRPr lang="en-GB" sz="2800" dirty="0"/>
          </a:p>
        </p:txBody>
      </p:sp>
      <p:sp>
        <p:nvSpPr>
          <p:cNvPr id="4" name="TextBox 3">
            <a:extLst>
              <a:ext uri="{FF2B5EF4-FFF2-40B4-BE49-F238E27FC236}">
                <a16:creationId xmlns:a16="http://schemas.microsoft.com/office/drawing/2014/main" id="{D720D1F0-9C97-40C0-BC02-13661CADA929}"/>
              </a:ext>
            </a:extLst>
          </p:cNvPr>
          <p:cNvSpPr txBox="1"/>
          <p:nvPr/>
        </p:nvSpPr>
        <p:spPr>
          <a:xfrm>
            <a:off x="5705868" y="2870787"/>
            <a:ext cx="11071868" cy="523220"/>
          </a:xfrm>
          <a:prstGeom prst="rect">
            <a:avLst/>
          </a:prstGeom>
          <a:noFill/>
        </p:spPr>
        <p:txBody>
          <a:bodyPr wrap="square" rtlCol="0">
            <a:spAutoFit/>
          </a:bodyPr>
          <a:lstStyle/>
          <a:p>
            <a:r>
              <a:rPr lang="en-US" sz="2800" dirty="0"/>
              <a:t>No, it’s not because it has rhyming words. </a:t>
            </a:r>
            <a:endParaRPr lang="en-GB" sz="4000" dirty="0"/>
          </a:p>
        </p:txBody>
      </p:sp>
      <p:sp>
        <p:nvSpPr>
          <p:cNvPr id="21" name="Rectangle 20">
            <a:extLst>
              <a:ext uri="{FF2B5EF4-FFF2-40B4-BE49-F238E27FC236}">
                <a16:creationId xmlns:a16="http://schemas.microsoft.com/office/drawing/2014/main" id="{96AE17AF-578D-482E-92B1-4E3E0992E417}"/>
              </a:ext>
            </a:extLst>
          </p:cNvPr>
          <p:cNvSpPr/>
          <p:nvPr/>
        </p:nvSpPr>
        <p:spPr>
          <a:xfrm>
            <a:off x="282159" y="5227062"/>
            <a:ext cx="11523841" cy="1384995"/>
          </a:xfrm>
          <a:prstGeom prst="rect">
            <a:avLst/>
          </a:prstGeom>
        </p:spPr>
        <p:txBody>
          <a:bodyPr wrap="square">
            <a:spAutoFit/>
          </a:bodyPr>
          <a:lstStyle/>
          <a:p>
            <a:r>
              <a:rPr lang="en-GB" sz="2800" dirty="0">
                <a:solidFill>
                  <a:srgbClr val="1A0200"/>
                </a:solidFill>
              </a:rPr>
              <a:t>6. </a:t>
            </a:r>
            <a:r>
              <a:rPr lang="en-US" sz="2800" dirty="0">
                <a:solidFill>
                  <a:srgbClr val="1A0200"/>
                </a:solidFill>
              </a:rPr>
              <a:t>A</a:t>
            </a:r>
            <a:r>
              <a:rPr lang="en-GB" sz="2800" dirty="0" err="1">
                <a:solidFill>
                  <a:srgbClr val="1A0200"/>
                </a:solidFill>
              </a:rPr>
              <a:t>ccording</a:t>
            </a:r>
            <a:r>
              <a:rPr lang="en-GB" sz="2800" dirty="0">
                <a:solidFill>
                  <a:srgbClr val="1A0200"/>
                </a:solidFill>
              </a:rPr>
              <a:t> to the poet, which are the best ways to travel to school? Do you       agree?</a:t>
            </a:r>
          </a:p>
          <a:p>
            <a:endParaRPr lang="en-US" sz="2800" dirty="0">
              <a:solidFill>
                <a:srgbClr val="1A0200"/>
              </a:solidFill>
            </a:endParaRPr>
          </a:p>
        </p:txBody>
      </p:sp>
      <p:sp>
        <p:nvSpPr>
          <p:cNvPr id="22" name="Rectangle 21">
            <a:extLst>
              <a:ext uri="{FF2B5EF4-FFF2-40B4-BE49-F238E27FC236}">
                <a16:creationId xmlns:a16="http://schemas.microsoft.com/office/drawing/2014/main" id="{D2351BE6-60F3-44E6-BDD1-0DAAF10C0184}"/>
              </a:ext>
            </a:extLst>
          </p:cNvPr>
          <p:cNvSpPr/>
          <p:nvPr/>
        </p:nvSpPr>
        <p:spPr>
          <a:xfrm>
            <a:off x="487823" y="6128386"/>
            <a:ext cx="11435947" cy="523220"/>
          </a:xfrm>
          <a:prstGeom prst="rect">
            <a:avLst/>
          </a:prstGeom>
        </p:spPr>
        <p:txBody>
          <a:bodyPr wrap="square">
            <a:spAutoFit/>
          </a:bodyPr>
          <a:lstStyle/>
          <a:p>
            <a:r>
              <a:rPr lang="en-US" sz="2800" dirty="0"/>
              <a:t>The ways that are free and healthy such as going on foot or riding a tricycle.</a:t>
            </a:r>
            <a:endParaRPr lang="en-GB" sz="2800" dirty="0"/>
          </a:p>
        </p:txBody>
      </p:sp>
    </p:spTree>
    <p:extLst>
      <p:ext uri="{BB962C8B-B14F-4D97-AF65-F5344CB8AC3E}">
        <p14:creationId xmlns:p14="http://schemas.microsoft.com/office/powerpoint/2010/main" val="39090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1" grpId="0"/>
      <p:bldP spid="17" grpId="0"/>
      <p:bldP spid="13" grpId="0"/>
      <p:bldP spid="16" grpId="0"/>
      <p:bldP spid="18" grpId="0"/>
      <p:bldP spid="19" grpId="0"/>
      <p:bldP spid="20" grpId="0"/>
      <p:bldP spid="4"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789F3E-3A9D-4910-90A0-3D1C4558E515}"/>
              </a:ext>
            </a:extLst>
          </p:cNvPr>
          <p:cNvSpPr>
            <a:spLocks noGrp="1"/>
          </p:cNvSpPr>
          <p:nvPr>
            <p:ph type="sldNum" sz="quarter" idx="12"/>
          </p:nvPr>
        </p:nvSpPr>
        <p:spPr/>
        <p:txBody>
          <a:bodyPr/>
          <a:lstStyle/>
          <a:p>
            <a:fld id="{98C0CDE5-970C-4CC4-BF43-0DA127E73E82}" type="slidenum">
              <a:rPr lang="en-US" noProof="0" smtClean="0"/>
              <a:t>12</a:t>
            </a:fld>
            <a:endParaRPr lang="en-US" noProof="0" dirty="0"/>
          </a:p>
        </p:txBody>
      </p:sp>
      <p:sp>
        <p:nvSpPr>
          <p:cNvPr id="4" name="Title 3">
            <a:extLst>
              <a:ext uri="{FF2B5EF4-FFF2-40B4-BE49-F238E27FC236}">
                <a16:creationId xmlns:a16="http://schemas.microsoft.com/office/drawing/2014/main" id="{FA82E373-AB3A-49B2-8442-B094F2EE21B4}"/>
              </a:ext>
            </a:extLst>
          </p:cNvPr>
          <p:cNvSpPr>
            <a:spLocks noGrp="1"/>
          </p:cNvSpPr>
          <p:nvPr>
            <p:ph type="title"/>
          </p:nvPr>
        </p:nvSpPr>
        <p:spPr/>
        <p:txBody>
          <a:bodyPr/>
          <a:lstStyle/>
          <a:p>
            <a:r>
              <a:rPr lang="en-US" dirty="0"/>
              <a:t>Step 5</a:t>
            </a:r>
            <a:endParaRPr lang="en-GB" dirty="0"/>
          </a:p>
        </p:txBody>
      </p:sp>
      <p:sp>
        <p:nvSpPr>
          <p:cNvPr id="5" name="Text Placeholder 4">
            <a:extLst>
              <a:ext uri="{FF2B5EF4-FFF2-40B4-BE49-F238E27FC236}">
                <a16:creationId xmlns:a16="http://schemas.microsoft.com/office/drawing/2014/main" id="{18C5E4F0-38B1-4822-9AE6-1B6069683A9E}"/>
              </a:ext>
            </a:extLst>
          </p:cNvPr>
          <p:cNvSpPr>
            <a:spLocks noGrp="1"/>
          </p:cNvSpPr>
          <p:nvPr>
            <p:ph type="body" idx="1"/>
          </p:nvPr>
        </p:nvSpPr>
        <p:spPr>
          <a:xfrm rot="20837776">
            <a:off x="4020430" y="2676615"/>
            <a:ext cx="8245221" cy="3262533"/>
          </a:xfrm>
        </p:spPr>
        <p:txBody>
          <a:bodyPr>
            <a:normAutofit/>
          </a:bodyPr>
          <a:lstStyle/>
          <a:p>
            <a:r>
              <a:rPr lang="en-US" sz="4800" dirty="0"/>
              <a:t>LISTEN and READ SILENTLY.</a:t>
            </a:r>
          </a:p>
          <a:p>
            <a:endParaRPr lang="en-US" sz="4800"/>
          </a:p>
          <a:p>
            <a:r>
              <a:rPr lang="en-US" sz="4800"/>
              <a:t>Then </a:t>
            </a:r>
            <a:r>
              <a:rPr lang="en-US" sz="4800" dirty="0"/>
              <a:t>LISTEN to me while I EXPLAIN the worksheet.</a:t>
            </a:r>
          </a:p>
        </p:txBody>
      </p:sp>
    </p:spTree>
    <p:extLst>
      <p:ext uri="{BB962C8B-B14F-4D97-AF65-F5344CB8AC3E}">
        <p14:creationId xmlns:p14="http://schemas.microsoft.com/office/powerpoint/2010/main" val="468223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AAFF2E-7558-46BC-A04F-9CB11EAE50B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98C0CDE5-970C-4CC4-BF43-0DA127E73E82}" type="slidenum">
              <a:rPr lang="en-US" sz="1200" noProof="0">
                <a:solidFill>
                  <a:srgbClr val="FFFFFF"/>
                </a:solidFill>
                <a:latin typeface="+mn-lt"/>
              </a:rPr>
              <a:pPr algn="r">
                <a:spcAft>
                  <a:spcPts val="600"/>
                </a:spcAft>
              </a:pPr>
              <a:t>13</a:t>
            </a:fld>
            <a:endParaRPr lang="en-US" sz="1200" noProof="0">
              <a:solidFill>
                <a:srgbClr val="FFFFFF"/>
              </a:solidFill>
              <a:latin typeface="+mn-lt"/>
            </a:endParaRPr>
          </a:p>
        </p:txBody>
      </p:sp>
      <p:pic>
        <p:nvPicPr>
          <p:cNvPr id="2" name="Picture 1">
            <a:extLst>
              <a:ext uri="{FF2B5EF4-FFF2-40B4-BE49-F238E27FC236}">
                <a16:creationId xmlns:a16="http://schemas.microsoft.com/office/drawing/2014/main" id="{4DF096B2-DE19-42EA-A490-121B9C1842A7}"/>
              </a:ext>
            </a:extLst>
          </p:cNvPr>
          <p:cNvPicPr>
            <a:picLocks noChangeAspect="1"/>
          </p:cNvPicPr>
          <p:nvPr/>
        </p:nvPicPr>
        <p:blipFill rotWithShape="1">
          <a:blip r:embed="rId4"/>
          <a:srcRect r="943"/>
          <a:stretch/>
        </p:blipFill>
        <p:spPr>
          <a:xfrm>
            <a:off x="566005" y="216540"/>
            <a:ext cx="4598229" cy="6424920"/>
          </a:xfrm>
          <a:prstGeom prst="rect">
            <a:avLst/>
          </a:prstGeom>
        </p:spPr>
      </p:pic>
      <p:pic>
        <p:nvPicPr>
          <p:cNvPr id="6" name="LearnEnglish_Kids_poems_-_Going_to_school">
            <a:hlinkClick r:id="" action="ppaction://media"/>
            <a:extLst>
              <a:ext uri="{FF2B5EF4-FFF2-40B4-BE49-F238E27FC236}">
                <a16:creationId xmlns:a16="http://schemas.microsoft.com/office/drawing/2014/main" id="{BB67B717-AA54-4E85-98FD-312B154AD7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39035" y="624002"/>
            <a:ext cx="406400" cy="406400"/>
          </a:xfrm>
          <a:prstGeom prst="rect">
            <a:avLst/>
          </a:prstGeom>
        </p:spPr>
      </p:pic>
      <p:pic>
        <p:nvPicPr>
          <p:cNvPr id="7" name="Picture 6">
            <a:extLst>
              <a:ext uri="{FF2B5EF4-FFF2-40B4-BE49-F238E27FC236}">
                <a16:creationId xmlns:a16="http://schemas.microsoft.com/office/drawing/2014/main" id="{D38EB1B0-4D84-4A37-9A98-1D2B4CE4D12C}"/>
              </a:ext>
            </a:extLst>
          </p:cNvPr>
          <p:cNvPicPr>
            <a:picLocks noChangeAspect="1"/>
          </p:cNvPicPr>
          <p:nvPr/>
        </p:nvPicPr>
        <p:blipFill>
          <a:blip r:embed="rId6"/>
          <a:stretch>
            <a:fillRect/>
          </a:stretch>
        </p:blipFill>
        <p:spPr>
          <a:xfrm>
            <a:off x="5855309" y="216540"/>
            <a:ext cx="5861450" cy="6139810"/>
          </a:xfrm>
          <a:prstGeom prst="rect">
            <a:avLst/>
          </a:prstGeom>
        </p:spPr>
      </p:pic>
    </p:spTree>
    <p:extLst>
      <p:ext uri="{BB962C8B-B14F-4D97-AF65-F5344CB8AC3E}">
        <p14:creationId xmlns:p14="http://schemas.microsoft.com/office/powerpoint/2010/main" val="428435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6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B4F11B-9072-4DE7-99FD-C598F4E50B22}"/>
              </a:ext>
            </a:extLst>
          </p:cNvPr>
          <p:cNvSpPr>
            <a:spLocks noGrp="1"/>
          </p:cNvSpPr>
          <p:nvPr>
            <p:ph type="sldNum" sz="quarter" idx="12"/>
          </p:nvPr>
        </p:nvSpPr>
        <p:spPr/>
        <p:txBody>
          <a:bodyPr/>
          <a:lstStyle/>
          <a:p>
            <a:fld id="{98C0CDE5-970C-4CC4-BF43-0DA127E73E82}" type="slidenum">
              <a:rPr lang="en-US" noProof="0" smtClean="0"/>
              <a:t>14</a:t>
            </a:fld>
            <a:endParaRPr lang="en-US" noProof="0" dirty="0"/>
          </a:p>
        </p:txBody>
      </p:sp>
      <p:sp>
        <p:nvSpPr>
          <p:cNvPr id="4" name="Title 3">
            <a:extLst>
              <a:ext uri="{FF2B5EF4-FFF2-40B4-BE49-F238E27FC236}">
                <a16:creationId xmlns:a16="http://schemas.microsoft.com/office/drawing/2014/main" id="{AFED2DDE-0A08-43F5-B428-0C203D4AE01D}"/>
              </a:ext>
            </a:extLst>
          </p:cNvPr>
          <p:cNvSpPr>
            <a:spLocks noGrp="1"/>
          </p:cNvSpPr>
          <p:nvPr>
            <p:ph type="title"/>
          </p:nvPr>
        </p:nvSpPr>
        <p:spPr/>
        <p:txBody>
          <a:bodyPr/>
          <a:lstStyle/>
          <a:p>
            <a:r>
              <a:rPr lang="en-US" dirty="0"/>
              <a:t>Step 6</a:t>
            </a:r>
            <a:endParaRPr lang="en-GB" dirty="0"/>
          </a:p>
        </p:txBody>
      </p:sp>
      <p:sp>
        <p:nvSpPr>
          <p:cNvPr id="6" name="Text Placeholder 4">
            <a:extLst>
              <a:ext uri="{FF2B5EF4-FFF2-40B4-BE49-F238E27FC236}">
                <a16:creationId xmlns:a16="http://schemas.microsoft.com/office/drawing/2014/main" id="{DC65B745-047E-466C-9F5A-3706896412AF}"/>
              </a:ext>
            </a:extLst>
          </p:cNvPr>
          <p:cNvSpPr>
            <a:spLocks noGrp="1"/>
          </p:cNvSpPr>
          <p:nvPr>
            <p:ph type="body" idx="1"/>
          </p:nvPr>
        </p:nvSpPr>
        <p:spPr>
          <a:xfrm rot="20835703">
            <a:off x="4223182" y="3006197"/>
            <a:ext cx="8176191" cy="2987147"/>
          </a:xfrm>
        </p:spPr>
        <p:txBody>
          <a:bodyPr>
            <a:normAutofit/>
          </a:bodyPr>
          <a:lstStyle/>
          <a:p>
            <a:r>
              <a:rPr lang="en-US" sz="6000" dirty="0"/>
              <a:t>READ the poem yourself.</a:t>
            </a:r>
          </a:p>
          <a:p>
            <a:endParaRPr lang="en-US" sz="6000" dirty="0"/>
          </a:p>
        </p:txBody>
      </p:sp>
    </p:spTree>
    <p:extLst>
      <p:ext uri="{BB962C8B-B14F-4D97-AF65-F5344CB8AC3E}">
        <p14:creationId xmlns:p14="http://schemas.microsoft.com/office/powerpoint/2010/main" val="3401205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0D99F3-7748-4D8E-AE43-A529F51A566C}"/>
              </a:ext>
            </a:extLst>
          </p:cNvPr>
          <p:cNvSpPr>
            <a:spLocks noGrp="1"/>
          </p:cNvSpPr>
          <p:nvPr>
            <p:ph type="sldNum" sz="quarter" idx="12"/>
          </p:nvPr>
        </p:nvSpPr>
        <p:spPr/>
        <p:txBody>
          <a:bodyPr/>
          <a:lstStyle/>
          <a:p>
            <a:fld id="{98C0CDE5-970C-4CC4-BF43-0DA127E73E82}" type="slidenum">
              <a:rPr lang="en-US" noProof="0" smtClean="0"/>
              <a:t>15</a:t>
            </a:fld>
            <a:endParaRPr lang="en-US" noProof="0" dirty="0"/>
          </a:p>
        </p:txBody>
      </p:sp>
      <p:sp>
        <p:nvSpPr>
          <p:cNvPr id="4" name="Title 3">
            <a:extLst>
              <a:ext uri="{FF2B5EF4-FFF2-40B4-BE49-F238E27FC236}">
                <a16:creationId xmlns:a16="http://schemas.microsoft.com/office/drawing/2014/main" id="{DA5059EC-1F86-4EC9-BEB7-A479DDE36868}"/>
              </a:ext>
            </a:extLst>
          </p:cNvPr>
          <p:cNvSpPr>
            <a:spLocks noGrp="1"/>
          </p:cNvSpPr>
          <p:nvPr>
            <p:ph type="title"/>
          </p:nvPr>
        </p:nvSpPr>
        <p:spPr/>
        <p:txBody>
          <a:bodyPr/>
          <a:lstStyle/>
          <a:p>
            <a:r>
              <a:rPr lang="en-US" dirty="0"/>
              <a:t>Step 7</a:t>
            </a:r>
            <a:endParaRPr lang="en-GB" dirty="0"/>
          </a:p>
        </p:txBody>
      </p:sp>
      <p:sp>
        <p:nvSpPr>
          <p:cNvPr id="5" name="Text Placeholder 4">
            <a:extLst>
              <a:ext uri="{FF2B5EF4-FFF2-40B4-BE49-F238E27FC236}">
                <a16:creationId xmlns:a16="http://schemas.microsoft.com/office/drawing/2014/main" id="{DEEF7D14-E5F7-4640-AA81-6D87B7359B49}"/>
              </a:ext>
            </a:extLst>
          </p:cNvPr>
          <p:cNvSpPr>
            <a:spLocks noGrp="1"/>
          </p:cNvSpPr>
          <p:nvPr>
            <p:ph type="body" idx="1"/>
          </p:nvPr>
        </p:nvSpPr>
        <p:spPr>
          <a:xfrm rot="20646406">
            <a:off x="4176794" y="3122958"/>
            <a:ext cx="8701798" cy="3268598"/>
          </a:xfrm>
        </p:spPr>
        <p:txBody>
          <a:bodyPr>
            <a:normAutofit/>
          </a:bodyPr>
          <a:lstStyle/>
          <a:p>
            <a:r>
              <a:rPr lang="en-US" sz="5400" dirty="0"/>
              <a:t>Complete the worksheet.</a:t>
            </a:r>
          </a:p>
        </p:txBody>
      </p:sp>
    </p:spTree>
    <p:extLst>
      <p:ext uri="{BB962C8B-B14F-4D97-AF65-F5344CB8AC3E}">
        <p14:creationId xmlns:p14="http://schemas.microsoft.com/office/powerpoint/2010/main" val="1574949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DAEC92C-F3D9-4E41-9BB6-427DDB79C434}"/>
              </a:ext>
            </a:extLst>
          </p:cNvPr>
          <p:cNvSpPr>
            <a:spLocks noGrp="1"/>
          </p:cNvSpPr>
          <p:nvPr>
            <p:ph type="pic" sz="quarter" idx="13"/>
          </p:nvPr>
        </p:nvSpPr>
        <p:spPr/>
      </p:sp>
      <p:sp>
        <p:nvSpPr>
          <p:cNvPr id="4" name="Slide Number Placeholder 3">
            <a:extLst>
              <a:ext uri="{FF2B5EF4-FFF2-40B4-BE49-F238E27FC236}">
                <a16:creationId xmlns:a16="http://schemas.microsoft.com/office/drawing/2014/main" id="{E0A960D4-59D2-4697-9D54-B2CA90B16C4D}"/>
              </a:ext>
            </a:extLst>
          </p:cNvPr>
          <p:cNvSpPr>
            <a:spLocks noGrp="1"/>
          </p:cNvSpPr>
          <p:nvPr>
            <p:ph type="sldNum" sz="quarter" idx="12"/>
          </p:nvPr>
        </p:nvSpPr>
        <p:spPr/>
        <p:txBody>
          <a:bodyPr/>
          <a:lstStyle/>
          <a:p>
            <a:fld id="{98C0CDE5-970C-4CC4-BF43-0DA127E73E82}" type="slidenum">
              <a:rPr lang="en-US" noProof="0" smtClean="0"/>
              <a:t>16</a:t>
            </a:fld>
            <a:endParaRPr lang="en-US" noProof="0" dirty="0"/>
          </a:p>
        </p:txBody>
      </p:sp>
      <p:sp>
        <p:nvSpPr>
          <p:cNvPr id="11" name="Title 10">
            <a:extLst>
              <a:ext uri="{FF2B5EF4-FFF2-40B4-BE49-F238E27FC236}">
                <a16:creationId xmlns:a16="http://schemas.microsoft.com/office/drawing/2014/main" id="{0A79E7F7-6BC4-49CC-A451-B7521D201B59}"/>
              </a:ext>
            </a:extLst>
          </p:cNvPr>
          <p:cNvSpPr>
            <a:spLocks noGrp="1"/>
          </p:cNvSpPr>
          <p:nvPr>
            <p:ph type="title"/>
          </p:nvPr>
        </p:nvSpPr>
        <p:spPr>
          <a:xfrm rot="-360000">
            <a:off x="180035" y="1003756"/>
            <a:ext cx="4065084" cy="700842"/>
          </a:xfrm>
        </p:spPr>
        <p:txBody>
          <a:bodyPr>
            <a:normAutofit/>
          </a:bodyPr>
          <a:lstStyle/>
          <a:p>
            <a:pPr algn="ctr"/>
            <a:r>
              <a:rPr lang="en-US" sz="4400" dirty="0"/>
              <a:t>Step 8</a:t>
            </a:r>
            <a:endParaRPr lang="en-GB" sz="4400" dirty="0"/>
          </a:p>
        </p:txBody>
      </p:sp>
      <p:pic>
        <p:nvPicPr>
          <p:cNvPr id="9218" name="Picture 2" descr="See the source image">
            <a:extLst>
              <a:ext uri="{FF2B5EF4-FFF2-40B4-BE49-F238E27FC236}">
                <a16:creationId xmlns:a16="http://schemas.microsoft.com/office/drawing/2014/main" id="{13B60164-1BD1-447E-94F8-5CEF23702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86894">
            <a:off x="3969844" y="1807481"/>
            <a:ext cx="9232149" cy="600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521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Carrying Red Backpack">
            <a:extLst>
              <a:ext uri="{FF2B5EF4-FFF2-40B4-BE49-F238E27FC236}">
                <a16:creationId xmlns:a16="http://schemas.microsoft.com/office/drawing/2014/main" id="{10962572-14B4-44BB-89AB-9ADA56D6B408}"/>
              </a:ext>
            </a:extLst>
          </p:cNvPr>
          <p:cNvPicPr>
            <a:picLocks noGrp="1" noChangeAspect="1"/>
          </p:cNvPicPr>
          <p:nvPr>
            <p:ph type="pic" sz="quarter" idx="13"/>
          </p:nvPr>
        </p:nvPicPr>
        <p:blipFill rotWithShape="1">
          <a:blip r:embed="rId2"/>
          <a:srcRect l="17932" t="26156" r="14038" b="34430"/>
          <a:stretch/>
        </p:blipFill>
        <p:spPr>
          <a:xfrm>
            <a:off x="-1600" y="1096296"/>
            <a:ext cx="6052552" cy="5259842"/>
          </a:xfrm>
        </p:spPr>
      </p:pic>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lstStyle/>
          <a:p>
            <a:r>
              <a:rPr lang="en-US" dirty="0"/>
              <a:t>Thank You!</a:t>
            </a:r>
            <a:endParaRPr lang="ru-RU" dirty="0"/>
          </a:p>
        </p:txBody>
      </p:sp>
      <p:sp>
        <p:nvSpPr>
          <p:cNvPr id="5" name="Text Placeholder 4">
            <a:extLst>
              <a:ext uri="{FF2B5EF4-FFF2-40B4-BE49-F238E27FC236}">
                <a16:creationId xmlns:a16="http://schemas.microsoft.com/office/drawing/2014/main" id="{C3FE564D-6A0F-4F4A-BB61-C13A063C4DF5}"/>
              </a:ext>
            </a:extLst>
          </p:cNvPr>
          <p:cNvSpPr>
            <a:spLocks noGrp="1"/>
          </p:cNvSpPr>
          <p:nvPr>
            <p:ph type="body" sz="quarter" idx="14"/>
          </p:nvPr>
        </p:nvSpPr>
        <p:spPr/>
        <p:txBody>
          <a:bodyPr/>
          <a:lstStyle/>
          <a:p>
            <a:endParaRPr lang="en-GB"/>
          </a:p>
        </p:txBody>
      </p:sp>
      <p:pic>
        <p:nvPicPr>
          <p:cNvPr id="8" name="Picture 7">
            <a:extLst>
              <a:ext uri="{FF2B5EF4-FFF2-40B4-BE49-F238E27FC236}">
                <a16:creationId xmlns:a16="http://schemas.microsoft.com/office/drawing/2014/main" id="{EB07B901-0118-4A0F-B835-448386073FF9}"/>
              </a:ext>
            </a:extLst>
          </p:cNvPr>
          <p:cNvPicPr>
            <a:picLocks noChangeAspect="1"/>
          </p:cNvPicPr>
          <p:nvPr/>
        </p:nvPicPr>
        <p:blipFill>
          <a:blip r:embed="rId3"/>
          <a:stretch>
            <a:fillRect/>
          </a:stretch>
        </p:blipFill>
        <p:spPr>
          <a:xfrm rot="685514">
            <a:off x="7770878" y="3866054"/>
            <a:ext cx="4497976" cy="852348"/>
          </a:xfrm>
          <a:prstGeom prst="rect">
            <a:avLst/>
          </a:prstGeom>
        </p:spPr>
      </p:pic>
    </p:spTree>
    <p:extLst>
      <p:ext uri="{BB962C8B-B14F-4D97-AF65-F5344CB8AC3E}">
        <p14:creationId xmlns:p14="http://schemas.microsoft.com/office/powerpoint/2010/main" val="1923331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A4E1EC-83F5-4184-BDEC-62104245EE65}"/>
              </a:ext>
            </a:extLst>
          </p:cNvPr>
          <p:cNvSpPr>
            <a:spLocks noGrp="1"/>
          </p:cNvSpPr>
          <p:nvPr>
            <p:ph type="sldNum" sz="quarter" idx="12"/>
          </p:nvPr>
        </p:nvSpPr>
        <p:spPr/>
        <p:txBody>
          <a:bodyPr/>
          <a:lstStyle/>
          <a:p>
            <a:fld id="{98C0CDE5-970C-4CC4-BF43-0DA127E73E82}" type="slidenum">
              <a:rPr lang="en-US" noProof="0" smtClean="0"/>
              <a:t>2</a:t>
            </a:fld>
            <a:endParaRPr lang="en-US" noProof="0" dirty="0"/>
          </a:p>
        </p:txBody>
      </p:sp>
      <p:sp>
        <p:nvSpPr>
          <p:cNvPr id="6" name="Title 5">
            <a:extLst>
              <a:ext uri="{FF2B5EF4-FFF2-40B4-BE49-F238E27FC236}">
                <a16:creationId xmlns:a16="http://schemas.microsoft.com/office/drawing/2014/main" id="{EE088933-D2BC-4A31-BD01-832CDAE14704}"/>
              </a:ext>
            </a:extLst>
          </p:cNvPr>
          <p:cNvSpPr>
            <a:spLocks noGrp="1"/>
          </p:cNvSpPr>
          <p:nvPr>
            <p:ph type="title"/>
          </p:nvPr>
        </p:nvSpPr>
        <p:spPr/>
        <p:txBody>
          <a:bodyPr/>
          <a:lstStyle/>
          <a:p>
            <a:pPr algn="ctr"/>
            <a:r>
              <a:rPr lang="en-US" dirty="0"/>
              <a:t>Guess the </a:t>
            </a:r>
            <a:br>
              <a:rPr lang="en-US" dirty="0"/>
            </a:br>
            <a:r>
              <a:rPr lang="en-US" dirty="0"/>
              <a:t>week’s theme</a:t>
            </a:r>
            <a:endParaRPr lang="en-GB" dirty="0"/>
          </a:p>
        </p:txBody>
      </p:sp>
      <p:pic>
        <p:nvPicPr>
          <p:cNvPr id="2" name="Picture 1">
            <a:extLst>
              <a:ext uri="{FF2B5EF4-FFF2-40B4-BE49-F238E27FC236}">
                <a16:creationId xmlns:a16="http://schemas.microsoft.com/office/drawing/2014/main" id="{89B3C29F-0437-41DA-9994-EFA4538C8613}"/>
              </a:ext>
            </a:extLst>
          </p:cNvPr>
          <p:cNvPicPr>
            <a:picLocks noChangeAspect="1"/>
          </p:cNvPicPr>
          <p:nvPr/>
        </p:nvPicPr>
        <p:blipFill rotWithShape="1">
          <a:blip r:embed="rId2"/>
          <a:srcRect t="9185"/>
          <a:stretch/>
        </p:blipFill>
        <p:spPr>
          <a:xfrm>
            <a:off x="0" y="91855"/>
            <a:ext cx="12192000" cy="6815629"/>
          </a:xfrm>
          <a:prstGeom prst="rect">
            <a:avLst/>
          </a:prstGeom>
        </p:spPr>
      </p:pic>
    </p:spTree>
    <p:extLst>
      <p:ext uri="{BB962C8B-B14F-4D97-AF65-F5344CB8AC3E}">
        <p14:creationId xmlns:p14="http://schemas.microsoft.com/office/powerpoint/2010/main" val="68771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831A9B-3A2C-46A2-8308-8D6884D476E6}"/>
              </a:ext>
            </a:extLst>
          </p:cNvPr>
          <p:cNvSpPr>
            <a:spLocks noGrp="1"/>
          </p:cNvSpPr>
          <p:nvPr>
            <p:ph type="ftr" sz="quarter" idx="11"/>
          </p:nvPr>
        </p:nvSpPr>
        <p:spPr>
          <a:xfrm>
            <a:off x="1179585" y="732801"/>
            <a:ext cx="10872129" cy="1095998"/>
          </a:xfrm>
        </p:spPr>
        <p:txBody>
          <a:bodyPr/>
          <a:lstStyle/>
          <a:p>
            <a:r>
              <a:rPr lang="en-US" sz="3600" dirty="0"/>
              <a:t>Listen and view the transport alphabet song!</a:t>
            </a:r>
            <a:endParaRPr lang="en-US" sz="3600" noProof="0" dirty="0"/>
          </a:p>
        </p:txBody>
      </p:sp>
      <p:sp>
        <p:nvSpPr>
          <p:cNvPr id="3" name="Slide Number Placeholder 2">
            <a:extLst>
              <a:ext uri="{FF2B5EF4-FFF2-40B4-BE49-F238E27FC236}">
                <a16:creationId xmlns:a16="http://schemas.microsoft.com/office/drawing/2014/main" id="{8FBAEDAE-CBD9-440A-8022-5890A0401CEB}"/>
              </a:ext>
            </a:extLst>
          </p:cNvPr>
          <p:cNvSpPr>
            <a:spLocks noGrp="1"/>
          </p:cNvSpPr>
          <p:nvPr>
            <p:ph type="sldNum" sz="quarter" idx="12"/>
          </p:nvPr>
        </p:nvSpPr>
        <p:spPr/>
        <p:txBody>
          <a:bodyPr/>
          <a:lstStyle/>
          <a:p>
            <a:fld id="{98C0CDE5-970C-4CC4-BF43-0DA127E73E82}" type="slidenum">
              <a:rPr lang="en-US" noProof="0" smtClean="0"/>
              <a:t>3</a:t>
            </a:fld>
            <a:endParaRPr lang="en-US" noProof="0" dirty="0"/>
          </a:p>
        </p:txBody>
      </p:sp>
      <p:pic>
        <p:nvPicPr>
          <p:cNvPr id="5" name="yt1s.com - Alphabet Transport  ABC Transportation Song for Kids  Learn Vehicles Phonics and Alphabet ABCs">
            <a:hlinkClick r:id="" action="ppaction://media"/>
            <a:extLst>
              <a:ext uri="{FF2B5EF4-FFF2-40B4-BE49-F238E27FC236}">
                <a16:creationId xmlns:a16="http://schemas.microsoft.com/office/drawing/2014/main" id="{8D59F2ED-146F-404D-AC5B-C8692B2292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4020" y="1590773"/>
            <a:ext cx="9363959" cy="5267227"/>
          </a:xfrm>
          <a:prstGeom prst="rect">
            <a:avLst/>
          </a:prstGeom>
        </p:spPr>
      </p:pic>
    </p:spTree>
    <p:extLst>
      <p:ext uri="{BB962C8B-B14F-4D97-AF65-F5344CB8AC3E}">
        <p14:creationId xmlns:p14="http://schemas.microsoft.com/office/powerpoint/2010/main" val="67200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8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198501" y="999404"/>
            <a:ext cx="4762196" cy="734415"/>
          </a:xfrm>
        </p:spPr>
        <p:txBody>
          <a:bodyPr>
            <a:normAutofit fontScale="90000"/>
          </a:bodyPr>
          <a:lstStyle/>
          <a:p>
            <a:r>
              <a:rPr lang="en-US" dirty="0"/>
              <a:t>Lesson 1 Objectives</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173161" y="2703960"/>
            <a:ext cx="5305793" cy="3129681"/>
          </a:xfrm>
        </p:spPr>
        <p:txBody>
          <a:bodyPr>
            <a:normAutofit lnSpcReduction="10000"/>
          </a:bodyPr>
          <a:lstStyle/>
          <a:p>
            <a:endParaRPr lang="en-US" sz="2800" dirty="0"/>
          </a:p>
          <a:p>
            <a:r>
              <a:rPr lang="en-US" sz="2800" dirty="0"/>
              <a:t>You will:</a:t>
            </a:r>
          </a:p>
          <a:p>
            <a:pPr marL="342900" indent="-342900">
              <a:buFont typeface="Arial" panose="020B0604020202020204" pitchFamily="34" charset="0"/>
              <a:buChar char="•"/>
            </a:pPr>
            <a:r>
              <a:rPr lang="en-US" sz="2800" dirty="0"/>
              <a:t>read a poem silently and aloud.</a:t>
            </a:r>
          </a:p>
          <a:p>
            <a:pPr marL="342900" indent="-342900">
              <a:buFont typeface="Arial" panose="020B0604020202020204" pitchFamily="34" charset="0"/>
              <a:buChar char="•"/>
            </a:pPr>
            <a:r>
              <a:rPr lang="en-US" sz="2800" dirty="0"/>
              <a:t>listen to the poem being read aloud.</a:t>
            </a:r>
          </a:p>
          <a:p>
            <a:pPr marL="342900" indent="-342900">
              <a:buFont typeface="Arial" panose="020B0604020202020204" pitchFamily="34" charset="0"/>
              <a:buChar char="•"/>
            </a:pPr>
            <a:r>
              <a:rPr lang="en-US" sz="2800" dirty="0"/>
              <a:t>answer questions about the poem. </a:t>
            </a:r>
          </a:p>
          <a:p>
            <a:pPr marL="342900" indent="-342900">
              <a:buFont typeface="Arial" panose="020B0604020202020204" pitchFamily="34" charset="0"/>
              <a:buChar char="•"/>
            </a:pPr>
            <a:endParaRPr lang="en-US" sz="2800" dirty="0"/>
          </a:p>
        </p:txBody>
      </p:sp>
      <p:pic>
        <p:nvPicPr>
          <p:cNvPr id="17" name="Picture Placeholder 16" descr="Boy Reading Book">
            <a:extLst>
              <a:ext uri="{FF2B5EF4-FFF2-40B4-BE49-F238E27FC236}">
                <a16:creationId xmlns:a16="http://schemas.microsoft.com/office/drawing/2014/main" id="{C8B885F2-2AC2-46A9-9D9B-71123D1A1F6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a:stretch/>
        </p:blipFill>
        <p:spPr>
          <a:xfrm rot="720000">
            <a:off x="6384187" y="209524"/>
            <a:ext cx="4647699" cy="5472101"/>
          </a:xfrm>
        </p:spPr>
      </p:pic>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4</a:t>
            </a:fld>
            <a:endParaRPr lang="en-US" dirty="0"/>
          </a:p>
        </p:txBody>
      </p:sp>
    </p:spTree>
    <p:extLst>
      <p:ext uri="{BB962C8B-B14F-4D97-AF65-F5344CB8AC3E}">
        <p14:creationId xmlns:p14="http://schemas.microsoft.com/office/powerpoint/2010/main" val="3671418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360000">
            <a:off x="369857" y="1003756"/>
            <a:ext cx="4065084" cy="700842"/>
          </a:xfrm>
        </p:spPr>
        <p:txBody>
          <a:bodyPr>
            <a:normAutofit fontScale="90000"/>
          </a:bodyPr>
          <a:lstStyle/>
          <a:p>
            <a:r>
              <a:rPr lang="en-US" dirty="0"/>
              <a:t>Lesson Resources</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5</a:t>
            </a:fld>
            <a:endParaRPr lang="en-US" dirty="0"/>
          </a:p>
        </p:txBody>
      </p:sp>
      <p:sp>
        <p:nvSpPr>
          <p:cNvPr id="11" name="Text Placeholder 3">
            <a:extLst>
              <a:ext uri="{FF2B5EF4-FFF2-40B4-BE49-F238E27FC236}">
                <a16:creationId xmlns:a16="http://schemas.microsoft.com/office/drawing/2014/main" id="{1EE739B1-534B-48CE-B753-D30B0C4CB887}"/>
              </a:ext>
            </a:extLst>
          </p:cNvPr>
          <p:cNvSpPr txBox="1">
            <a:spLocks/>
          </p:cNvSpPr>
          <p:nvPr/>
        </p:nvSpPr>
        <p:spPr>
          <a:xfrm>
            <a:off x="127322" y="2661618"/>
            <a:ext cx="3883843" cy="34027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Poem Handout</a:t>
            </a:r>
          </a:p>
          <a:p>
            <a:pPr>
              <a:lnSpc>
                <a:spcPct val="150000"/>
              </a:lnSpc>
            </a:pPr>
            <a:r>
              <a:rPr lang="en-US" sz="2400" dirty="0"/>
              <a:t>Worksheet</a:t>
            </a:r>
          </a:p>
          <a:p>
            <a:pPr>
              <a:lnSpc>
                <a:spcPct val="150000"/>
              </a:lnSpc>
            </a:pPr>
            <a:endParaRPr lang="en-US" sz="2400" dirty="0"/>
          </a:p>
        </p:txBody>
      </p:sp>
      <p:pic>
        <p:nvPicPr>
          <p:cNvPr id="1026" name="Picture 2" descr="See the source image">
            <a:extLst>
              <a:ext uri="{FF2B5EF4-FFF2-40B4-BE49-F238E27FC236}">
                <a16:creationId xmlns:a16="http://schemas.microsoft.com/office/drawing/2014/main" id="{0BACB23E-7553-4BDB-BFC6-49D570C96C5E}"/>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8829" r="8829"/>
          <a:stretch>
            <a:fillRect/>
          </a:stretch>
        </p:blipFill>
        <p:spPr bwMode="auto">
          <a:xfrm rot="20769647">
            <a:off x="3941859" y="1800181"/>
            <a:ext cx="9151745" cy="606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47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3A1AC9-0351-4762-82AE-4DA6D8A59762}"/>
              </a:ext>
            </a:extLst>
          </p:cNvPr>
          <p:cNvSpPr>
            <a:spLocks noGrp="1"/>
          </p:cNvSpPr>
          <p:nvPr>
            <p:ph type="sldNum" sz="quarter" idx="12"/>
          </p:nvPr>
        </p:nvSpPr>
        <p:spPr/>
        <p:txBody>
          <a:bodyPr/>
          <a:lstStyle/>
          <a:p>
            <a:fld id="{98C0CDE5-970C-4CC4-BF43-0DA127E73E82}" type="slidenum">
              <a:rPr lang="en-US" noProof="0" smtClean="0"/>
              <a:t>6</a:t>
            </a:fld>
            <a:endParaRPr lang="en-US" noProof="0" dirty="0"/>
          </a:p>
        </p:txBody>
      </p:sp>
      <p:sp>
        <p:nvSpPr>
          <p:cNvPr id="4" name="Title 3">
            <a:extLst>
              <a:ext uri="{FF2B5EF4-FFF2-40B4-BE49-F238E27FC236}">
                <a16:creationId xmlns:a16="http://schemas.microsoft.com/office/drawing/2014/main" id="{E024B566-5BF9-4896-9821-CADC69DEDB84}"/>
              </a:ext>
            </a:extLst>
          </p:cNvPr>
          <p:cNvSpPr>
            <a:spLocks noGrp="1"/>
          </p:cNvSpPr>
          <p:nvPr>
            <p:ph type="title"/>
          </p:nvPr>
        </p:nvSpPr>
        <p:spPr/>
        <p:txBody>
          <a:bodyPr/>
          <a:lstStyle/>
          <a:p>
            <a:r>
              <a:rPr lang="en-US" dirty="0"/>
              <a:t>Step 1</a:t>
            </a:r>
            <a:endParaRPr lang="en-GB" dirty="0"/>
          </a:p>
        </p:txBody>
      </p:sp>
      <p:sp>
        <p:nvSpPr>
          <p:cNvPr id="5" name="Text Placeholder 4">
            <a:extLst>
              <a:ext uri="{FF2B5EF4-FFF2-40B4-BE49-F238E27FC236}">
                <a16:creationId xmlns:a16="http://schemas.microsoft.com/office/drawing/2014/main" id="{568E3D8B-6474-4C6A-B206-B0B253D1552F}"/>
              </a:ext>
            </a:extLst>
          </p:cNvPr>
          <p:cNvSpPr>
            <a:spLocks noGrp="1"/>
          </p:cNvSpPr>
          <p:nvPr>
            <p:ph type="body" idx="1"/>
          </p:nvPr>
        </p:nvSpPr>
        <p:spPr>
          <a:xfrm rot="20701954">
            <a:off x="4032957" y="1881880"/>
            <a:ext cx="7862148" cy="4484739"/>
          </a:xfrm>
        </p:spPr>
        <p:txBody>
          <a:bodyPr>
            <a:normAutofit fontScale="92500" lnSpcReduction="20000"/>
          </a:bodyPr>
          <a:lstStyle/>
          <a:p>
            <a:r>
              <a:rPr lang="en-US" sz="5400" dirty="0"/>
              <a:t>READ the poem silently.</a:t>
            </a:r>
            <a:endParaRPr lang="en-US" sz="5100" dirty="0"/>
          </a:p>
          <a:p>
            <a:r>
              <a:rPr lang="en-US" sz="5100" dirty="0"/>
              <a:t>After you read the poem </a:t>
            </a:r>
          </a:p>
          <a:p>
            <a:r>
              <a:rPr lang="en-US" sz="5100" dirty="0"/>
              <a:t>ANSWER the following questions:</a:t>
            </a:r>
          </a:p>
          <a:p>
            <a:endParaRPr lang="en-US" sz="5100" dirty="0"/>
          </a:p>
          <a:p>
            <a:r>
              <a:rPr lang="en-US" sz="5100" dirty="0"/>
              <a:t>WHAT IS THE POEM ABOUT? </a:t>
            </a:r>
          </a:p>
          <a:p>
            <a:r>
              <a:rPr lang="en-US" sz="5100" dirty="0"/>
              <a:t>HOW DID IT MAKE YOU FEEL?</a:t>
            </a:r>
          </a:p>
          <a:p>
            <a:endParaRPr lang="en-US" sz="5100" dirty="0"/>
          </a:p>
        </p:txBody>
      </p:sp>
    </p:spTree>
    <p:extLst>
      <p:ext uri="{BB962C8B-B14F-4D97-AF65-F5344CB8AC3E}">
        <p14:creationId xmlns:p14="http://schemas.microsoft.com/office/powerpoint/2010/main" val="1186685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6B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BAAFF2E-7558-46BC-A04F-9CB11EAE50B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98C0CDE5-970C-4CC4-BF43-0DA127E73E82}" type="slidenum">
              <a:rPr lang="en-US" sz="1200" noProof="0">
                <a:solidFill>
                  <a:srgbClr val="FFFFFF"/>
                </a:solidFill>
                <a:latin typeface="+mn-lt"/>
              </a:rPr>
              <a:pPr algn="r">
                <a:spcAft>
                  <a:spcPts val="600"/>
                </a:spcAft>
              </a:pPr>
              <a:t>7</a:t>
            </a:fld>
            <a:endParaRPr lang="en-US" sz="1200" noProof="0">
              <a:solidFill>
                <a:srgbClr val="FFFFFF"/>
              </a:solidFill>
              <a:latin typeface="+mn-lt"/>
            </a:endParaRPr>
          </a:p>
        </p:txBody>
      </p:sp>
      <p:pic>
        <p:nvPicPr>
          <p:cNvPr id="2" name="Picture 1">
            <a:extLst>
              <a:ext uri="{FF2B5EF4-FFF2-40B4-BE49-F238E27FC236}">
                <a16:creationId xmlns:a16="http://schemas.microsoft.com/office/drawing/2014/main" id="{4DF096B2-DE19-42EA-A490-121B9C1842A7}"/>
              </a:ext>
            </a:extLst>
          </p:cNvPr>
          <p:cNvPicPr>
            <a:picLocks noChangeAspect="1"/>
          </p:cNvPicPr>
          <p:nvPr/>
        </p:nvPicPr>
        <p:blipFill rotWithShape="1">
          <a:blip r:embed="rId2"/>
          <a:srcRect r="943"/>
          <a:stretch/>
        </p:blipFill>
        <p:spPr>
          <a:xfrm>
            <a:off x="1010091" y="643467"/>
            <a:ext cx="3987137" cy="5571066"/>
          </a:xfrm>
          <a:prstGeom prst="rect">
            <a:avLst/>
          </a:prstGeom>
        </p:spPr>
      </p:pic>
      <p:pic>
        <p:nvPicPr>
          <p:cNvPr id="5" name="Picture 4">
            <a:extLst>
              <a:ext uri="{FF2B5EF4-FFF2-40B4-BE49-F238E27FC236}">
                <a16:creationId xmlns:a16="http://schemas.microsoft.com/office/drawing/2014/main" id="{15B6BF39-6300-489A-8C4A-8A49941E2886}"/>
              </a:ext>
            </a:extLst>
          </p:cNvPr>
          <p:cNvPicPr>
            <a:picLocks noChangeAspect="1"/>
          </p:cNvPicPr>
          <p:nvPr/>
        </p:nvPicPr>
        <p:blipFill>
          <a:blip r:embed="rId3"/>
          <a:stretch>
            <a:fillRect/>
          </a:stretch>
        </p:blipFill>
        <p:spPr>
          <a:xfrm>
            <a:off x="6240498" y="490220"/>
            <a:ext cx="5474490" cy="5734473"/>
          </a:xfrm>
          <a:prstGeom prst="rect">
            <a:avLst/>
          </a:prstGeom>
        </p:spPr>
      </p:pic>
    </p:spTree>
    <p:extLst>
      <p:ext uri="{BB962C8B-B14F-4D97-AF65-F5344CB8AC3E}">
        <p14:creationId xmlns:p14="http://schemas.microsoft.com/office/powerpoint/2010/main" val="3909062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329BA7-11BD-424F-BEA2-E4D4634EDF6E}"/>
              </a:ext>
            </a:extLst>
          </p:cNvPr>
          <p:cNvSpPr>
            <a:spLocks noGrp="1"/>
          </p:cNvSpPr>
          <p:nvPr>
            <p:ph type="sldNum" sz="quarter" idx="12"/>
          </p:nvPr>
        </p:nvSpPr>
        <p:spPr/>
        <p:txBody>
          <a:bodyPr/>
          <a:lstStyle/>
          <a:p>
            <a:fld id="{98C0CDE5-970C-4CC4-BF43-0DA127E73E82}" type="slidenum">
              <a:rPr lang="en-US" noProof="0" smtClean="0"/>
              <a:t>8</a:t>
            </a:fld>
            <a:endParaRPr lang="en-US" noProof="0" dirty="0"/>
          </a:p>
        </p:txBody>
      </p:sp>
      <p:sp>
        <p:nvSpPr>
          <p:cNvPr id="6" name="Title 5">
            <a:extLst>
              <a:ext uri="{FF2B5EF4-FFF2-40B4-BE49-F238E27FC236}">
                <a16:creationId xmlns:a16="http://schemas.microsoft.com/office/drawing/2014/main" id="{58F59C66-80FC-424E-BD90-A52ECC9E2AF0}"/>
              </a:ext>
            </a:extLst>
          </p:cNvPr>
          <p:cNvSpPr>
            <a:spLocks noGrp="1"/>
          </p:cNvSpPr>
          <p:nvPr>
            <p:ph type="title"/>
          </p:nvPr>
        </p:nvSpPr>
        <p:spPr>
          <a:xfrm rot="21180000">
            <a:off x="62698" y="290580"/>
            <a:ext cx="4849794" cy="1325563"/>
          </a:xfrm>
        </p:spPr>
        <p:txBody>
          <a:bodyPr>
            <a:normAutofit/>
          </a:bodyPr>
          <a:lstStyle/>
          <a:p>
            <a:pPr algn="ctr"/>
            <a:r>
              <a:rPr lang="en-US" sz="3200" dirty="0"/>
              <a:t>Step 2:</a:t>
            </a:r>
            <a:br>
              <a:rPr lang="en-US" sz="3200" dirty="0"/>
            </a:br>
            <a:r>
              <a:rPr lang="en-US" sz="3200" dirty="0"/>
              <a:t>Discuss the question</a:t>
            </a:r>
            <a:endParaRPr lang="en-GB" sz="3200" dirty="0"/>
          </a:p>
        </p:txBody>
      </p:sp>
      <p:sp>
        <p:nvSpPr>
          <p:cNvPr id="2" name="Rectangle 1">
            <a:extLst>
              <a:ext uri="{FF2B5EF4-FFF2-40B4-BE49-F238E27FC236}">
                <a16:creationId xmlns:a16="http://schemas.microsoft.com/office/drawing/2014/main" id="{987C1047-C672-4829-AF25-813E01879B35}"/>
              </a:ext>
            </a:extLst>
          </p:cNvPr>
          <p:cNvSpPr/>
          <p:nvPr/>
        </p:nvSpPr>
        <p:spPr>
          <a:xfrm>
            <a:off x="3518535" y="1484706"/>
            <a:ext cx="10436089" cy="697050"/>
          </a:xfrm>
          <a:prstGeom prst="rect">
            <a:avLst/>
          </a:prstGeom>
        </p:spPr>
        <p:txBody>
          <a:bodyPr wrap="square">
            <a:spAutoFit/>
          </a:bodyPr>
          <a:lstStyle/>
          <a:p>
            <a:pPr>
              <a:lnSpc>
                <a:spcPct val="120000"/>
              </a:lnSpc>
              <a:spcBef>
                <a:spcPts val="600"/>
              </a:spcBef>
            </a:pPr>
            <a:r>
              <a:rPr lang="en-US" sz="3600" dirty="0">
                <a:solidFill>
                  <a:srgbClr val="180200"/>
                </a:solidFill>
              </a:rPr>
              <a:t>What is the poem about?</a:t>
            </a:r>
            <a:endParaRPr lang="en-GB" sz="3600" dirty="0">
              <a:solidFill>
                <a:srgbClr val="180200"/>
              </a:solidFill>
            </a:endParaRPr>
          </a:p>
        </p:txBody>
      </p:sp>
      <p:sp>
        <p:nvSpPr>
          <p:cNvPr id="4" name="Rectangle 3">
            <a:extLst>
              <a:ext uri="{FF2B5EF4-FFF2-40B4-BE49-F238E27FC236}">
                <a16:creationId xmlns:a16="http://schemas.microsoft.com/office/drawing/2014/main" id="{16200B7E-26C2-4A7C-83D5-AE89403CA567}"/>
              </a:ext>
            </a:extLst>
          </p:cNvPr>
          <p:cNvSpPr/>
          <p:nvPr/>
        </p:nvSpPr>
        <p:spPr>
          <a:xfrm>
            <a:off x="889262" y="2181756"/>
            <a:ext cx="10916738" cy="4097981"/>
          </a:xfrm>
          <a:prstGeom prst="rect">
            <a:avLst/>
          </a:prstGeom>
        </p:spPr>
        <p:txBody>
          <a:bodyPr wrap="square">
            <a:spAutoFit/>
          </a:bodyPr>
          <a:lstStyle/>
          <a:p>
            <a:pPr algn="just">
              <a:lnSpc>
                <a:spcPct val="120000"/>
              </a:lnSpc>
              <a:spcBef>
                <a:spcPts val="600"/>
              </a:spcBef>
            </a:pPr>
            <a:r>
              <a:rPr lang="en-US" sz="3600" dirty="0"/>
              <a:t>The poem is about the different means of transport, which school children use, to get to school.</a:t>
            </a:r>
          </a:p>
          <a:p>
            <a:pPr algn="just">
              <a:lnSpc>
                <a:spcPct val="120000"/>
              </a:lnSpc>
              <a:spcBef>
                <a:spcPts val="600"/>
              </a:spcBef>
            </a:pPr>
            <a:r>
              <a:rPr lang="en-US" sz="3600" dirty="0"/>
              <a:t>The poet, Gillian Craig lists a few. Some are real such as the school bus, the tricycle, the car and going to school on foot. Others are impossible in real life such as riding the zebra or floating in a hot air balloon. </a:t>
            </a:r>
          </a:p>
        </p:txBody>
      </p:sp>
    </p:spTree>
    <p:extLst>
      <p:ext uri="{BB962C8B-B14F-4D97-AF65-F5344CB8AC3E}">
        <p14:creationId xmlns:p14="http://schemas.microsoft.com/office/powerpoint/2010/main" val="225941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3A1AC9-0351-4762-82AE-4DA6D8A59762}"/>
              </a:ext>
            </a:extLst>
          </p:cNvPr>
          <p:cNvSpPr>
            <a:spLocks noGrp="1"/>
          </p:cNvSpPr>
          <p:nvPr>
            <p:ph type="sldNum" sz="quarter" idx="12"/>
          </p:nvPr>
        </p:nvSpPr>
        <p:spPr/>
        <p:txBody>
          <a:bodyPr/>
          <a:lstStyle/>
          <a:p>
            <a:fld id="{98C0CDE5-970C-4CC4-BF43-0DA127E73E82}" type="slidenum">
              <a:rPr lang="en-US" noProof="0" smtClean="0"/>
              <a:t>9</a:t>
            </a:fld>
            <a:endParaRPr lang="en-US" noProof="0" dirty="0"/>
          </a:p>
        </p:txBody>
      </p:sp>
      <p:sp>
        <p:nvSpPr>
          <p:cNvPr id="4" name="Title 3">
            <a:extLst>
              <a:ext uri="{FF2B5EF4-FFF2-40B4-BE49-F238E27FC236}">
                <a16:creationId xmlns:a16="http://schemas.microsoft.com/office/drawing/2014/main" id="{E024B566-5BF9-4896-9821-CADC69DEDB84}"/>
              </a:ext>
            </a:extLst>
          </p:cNvPr>
          <p:cNvSpPr>
            <a:spLocks noGrp="1"/>
          </p:cNvSpPr>
          <p:nvPr>
            <p:ph type="title"/>
          </p:nvPr>
        </p:nvSpPr>
        <p:spPr/>
        <p:txBody>
          <a:bodyPr/>
          <a:lstStyle/>
          <a:p>
            <a:r>
              <a:rPr lang="en-US" dirty="0"/>
              <a:t>Step 3</a:t>
            </a:r>
            <a:endParaRPr lang="en-GB" dirty="0"/>
          </a:p>
        </p:txBody>
      </p:sp>
      <p:sp>
        <p:nvSpPr>
          <p:cNvPr id="5" name="Text Placeholder 4">
            <a:extLst>
              <a:ext uri="{FF2B5EF4-FFF2-40B4-BE49-F238E27FC236}">
                <a16:creationId xmlns:a16="http://schemas.microsoft.com/office/drawing/2014/main" id="{568E3D8B-6474-4C6A-B206-B0B253D1552F}"/>
              </a:ext>
            </a:extLst>
          </p:cNvPr>
          <p:cNvSpPr>
            <a:spLocks noGrp="1"/>
          </p:cNvSpPr>
          <p:nvPr>
            <p:ph type="body" idx="1"/>
          </p:nvPr>
        </p:nvSpPr>
        <p:spPr>
          <a:xfrm rot="20771801">
            <a:off x="4185019" y="2294698"/>
            <a:ext cx="8533424" cy="5208366"/>
          </a:xfrm>
        </p:spPr>
        <p:txBody>
          <a:bodyPr>
            <a:noAutofit/>
          </a:bodyPr>
          <a:lstStyle/>
          <a:p>
            <a:endParaRPr lang="en-US" sz="3000" dirty="0"/>
          </a:p>
          <a:p>
            <a:r>
              <a:rPr lang="en-US" sz="4800" dirty="0"/>
              <a:t>READ the poem again. </a:t>
            </a:r>
          </a:p>
          <a:p>
            <a:r>
              <a:rPr lang="en-US" sz="4800" dirty="0"/>
              <a:t>Then try to ANSWER the following questions.</a:t>
            </a:r>
          </a:p>
          <a:p>
            <a:endParaRPr lang="en-US" sz="4800" dirty="0"/>
          </a:p>
        </p:txBody>
      </p:sp>
    </p:spTree>
    <p:extLst>
      <p:ext uri="{BB962C8B-B14F-4D97-AF65-F5344CB8AC3E}">
        <p14:creationId xmlns:p14="http://schemas.microsoft.com/office/powerpoint/2010/main" val="1920179683"/>
      </p:ext>
    </p:extLst>
  </p:cSld>
  <p:clrMapOvr>
    <a:masterClrMapping/>
  </p:clrMapOvr>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C5EE5440-5A1F-438E-9118-BE5E33F9727E}">
  <ds:schemaRefs>
    <ds:schemaRef ds:uri="http://schemas.microsoft.com/sharepoint/v3/contenttype/forms"/>
  </ds:schemaRefs>
</ds:datastoreItem>
</file>

<file path=customXml/itemProps2.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F6C8FF-3D90-457B-9108-406F928CD7CB}">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16c05727-aa75-4e4a-9b5f-8a80a1165891"/>
    <ds:schemaRef ds:uri="http://purl.org/dc/dcmitype/"/>
    <ds:schemaRef ds:uri="http://schemas.microsoft.com/office/infopath/2007/PartnerControls"/>
    <ds:schemaRef ds:uri="71af3243-3dd4-4a8d-8c0d-dd76da1f02a5"/>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0</TotalTime>
  <Words>427</Words>
  <Application>Microsoft Office PowerPoint</Application>
  <PresentationFormat>Widescreen</PresentationFormat>
  <Paragraphs>75</Paragraphs>
  <Slides>17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Comic Sans MS</vt:lpstr>
      <vt:lpstr>Franklin Gothic Book</vt:lpstr>
      <vt:lpstr>Office Theme</vt:lpstr>
      <vt:lpstr>Lesson 1 Literature</vt:lpstr>
      <vt:lpstr>Guess the  week’s theme</vt:lpstr>
      <vt:lpstr>PowerPoint Presentation</vt:lpstr>
      <vt:lpstr>Lesson 1 Objectives</vt:lpstr>
      <vt:lpstr>Lesson Resources</vt:lpstr>
      <vt:lpstr>Step 1</vt:lpstr>
      <vt:lpstr>PowerPoint Presentation</vt:lpstr>
      <vt:lpstr>Step 2: Discuss the question</vt:lpstr>
      <vt:lpstr>Step 3</vt:lpstr>
      <vt:lpstr>Step 3: Answer these         questions!</vt:lpstr>
      <vt:lpstr>Step 4 - Discuss           the questions</vt:lpstr>
      <vt:lpstr>Step 5</vt:lpstr>
      <vt:lpstr>PowerPoint Presentation</vt:lpstr>
      <vt:lpstr>Step 6</vt:lpstr>
      <vt:lpstr>Step 7</vt:lpstr>
      <vt:lpstr>Step 8</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2021-02-08T08:30:35Z</dcterms:created>
  <dcterms:modified xsi:type="dcterms:W3CDTF">2021-06-28T06:29:02Z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