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318" r:id="rId6"/>
    <p:sldId id="258" r:id="rId7"/>
    <p:sldId id="257" r:id="rId8"/>
    <p:sldId id="315" r:id="rId9"/>
    <p:sldId id="317" r:id="rId10"/>
    <p:sldId id="319" r:id="rId11"/>
    <p:sldId id="308" r:id="rId12"/>
    <p:sldId id="309" r:id="rId13"/>
    <p:sldId id="320" r:id="rId14"/>
    <p:sldId id="273" r:id="rId15"/>
    <p:sldId id="274" r:id="rId16"/>
    <p:sldId id="275" r:id="rId17"/>
    <p:sldId id="276" r:id="rId18"/>
    <p:sldId id="277" r:id="rId19"/>
    <p:sldId id="281" r:id="rId20"/>
    <p:sldId id="321" r:id="rId21"/>
    <p:sldId id="313" r:id="rId22"/>
    <p:sldId id="322" r:id="rId23"/>
    <p:sldId id="264"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712" autoAdjust="0"/>
  </p:normalViewPr>
  <p:slideViewPr>
    <p:cSldViewPr snapToGrid="0">
      <p:cViewPr varScale="1">
        <p:scale>
          <a:sx n="68" d="100"/>
          <a:sy n="68" d="100"/>
        </p:scale>
        <p:origin x="612"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93729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20094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491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843774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2509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93313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86B652F-B24A-450E-BC5F-50DDE034390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1105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 id="2147483672" r:id="rId22"/>
    <p:sldLayoutId id="2147483673" r:id="rId23"/>
    <p:sldLayoutId id="2147483675" r:id="rId24"/>
    <p:sldLayoutId id="2147483676" r:id="rId25"/>
    <p:sldLayoutId id="2147483677" r:id="rId26"/>
    <p:sldLayoutId id="2147483678" r:id="rId27"/>
    <p:sldLayoutId id="2147483681" r:id="rId28"/>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8.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0.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4</a:t>
            </a:r>
            <a:br>
              <a:rPr lang="en-US" sz="4800" dirty="0"/>
            </a:br>
            <a:r>
              <a:rPr lang="en-US" sz="4800" dirty="0"/>
              <a:t>Speaking</a:t>
            </a:r>
            <a:endParaRPr lang="ru-RU" sz="4800" dirty="0"/>
          </a:p>
        </p:txBody>
      </p:sp>
      <p:sp>
        <p:nvSpPr>
          <p:cNvPr id="5" name="Subtitle 4">
            <a:extLst>
              <a:ext uri="{FF2B5EF4-FFF2-40B4-BE49-F238E27FC236}">
                <a16:creationId xmlns:a16="http://schemas.microsoft.com/office/drawing/2014/main" id="{A397AD6A-73D9-4D04-A4EE-167EEDF24CE0}"/>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02567" y="5109314"/>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E9760-022F-4F66-B812-479FBE9FD47E}"/>
              </a:ext>
            </a:extLst>
          </p:cNvPr>
          <p:cNvSpPr/>
          <p:nvPr/>
        </p:nvSpPr>
        <p:spPr>
          <a:xfrm>
            <a:off x="1366887" y="1586686"/>
            <a:ext cx="9780375"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sz="2400" dirty="0">
                <a:solidFill>
                  <a:schemeClr val="tx1"/>
                </a:solidFill>
              </a:rPr>
              <a:t>Iceland is an island near the Arctic Circle in the North Atlantic Ocean. The country nearest to Iceland is Greenland, followed by the Faroe Islands and </a:t>
            </a:r>
            <a:br>
              <a:rPr lang="en-GB" sz="2400" dirty="0">
                <a:solidFill>
                  <a:schemeClr val="tx1"/>
                </a:solidFill>
              </a:rPr>
            </a:br>
            <a:r>
              <a:rPr lang="en-GB" sz="2400" dirty="0">
                <a:solidFill>
                  <a:schemeClr val="tx1"/>
                </a:solidFill>
              </a:rPr>
              <a:t>then Scotland.</a:t>
            </a:r>
          </a:p>
        </p:txBody>
      </p:sp>
      <p:sp>
        <p:nvSpPr>
          <p:cNvPr id="9219" name="Title 20">
            <a:extLst>
              <a:ext uri="{FF2B5EF4-FFF2-40B4-BE49-F238E27FC236}">
                <a16:creationId xmlns:a16="http://schemas.microsoft.com/office/drawing/2014/main" id="{3C3829C9-A8BC-4DC2-9C38-ADF2FA20D8CD}"/>
              </a:ext>
            </a:extLst>
          </p:cNvPr>
          <p:cNvSpPr>
            <a:spLocks noGrp="1" noChangeArrowheads="1"/>
          </p:cNvSpPr>
          <p:nvPr>
            <p:ph type="title"/>
          </p:nvPr>
        </p:nvSpPr>
        <p:spPr>
          <a:xfrm>
            <a:off x="1377713" y="561510"/>
            <a:ext cx="9700265" cy="963271"/>
          </a:xfrm>
          <a:prstGeom prst="roundRect">
            <a:avLst>
              <a:gd name="adj" fmla="val 0"/>
            </a:avLst>
          </a:prstGeom>
          <a:solidFill>
            <a:srgbClr val="49A0D6"/>
          </a:solidFill>
        </p:spPr>
        <p:txBody>
          <a:bodyPr/>
          <a:lstStyle/>
          <a:p>
            <a:pPr eaLnBrk="1" hangingPunct="1"/>
            <a:r>
              <a:rPr lang="en-GB" altLang="en-US" sz="3600" dirty="0">
                <a:solidFill>
                  <a:schemeClr val="bg1"/>
                </a:solidFill>
              </a:rPr>
              <a:t>Where Is Iceland?</a:t>
            </a:r>
          </a:p>
        </p:txBody>
      </p:sp>
      <p:sp>
        <p:nvSpPr>
          <p:cNvPr id="7" name="Rectangle 6">
            <a:extLst>
              <a:ext uri="{FF2B5EF4-FFF2-40B4-BE49-F238E27FC236}">
                <a16:creationId xmlns:a16="http://schemas.microsoft.com/office/drawing/2014/main" id="{2E1A65A0-3A10-4E23-A555-3AE198B0ADE4}"/>
              </a:ext>
            </a:extLst>
          </p:cNvPr>
          <p:cNvSpPr/>
          <p:nvPr/>
        </p:nvSpPr>
        <p:spPr>
          <a:xfrm>
            <a:off x="1377714" y="3278751"/>
            <a:ext cx="5911343" cy="243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sz="2400" dirty="0">
                <a:solidFill>
                  <a:schemeClr val="tx1"/>
                </a:solidFill>
              </a:rPr>
              <a:t>It is 40,000 square miles, which is about the same size as Portugal. However, 80% of the country is not inhabited, with Iceland having a population of only 320,000 people, half of which live in the capital city, Reykjavik. </a:t>
            </a:r>
          </a:p>
        </p:txBody>
      </p:sp>
      <p:pic>
        <p:nvPicPr>
          <p:cNvPr id="9221" name="Picture 3">
            <a:extLst>
              <a:ext uri="{FF2B5EF4-FFF2-40B4-BE49-F238E27FC236}">
                <a16:creationId xmlns:a16="http://schemas.microsoft.com/office/drawing/2014/main" id="{948BB1A3-F999-4006-9902-B2EC238D6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28"/>
          <a:stretch>
            <a:fillRect/>
          </a:stretch>
        </p:blipFill>
        <p:spPr bwMode="auto">
          <a:xfrm>
            <a:off x="7233054" y="2856707"/>
            <a:ext cx="384492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4">
            <a:extLst>
              <a:ext uri="{FF2B5EF4-FFF2-40B4-BE49-F238E27FC236}">
                <a16:creationId xmlns:a16="http://schemas.microsoft.com/office/drawing/2014/main" id="{F7DC02C2-7CB5-4F8A-9312-FDBF186013ED}"/>
              </a:ext>
            </a:extLst>
          </p:cNvPr>
          <p:cNvSpPr txBox="1">
            <a:spLocks noChangeArrowheads="1"/>
          </p:cNvSpPr>
          <p:nvPr/>
        </p:nvSpPr>
        <p:spPr bwMode="auto">
          <a:xfrm>
            <a:off x="7762995" y="2898761"/>
            <a:ext cx="3349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dirty="0">
                <a:solidFill>
                  <a:schemeClr val="bg1"/>
                </a:solidFill>
              </a:rPr>
              <a:t>Iceland</a:t>
            </a:r>
          </a:p>
        </p:txBody>
      </p:sp>
      <p:sp>
        <p:nvSpPr>
          <p:cNvPr id="9223" name="TextBox 7">
            <a:extLst>
              <a:ext uri="{FF2B5EF4-FFF2-40B4-BE49-F238E27FC236}">
                <a16:creationId xmlns:a16="http://schemas.microsoft.com/office/drawing/2014/main" id="{6AE34B12-E896-4999-9876-1044D57517F0}"/>
              </a:ext>
            </a:extLst>
          </p:cNvPr>
          <p:cNvSpPr txBox="1">
            <a:spLocks noChangeArrowheads="1"/>
          </p:cNvSpPr>
          <p:nvPr/>
        </p:nvSpPr>
        <p:spPr bwMode="auto">
          <a:xfrm>
            <a:off x="8010952" y="3324216"/>
            <a:ext cx="3349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dirty="0">
                <a:solidFill>
                  <a:schemeClr val="bg1"/>
                </a:solidFill>
              </a:rPr>
              <a:t>Faroe Islands</a:t>
            </a:r>
          </a:p>
        </p:txBody>
      </p:sp>
      <p:sp>
        <p:nvSpPr>
          <p:cNvPr id="9224" name="TextBox 8">
            <a:extLst>
              <a:ext uri="{FF2B5EF4-FFF2-40B4-BE49-F238E27FC236}">
                <a16:creationId xmlns:a16="http://schemas.microsoft.com/office/drawing/2014/main" id="{1B4F17AA-49A3-431E-9960-2E9E2AC71644}"/>
              </a:ext>
            </a:extLst>
          </p:cNvPr>
          <p:cNvSpPr txBox="1">
            <a:spLocks noChangeArrowheads="1"/>
          </p:cNvSpPr>
          <p:nvPr/>
        </p:nvSpPr>
        <p:spPr bwMode="auto">
          <a:xfrm>
            <a:off x="7289057" y="4176714"/>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a:solidFill>
                  <a:schemeClr val="bg1"/>
                </a:solidFill>
              </a:rPr>
              <a:t>United </a:t>
            </a:r>
          </a:p>
          <a:p>
            <a:pPr eaLnBrk="1" hangingPunct="1">
              <a:lnSpc>
                <a:spcPct val="100000"/>
              </a:lnSpc>
              <a:spcBef>
                <a:spcPct val="0"/>
              </a:spcBef>
              <a:buFontTx/>
              <a:buNone/>
            </a:pPr>
            <a:r>
              <a:rPr lang="en-GB" altLang="en-US" sz="1600">
                <a:solidFill>
                  <a:schemeClr val="bg1"/>
                </a:solidFill>
              </a:rPr>
              <a:t>Kingdom</a:t>
            </a:r>
          </a:p>
        </p:txBody>
      </p:sp>
      <p:cxnSp>
        <p:nvCxnSpPr>
          <p:cNvPr id="10" name="Straight Arrow Connector 9">
            <a:extLst>
              <a:ext uri="{FF2B5EF4-FFF2-40B4-BE49-F238E27FC236}">
                <a16:creationId xmlns:a16="http://schemas.microsoft.com/office/drawing/2014/main" id="{4828A780-989A-411A-A53A-F65406BDABE0}"/>
              </a:ext>
            </a:extLst>
          </p:cNvPr>
          <p:cNvCxnSpPr>
            <a:cxnSpLocks/>
          </p:cNvCxnSpPr>
          <p:nvPr/>
        </p:nvCxnSpPr>
        <p:spPr>
          <a:xfrm flipH="1">
            <a:off x="7762995" y="3236898"/>
            <a:ext cx="274637" cy="0"/>
          </a:xfrm>
          <a:prstGeom prst="straightConnector1">
            <a:avLst/>
          </a:prstGeom>
          <a:ln w="38100">
            <a:solidFill>
              <a:srgbClr val="DE1E5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C9719E-0223-43F6-8E5A-CBCB99D5F67C}"/>
              </a:ext>
            </a:extLst>
          </p:cNvPr>
          <p:cNvCxnSpPr>
            <a:cxnSpLocks/>
          </p:cNvCxnSpPr>
          <p:nvPr/>
        </p:nvCxnSpPr>
        <p:spPr>
          <a:xfrm flipH="1">
            <a:off x="8010952" y="3774477"/>
            <a:ext cx="274637" cy="0"/>
          </a:xfrm>
          <a:prstGeom prst="straightConnector1">
            <a:avLst/>
          </a:prstGeom>
          <a:ln w="38100">
            <a:solidFill>
              <a:srgbClr val="DE1E5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D188BF-D615-4BE1-8A9D-32F438F5C0A5}"/>
              </a:ext>
            </a:extLst>
          </p:cNvPr>
          <p:cNvCxnSpPr>
            <a:cxnSpLocks/>
          </p:cNvCxnSpPr>
          <p:nvPr/>
        </p:nvCxnSpPr>
        <p:spPr>
          <a:xfrm flipV="1">
            <a:off x="8010952" y="4468814"/>
            <a:ext cx="517525" cy="26987"/>
          </a:xfrm>
          <a:prstGeom prst="straightConnector1">
            <a:avLst/>
          </a:prstGeom>
          <a:ln w="38100">
            <a:solidFill>
              <a:srgbClr val="DE1E5A"/>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8">
            <a:extLst>
              <a:ext uri="{FF2B5EF4-FFF2-40B4-BE49-F238E27FC236}">
                <a16:creationId xmlns:a16="http://schemas.microsoft.com/office/drawing/2014/main" id="{CA1C7ADB-970E-4432-83C4-1F35A4961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3366" y="563636"/>
            <a:ext cx="1483512" cy="96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694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42E3BE-F2A1-4BA1-A7B0-43AFC8C957C7}"/>
              </a:ext>
            </a:extLst>
          </p:cNvPr>
          <p:cNvSpPr/>
          <p:nvPr/>
        </p:nvSpPr>
        <p:spPr>
          <a:xfrm>
            <a:off x="1536568" y="4668838"/>
            <a:ext cx="6242050" cy="463550"/>
          </a:xfrm>
          <a:prstGeom prst="rect">
            <a:avLst/>
          </a:prstGeom>
          <a:solidFill>
            <a:srgbClr val="FFFFFF"/>
          </a:solidFill>
          <a:ln w="19050">
            <a:solidFill>
              <a:srgbClr val="49A0D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sz="1600" dirty="0">
                <a:solidFill>
                  <a:schemeClr val="tx1"/>
                </a:solidFill>
              </a:rPr>
              <a:t>United Kingdom </a:t>
            </a:r>
          </a:p>
        </p:txBody>
      </p:sp>
      <p:sp>
        <p:nvSpPr>
          <p:cNvPr id="9" name="Rectangle 8">
            <a:extLst>
              <a:ext uri="{FF2B5EF4-FFF2-40B4-BE49-F238E27FC236}">
                <a16:creationId xmlns:a16="http://schemas.microsoft.com/office/drawing/2014/main" id="{AFF8FD89-DD17-488D-810A-5646BF253411}"/>
              </a:ext>
            </a:extLst>
          </p:cNvPr>
          <p:cNvSpPr/>
          <p:nvPr/>
        </p:nvSpPr>
        <p:spPr>
          <a:xfrm>
            <a:off x="1517713" y="3647281"/>
            <a:ext cx="5808663" cy="463550"/>
          </a:xfrm>
          <a:prstGeom prst="rect">
            <a:avLst/>
          </a:prstGeom>
          <a:solidFill>
            <a:srgbClr val="FFFFFF"/>
          </a:solidFill>
          <a:ln w="19050">
            <a:solidFill>
              <a:srgbClr val="49A0D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sz="1600" dirty="0">
                <a:solidFill>
                  <a:schemeClr val="tx1"/>
                </a:solidFill>
              </a:rPr>
              <a:t>Iceland </a:t>
            </a:r>
          </a:p>
        </p:txBody>
      </p:sp>
      <p:sp>
        <p:nvSpPr>
          <p:cNvPr id="3" name="Rectangle 2">
            <a:extLst>
              <a:ext uri="{FF2B5EF4-FFF2-40B4-BE49-F238E27FC236}">
                <a16:creationId xmlns:a16="http://schemas.microsoft.com/office/drawing/2014/main" id="{2F2E51EE-2951-4431-849C-550053DF01D3}"/>
              </a:ext>
            </a:extLst>
          </p:cNvPr>
          <p:cNvSpPr/>
          <p:nvPr/>
        </p:nvSpPr>
        <p:spPr>
          <a:xfrm>
            <a:off x="1401305" y="1118724"/>
            <a:ext cx="9722324" cy="243410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sz="2400" dirty="0">
                <a:solidFill>
                  <a:schemeClr val="tx1"/>
                </a:solidFill>
              </a:rPr>
              <a:t>Iceland is known as the Land of Ice and Fire. This is because it has the largest glaciers in Europe and some of the most active volcanoes in the world.</a:t>
            </a:r>
          </a:p>
          <a:p>
            <a:pPr>
              <a:defRPr/>
            </a:pPr>
            <a:r>
              <a:rPr lang="en-GB" sz="2400" dirty="0">
                <a:solidFill>
                  <a:schemeClr val="tx1"/>
                </a:solidFill>
              </a:rPr>
              <a:t>The country is famous for its geothermal lagoons and natural hot springs. Geothermal energy which is heat created from deep inside Earth,  heats 90% of buildings in Iceland and most of the swimming pools.</a:t>
            </a:r>
          </a:p>
        </p:txBody>
      </p:sp>
      <p:sp>
        <p:nvSpPr>
          <p:cNvPr id="11269" name="Title 20">
            <a:extLst>
              <a:ext uri="{FF2B5EF4-FFF2-40B4-BE49-F238E27FC236}">
                <a16:creationId xmlns:a16="http://schemas.microsoft.com/office/drawing/2014/main" id="{7CA10765-924F-44A3-BA64-6BA1F2D5F278}"/>
              </a:ext>
            </a:extLst>
          </p:cNvPr>
          <p:cNvSpPr>
            <a:spLocks noGrp="1" noChangeArrowheads="1"/>
          </p:cNvSpPr>
          <p:nvPr>
            <p:ph type="title"/>
          </p:nvPr>
        </p:nvSpPr>
        <p:spPr>
          <a:xfrm>
            <a:off x="1480008" y="192366"/>
            <a:ext cx="9426803" cy="993775"/>
          </a:xfrm>
          <a:prstGeom prst="roundRect">
            <a:avLst>
              <a:gd name="adj" fmla="val 0"/>
            </a:avLst>
          </a:prstGeom>
          <a:solidFill>
            <a:srgbClr val="49A0D6"/>
          </a:solidFill>
        </p:spPr>
        <p:txBody>
          <a:bodyPr/>
          <a:lstStyle/>
          <a:p>
            <a:pPr eaLnBrk="1" hangingPunct="1"/>
            <a:r>
              <a:rPr lang="en-GB" altLang="en-US" sz="3600">
                <a:solidFill>
                  <a:schemeClr val="bg1"/>
                </a:solidFill>
              </a:rPr>
              <a:t>Land of Ice and Fire</a:t>
            </a:r>
          </a:p>
        </p:txBody>
      </p:sp>
      <p:pic>
        <p:nvPicPr>
          <p:cNvPr id="11272" name="Picture 4">
            <a:extLst>
              <a:ext uri="{FF2B5EF4-FFF2-40B4-BE49-F238E27FC236}">
                <a16:creationId xmlns:a16="http://schemas.microsoft.com/office/drawing/2014/main" id="{71830E6E-CFEA-4E49-8B68-25ADEFA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49" y="3543299"/>
            <a:ext cx="3259517" cy="283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CED2DA3-EB43-4E02-83AE-AE9FC678BE4B}"/>
              </a:ext>
            </a:extLst>
          </p:cNvPr>
          <p:cNvCxnSpPr>
            <a:cxnSpLocks/>
          </p:cNvCxnSpPr>
          <p:nvPr/>
        </p:nvCxnSpPr>
        <p:spPr>
          <a:xfrm>
            <a:off x="5896695" y="3899775"/>
            <a:ext cx="1874838" cy="0"/>
          </a:xfrm>
          <a:prstGeom prst="straightConnector1">
            <a:avLst/>
          </a:prstGeom>
          <a:ln w="38100">
            <a:solidFill>
              <a:srgbClr val="DE1E5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E203F06-72F4-40D3-BD98-BB6F0175C8FD}"/>
              </a:ext>
            </a:extLst>
          </p:cNvPr>
          <p:cNvCxnSpPr>
            <a:cxnSpLocks/>
          </p:cNvCxnSpPr>
          <p:nvPr/>
        </p:nvCxnSpPr>
        <p:spPr>
          <a:xfrm>
            <a:off x="5896695" y="4936631"/>
            <a:ext cx="2679700" cy="0"/>
          </a:xfrm>
          <a:prstGeom prst="straightConnector1">
            <a:avLst/>
          </a:prstGeom>
          <a:ln w="38100">
            <a:solidFill>
              <a:srgbClr val="DE1E5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8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922CA1-58B7-4B13-B55D-B46ED0030274}"/>
              </a:ext>
            </a:extLst>
          </p:cNvPr>
          <p:cNvSpPr/>
          <p:nvPr/>
        </p:nvSpPr>
        <p:spPr>
          <a:xfrm>
            <a:off x="1515227" y="1949378"/>
            <a:ext cx="5514026" cy="354209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just">
              <a:defRPr/>
            </a:pPr>
            <a:r>
              <a:rPr lang="en-GB" sz="2400" dirty="0">
                <a:solidFill>
                  <a:schemeClr val="tx1"/>
                </a:solidFill>
              </a:rPr>
              <a:t>Iceland is known for its geysers, waterfalls and black-sand beaches.</a:t>
            </a:r>
          </a:p>
          <a:p>
            <a:pPr algn="just">
              <a:defRPr/>
            </a:pPr>
            <a:endParaRPr lang="en-GB" sz="2400" dirty="0">
              <a:solidFill>
                <a:schemeClr val="tx1"/>
              </a:solidFill>
            </a:endParaRPr>
          </a:p>
          <a:p>
            <a:pPr algn="just">
              <a:defRPr/>
            </a:pPr>
            <a:r>
              <a:rPr lang="en-GB" sz="2400" dirty="0">
                <a:solidFill>
                  <a:schemeClr val="tx1"/>
                </a:solidFill>
              </a:rPr>
              <a:t>Fresh water rivers flow through Iceland and it is recommended that people drink directly from the rivers, as the water is so pure and clean. The hot geysers regularly erupt, sending volumes of hot water into the air.</a:t>
            </a:r>
            <a:endParaRPr lang="en-GB" sz="2400" dirty="0"/>
          </a:p>
        </p:txBody>
      </p:sp>
      <p:sp>
        <p:nvSpPr>
          <p:cNvPr id="13315" name="Title 20">
            <a:extLst>
              <a:ext uri="{FF2B5EF4-FFF2-40B4-BE49-F238E27FC236}">
                <a16:creationId xmlns:a16="http://schemas.microsoft.com/office/drawing/2014/main" id="{237FF569-1F3C-432D-BCAA-9EFD0BB16440}"/>
              </a:ext>
            </a:extLst>
          </p:cNvPr>
          <p:cNvSpPr>
            <a:spLocks noGrp="1" noChangeArrowheads="1"/>
          </p:cNvSpPr>
          <p:nvPr>
            <p:ph type="title"/>
          </p:nvPr>
        </p:nvSpPr>
        <p:spPr>
          <a:xfrm>
            <a:off x="1621410" y="777178"/>
            <a:ext cx="9197697" cy="993775"/>
          </a:xfrm>
          <a:prstGeom prst="roundRect">
            <a:avLst>
              <a:gd name="adj" fmla="val 0"/>
            </a:avLst>
          </a:prstGeom>
          <a:solidFill>
            <a:srgbClr val="49A0D6"/>
          </a:solidFill>
        </p:spPr>
        <p:txBody>
          <a:bodyPr/>
          <a:lstStyle/>
          <a:p>
            <a:pPr eaLnBrk="1" hangingPunct="1"/>
            <a:r>
              <a:rPr lang="en-GB" altLang="en-US" sz="3600" dirty="0">
                <a:solidFill>
                  <a:schemeClr val="bg1"/>
                </a:solidFill>
              </a:rPr>
              <a:t>Natural Wonders</a:t>
            </a:r>
          </a:p>
        </p:txBody>
      </p:sp>
      <p:pic>
        <p:nvPicPr>
          <p:cNvPr id="13316" name="Picture 4">
            <a:extLst>
              <a:ext uri="{FF2B5EF4-FFF2-40B4-BE49-F238E27FC236}">
                <a16:creationId xmlns:a16="http://schemas.microsoft.com/office/drawing/2014/main" id="{55D71C07-2B00-409C-A920-F3420B11E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55" b="15906"/>
          <a:stretch>
            <a:fillRect/>
          </a:stretch>
        </p:blipFill>
        <p:spPr bwMode="auto">
          <a:xfrm>
            <a:off x="7029253" y="2045012"/>
            <a:ext cx="3836988"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97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17B48-1353-4AE7-9D4B-F0E188AB90D9}"/>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8050490" y="2824957"/>
            <a:ext cx="3451303" cy="3451303"/>
          </a:xfrm>
          <a:prstGeom prst="flowChartConnector">
            <a:avLst/>
          </a:prstGeom>
        </p:spPr>
      </p:pic>
      <p:sp>
        <p:nvSpPr>
          <p:cNvPr id="3" name="Rectangle 2">
            <a:extLst>
              <a:ext uri="{FF2B5EF4-FFF2-40B4-BE49-F238E27FC236}">
                <a16:creationId xmlns:a16="http://schemas.microsoft.com/office/drawing/2014/main" id="{792C12E6-805E-4302-9E0B-78912B315974}"/>
              </a:ext>
            </a:extLst>
          </p:cNvPr>
          <p:cNvSpPr/>
          <p:nvPr/>
        </p:nvSpPr>
        <p:spPr>
          <a:xfrm>
            <a:off x="1318303" y="1558455"/>
            <a:ext cx="9671901" cy="391142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just">
              <a:defRPr/>
            </a:pPr>
            <a:r>
              <a:rPr lang="en-GB" sz="2400" dirty="0">
                <a:solidFill>
                  <a:schemeClr val="tx1"/>
                </a:solidFill>
              </a:rPr>
              <a:t>Due to the location of Iceland, it is an isolated country with extremes in nature. In the summer, Iceland experiences 24 hours of daylight. Imagine being in bed when it is light outside for the whole night!</a:t>
            </a:r>
          </a:p>
          <a:p>
            <a:pPr>
              <a:defRPr/>
            </a:pPr>
            <a:endParaRPr lang="en-GB" sz="2400" dirty="0">
              <a:solidFill>
                <a:schemeClr val="tx1"/>
              </a:solidFill>
            </a:endParaRPr>
          </a:p>
          <a:p>
            <a:pPr>
              <a:defRPr/>
            </a:pPr>
            <a:r>
              <a:rPr lang="en-GB" sz="2400" dirty="0">
                <a:solidFill>
                  <a:schemeClr val="tx1"/>
                </a:solidFill>
              </a:rPr>
              <a:t>However, in the winter, there are only a few hours of </a:t>
            </a:r>
            <a:br>
              <a:rPr lang="en-GB" sz="2400" dirty="0">
                <a:solidFill>
                  <a:schemeClr val="tx1"/>
                </a:solidFill>
              </a:rPr>
            </a:br>
            <a:r>
              <a:rPr lang="en-GB" sz="2400" dirty="0">
                <a:solidFill>
                  <a:schemeClr val="tx1"/>
                </a:solidFill>
              </a:rPr>
              <a:t>daylight.</a:t>
            </a:r>
          </a:p>
          <a:p>
            <a:pPr>
              <a:defRPr/>
            </a:pPr>
            <a:endParaRPr lang="en-GB" sz="2400" dirty="0">
              <a:solidFill>
                <a:schemeClr val="tx1"/>
              </a:solidFill>
            </a:endParaRPr>
          </a:p>
          <a:p>
            <a:pPr>
              <a:defRPr/>
            </a:pPr>
            <a:r>
              <a:rPr lang="en-GB" sz="2400" dirty="0">
                <a:solidFill>
                  <a:schemeClr val="tx1"/>
                </a:solidFill>
              </a:rPr>
              <a:t>Despite the dark winters, Iceland enjoys the natural </a:t>
            </a:r>
            <a:br>
              <a:rPr lang="en-GB" sz="2400" dirty="0">
                <a:solidFill>
                  <a:schemeClr val="tx1"/>
                </a:solidFill>
              </a:rPr>
            </a:br>
            <a:r>
              <a:rPr lang="en-GB" sz="2400" dirty="0">
                <a:solidFill>
                  <a:schemeClr val="tx1"/>
                </a:solidFill>
              </a:rPr>
              <a:t>phenomenon of the Northern Lights – Aurora </a:t>
            </a:r>
            <a:br>
              <a:rPr lang="en-GB" sz="2400" dirty="0">
                <a:solidFill>
                  <a:schemeClr val="tx1"/>
                </a:solidFill>
              </a:rPr>
            </a:br>
            <a:r>
              <a:rPr lang="en-GB" sz="2400" dirty="0">
                <a:solidFill>
                  <a:schemeClr val="tx1"/>
                </a:solidFill>
              </a:rPr>
              <a:t>Borealis. </a:t>
            </a:r>
          </a:p>
        </p:txBody>
      </p:sp>
      <p:sp>
        <p:nvSpPr>
          <p:cNvPr id="14341" name="Title 20">
            <a:extLst>
              <a:ext uri="{FF2B5EF4-FFF2-40B4-BE49-F238E27FC236}">
                <a16:creationId xmlns:a16="http://schemas.microsoft.com/office/drawing/2014/main" id="{B170B129-F17C-4A1F-8EF7-781BD49E0B4D}"/>
              </a:ext>
            </a:extLst>
          </p:cNvPr>
          <p:cNvSpPr>
            <a:spLocks noGrp="1" noChangeArrowheads="1"/>
          </p:cNvSpPr>
          <p:nvPr>
            <p:ph type="title"/>
          </p:nvPr>
        </p:nvSpPr>
        <p:spPr>
          <a:xfrm>
            <a:off x="1362295" y="563899"/>
            <a:ext cx="9846175" cy="993775"/>
          </a:xfrm>
          <a:prstGeom prst="roundRect">
            <a:avLst>
              <a:gd name="adj" fmla="val 0"/>
            </a:avLst>
          </a:prstGeom>
          <a:solidFill>
            <a:srgbClr val="49A0D6"/>
          </a:solidFill>
        </p:spPr>
        <p:txBody>
          <a:bodyPr/>
          <a:lstStyle/>
          <a:p>
            <a:pPr eaLnBrk="1" hangingPunct="1"/>
            <a:r>
              <a:rPr lang="en-GB" altLang="en-US" sz="3600" dirty="0">
                <a:solidFill>
                  <a:schemeClr val="bg1"/>
                </a:solidFill>
              </a:rPr>
              <a:t>Close to Nature</a:t>
            </a:r>
          </a:p>
        </p:txBody>
      </p:sp>
    </p:spTree>
    <p:extLst>
      <p:ext uri="{BB962C8B-B14F-4D97-AF65-F5344CB8AC3E}">
        <p14:creationId xmlns:p14="http://schemas.microsoft.com/office/powerpoint/2010/main" val="3722248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06F56B-3F80-4EF3-870C-5A1C68ECD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450" r="12450"/>
          <a:stretch/>
        </p:blipFill>
        <p:spPr>
          <a:xfrm>
            <a:off x="7299267" y="1965727"/>
            <a:ext cx="3407551" cy="3407551"/>
          </a:xfrm>
          <a:prstGeom prst="flowChartConnector">
            <a:avLst/>
          </a:prstGeom>
          <a:ln>
            <a:solidFill>
              <a:srgbClr val="49A0D6"/>
            </a:solidFill>
          </a:ln>
        </p:spPr>
      </p:pic>
      <p:sp>
        <p:nvSpPr>
          <p:cNvPr id="3" name="Rectangle 2">
            <a:extLst>
              <a:ext uri="{FF2B5EF4-FFF2-40B4-BE49-F238E27FC236}">
                <a16:creationId xmlns:a16="http://schemas.microsoft.com/office/drawing/2014/main" id="{27993901-C57A-4827-80C0-E877D8AF126F}"/>
              </a:ext>
            </a:extLst>
          </p:cNvPr>
          <p:cNvSpPr/>
          <p:nvPr/>
        </p:nvSpPr>
        <p:spPr>
          <a:xfrm>
            <a:off x="1225485" y="2396615"/>
            <a:ext cx="5913893" cy="206476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sz="2400" dirty="0">
                <a:solidFill>
                  <a:schemeClr val="tx1"/>
                </a:solidFill>
              </a:rPr>
              <a:t>Iceland has Europe’s largest ice sheet.  It is 8,100 km² in size.</a:t>
            </a:r>
          </a:p>
          <a:p>
            <a:pPr>
              <a:defRPr/>
            </a:pPr>
            <a:endParaRPr lang="en-GB" sz="2400" dirty="0">
              <a:solidFill>
                <a:schemeClr val="tx1"/>
              </a:solidFill>
            </a:endParaRPr>
          </a:p>
          <a:p>
            <a:pPr>
              <a:defRPr/>
            </a:pPr>
            <a:r>
              <a:rPr lang="en-GB" sz="2400" dirty="0">
                <a:solidFill>
                  <a:schemeClr val="tx1"/>
                </a:solidFill>
              </a:rPr>
              <a:t>Beneath the ice sheet there are numerous volcanoes which can erupt at any time. </a:t>
            </a:r>
          </a:p>
        </p:txBody>
      </p:sp>
      <p:sp>
        <p:nvSpPr>
          <p:cNvPr id="15364" name="Title 20">
            <a:extLst>
              <a:ext uri="{FF2B5EF4-FFF2-40B4-BE49-F238E27FC236}">
                <a16:creationId xmlns:a16="http://schemas.microsoft.com/office/drawing/2014/main" id="{D9ECFD5A-984E-4E01-A5C0-1F2CF44EBCB9}"/>
              </a:ext>
            </a:extLst>
          </p:cNvPr>
          <p:cNvSpPr>
            <a:spLocks noGrp="1" noChangeArrowheads="1"/>
          </p:cNvSpPr>
          <p:nvPr>
            <p:ph type="title"/>
          </p:nvPr>
        </p:nvSpPr>
        <p:spPr>
          <a:xfrm>
            <a:off x="1225485" y="765176"/>
            <a:ext cx="9473937" cy="993775"/>
          </a:xfrm>
          <a:prstGeom prst="roundRect">
            <a:avLst>
              <a:gd name="adj" fmla="val 0"/>
            </a:avLst>
          </a:prstGeom>
          <a:solidFill>
            <a:srgbClr val="49A0D6"/>
          </a:solidFill>
        </p:spPr>
        <p:txBody>
          <a:bodyPr/>
          <a:lstStyle/>
          <a:p>
            <a:pPr eaLnBrk="1" hangingPunct="1"/>
            <a:r>
              <a:rPr lang="en-GB" altLang="en-US" sz="3600">
                <a:solidFill>
                  <a:schemeClr val="bg1"/>
                </a:solidFill>
              </a:rPr>
              <a:t>Europe’s Largest Ice Sheet</a:t>
            </a:r>
          </a:p>
        </p:txBody>
      </p:sp>
    </p:spTree>
    <p:extLst>
      <p:ext uri="{BB962C8B-B14F-4D97-AF65-F5344CB8AC3E}">
        <p14:creationId xmlns:p14="http://schemas.microsoft.com/office/powerpoint/2010/main" val="2258392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03034B-54EA-48CA-84B5-28548379D6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12" r="16812"/>
          <a:stretch/>
        </p:blipFill>
        <p:spPr>
          <a:xfrm>
            <a:off x="6872798" y="3246176"/>
            <a:ext cx="2224068" cy="2224068"/>
          </a:xfrm>
          <a:prstGeom prst="flowChartConnector">
            <a:avLst/>
          </a:prstGeom>
        </p:spPr>
      </p:pic>
      <p:pic>
        <p:nvPicPr>
          <p:cNvPr id="10" name="Picture 9">
            <a:extLst>
              <a:ext uri="{FF2B5EF4-FFF2-40B4-BE49-F238E27FC236}">
                <a16:creationId xmlns:a16="http://schemas.microsoft.com/office/drawing/2014/main" id="{E395354B-196A-47F7-853F-5F5D91102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58" t="5500" r="22076" b="4547"/>
          <a:stretch/>
        </p:blipFill>
        <p:spPr>
          <a:xfrm>
            <a:off x="2359290" y="3169997"/>
            <a:ext cx="2156148" cy="2156148"/>
          </a:xfrm>
          <a:prstGeom prst="flowChartConnector">
            <a:avLst/>
          </a:prstGeom>
        </p:spPr>
      </p:pic>
      <p:sp>
        <p:nvSpPr>
          <p:cNvPr id="3" name="Rectangle 2">
            <a:extLst>
              <a:ext uri="{FF2B5EF4-FFF2-40B4-BE49-F238E27FC236}">
                <a16:creationId xmlns:a16="http://schemas.microsoft.com/office/drawing/2014/main" id="{492825FE-FBD6-4F68-AEE7-9C51F27A2545}"/>
              </a:ext>
            </a:extLst>
          </p:cNvPr>
          <p:cNvSpPr/>
          <p:nvPr/>
        </p:nvSpPr>
        <p:spPr>
          <a:xfrm>
            <a:off x="948065" y="1387756"/>
            <a:ext cx="10426045" cy="1695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just">
              <a:defRPr/>
            </a:pPr>
            <a:r>
              <a:rPr lang="en-GB" sz="2400" dirty="0">
                <a:solidFill>
                  <a:schemeClr val="tx1"/>
                </a:solidFill>
              </a:rPr>
              <a:t>Iceland sits on two tectonic plates (the jigsaw pieces of Earth’s crust). These shift and cause earthquakes and volcanoes to form. There are about 130 volcanoes in Iceland, some of which are still active. The black-sand beaches are caused by the volcanic minerals and lava fragments from the volcanoes.</a:t>
            </a:r>
          </a:p>
        </p:txBody>
      </p:sp>
      <p:sp>
        <p:nvSpPr>
          <p:cNvPr id="16389" name="Title 20">
            <a:extLst>
              <a:ext uri="{FF2B5EF4-FFF2-40B4-BE49-F238E27FC236}">
                <a16:creationId xmlns:a16="http://schemas.microsoft.com/office/drawing/2014/main" id="{EC296995-A76A-49D8-BD0D-B380B39B55A6}"/>
              </a:ext>
            </a:extLst>
          </p:cNvPr>
          <p:cNvSpPr>
            <a:spLocks noGrp="1" noChangeArrowheads="1"/>
          </p:cNvSpPr>
          <p:nvPr>
            <p:ph type="title"/>
          </p:nvPr>
        </p:nvSpPr>
        <p:spPr>
          <a:xfrm>
            <a:off x="1036948" y="341599"/>
            <a:ext cx="10143242" cy="993775"/>
          </a:xfrm>
          <a:prstGeom prst="roundRect">
            <a:avLst>
              <a:gd name="adj" fmla="val 0"/>
            </a:avLst>
          </a:prstGeom>
          <a:solidFill>
            <a:srgbClr val="49A0D6"/>
          </a:solidFill>
        </p:spPr>
        <p:txBody>
          <a:bodyPr/>
          <a:lstStyle/>
          <a:p>
            <a:pPr eaLnBrk="1" hangingPunct="1"/>
            <a:r>
              <a:rPr lang="en-GB" altLang="en-US" sz="3600" dirty="0">
                <a:solidFill>
                  <a:schemeClr val="bg1"/>
                </a:solidFill>
              </a:rPr>
              <a:t>Volcanoes</a:t>
            </a:r>
          </a:p>
        </p:txBody>
      </p:sp>
      <p:sp>
        <p:nvSpPr>
          <p:cNvPr id="7" name="Rectangle 6">
            <a:extLst>
              <a:ext uri="{FF2B5EF4-FFF2-40B4-BE49-F238E27FC236}">
                <a16:creationId xmlns:a16="http://schemas.microsoft.com/office/drawing/2014/main" id="{345B60CD-3F0A-4E95-8E94-CA552F6F156F}"/>
              </a:ext>
            </a:extLst>
          </p:cNvPr>
          <p:cNvSpPr/>
          <p:nvPr/>
        </p:nvSpPr>
        <p:spPr>
          <a:xfrm>
            <a:off x="6444792" y="5786438"/>
            <a:ext cx="3886200" cy="10715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sz="1600" dirty="0">
                <a:solidFill>
                  <a:schemeClr val="tx1"/>
                </a:solidFill>
              </a:rPr>
              <a:t>Iceland’s most famous volcano, erupted in 2010 causing a massive ash cloud which disrupted European flights for many days.</a:t>
            </a:r>
          </a:p>
        </p:txBody>
      </p:sp>
      <p:sp>
        <p:nvSpPr>
          <p:cNvPr id="9" name="Rectangle 8">
            <a:extLst>
              <a:ext uri="{FF2B5EF4-FFF2-40B4-BE49-F238E27FC236}">
                <a16:creationId xmlns:a16="http://schemas.microsoft.com/office/drawing/2014/main" id="{204D25A2-C7F9-4B8C-991C-D5F6A3B46FF8}"/>
              </a:ext>
            </a:extLst>
          </p:cNvPr>
          <p:cNvSpPr/>
          <p:nvPr/>
        </p:nvSpPr>
        <p:spPr>
          <a:xfrm>
            <a:off x="1633866" y="5786438"/>
            <a:ext cx="3886200" cy="10715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algn="ctr">
              <a:defRPr/>
            </a:pPr>
            <a:r>
              <a:rPr lang="en-GB" sz="1600" dirty="0">
                <a:solidFill>
                  <a:schemeClr val="tx1"/>
                </a:solidFill>
              </a:rPr>
              <a:t>Southern black-sand beach</a:t>
            </a:r>
          </a:p>
        </p:txBody>
      </p:sp>
    </p:spTree>
    <p:extLst>
      <p:ext uri="{BB962C8B-B14F-4D97-AF65-F5344CB8AC3E}">
        <p14:creationId xmlns:p14="http://schemas.microsoft.com/office/powerpoint/2010/main" val="90957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C8547-327F-40C6-9A31-541A16AD1E6A}"/>
              </a:ext>
            </a:extLst>
          </p:cNvPr>
          <p:cNvPicPr>
            <a:picLocks noChangeAspect="1"/>
          </p:cNvPicPr>
          <p:nvPr/>
        </p:nvPicPr>
        <p:blipFill rotWithShape="1">
          <a:blip r:embed="rId2">
            <a:extLst>
              <a:ext uri="{28A0092B-C50C-407E-A947-70E740481C1C}">
                <a14:useLocalDpi xmlns:a14="http://schemas.microsoft.com/office/drawing/2010/main" val="0"/>
              </a:ext>
            </a:extLst>
          </a:blip>
          <a:srcRect l="16563" r="16563"/>
          <a:stretch/>
        </p:blipFill>
        <p:spPr>
          <a:xfrm>
            <a:off x="8029138" y="3735125"/>
            <a:ext cx="2887101" cy="2887101"/>
          </a:xfrm>
          <a:prstGeom prst="flowChartConnector">
            <a:avLst/>
          </a:prstGeom>
        </p:spPr>
      </p:pic>
      <p:sp>
        <p:nvSpPr>
          <p:cNvPr id="20483" name="Title 20">
            <a:extLst>
              <a:ext uri="{FF2B5EF4-FFF2-40B4-BE49-F238E27FC236}">
                <a16:creationId xmlns:a16="http://schemas.microsoft.com/office/drawing/2014/main" id="{4C780E70-D248-4D20-84EC-C8E306762881}"/>
              </a:ext>
            </a:extLst>
          </p:cNvPr>
          <p:cNvSpPr>
            <a:spLocks noGrp="1" noChangeArrowheads="1"/>
          </p:cNvSpPr>
          <p:nvPr>
            <p:ph type="title"/>
          </p:nvPr>
        </p:nvSpPr>
        <p:spPr>
          <a:xfrm>
            <a:off x="1002531" y="524772"/>
            <a:ext cx="9913708" cy="993775"/>
          </a:xfrm>
          <a:prstGeom prst="roundRect">
            <a:avLst>
              <a:gd name="adj" fmla="val 0"/>
            </a:avLst>
          </a:prstGeom>
          <a:solidFill>
            <a:srgbClr val="49A0D6"/>
          </a:solidFill>
        </p:spPr>
        <p:txBody>
          <a:bodyPr/>
          <a:lstStyle/>
          <a:p>
            <a:pPr eaLnBrk="1" hangingPunct="1"/>
            <a:r>
              <a:rPr lang="en-GB" altLang="en-US" sz="3600" dirty="0">
                <a:solidFill>
                  <a:schemeClr val="bg1"/>
                </a:solidFill>
              </a:rPr>
              <a:t>Sport and Leisure</a:t>
            </a:r>
          </a:p>
        </p:txBody>
      </p:sp>
      <p:sp>
        <p:nvSpPr>
          <p:cNvPr id="5" name="Rectangle 4">
            <a:extLst>
              <a:ext uri="{FF2B5EF4-FFF2-40B4-BE49-F238E27FC236}">
                <a16:creationId xmlns:a16="http://schemas.microsoft.com/office/drawing/2014/main" id="{E8338511-F1B9-43FB-A8F3-E0CC221BDDB6}"/>
              </a:ext>
            </a:extLst>
          </p:cNvPr>
          <p:cNvSpPr/>
          <p:nvPr/>
        </p:nvSpPr>
        <p:spPr>
          <a:xfrm>
            <a:off x="1018269" y="1653401"/>
            <a:ext cx="5219160" cy="288710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0" tIns="108000" rIns="108000" bIns="108000">
            <a:spAutoFit/>
          </a:bodyPr>
          <a:lstStyle/>
          <a:p>
            <a:pPr>
              <a:defRPr/>
            </a:pPr>
            <a:r>
              <a:rPr lang="en-GB" sz="2400" dirty="0">
                <a:solidFill>
                  <a:schemeClr val="tx1"/>
                </a:solidFill>
              </a:rPr>
              <a:t>Popular activities like rafting, fishing, diving, whale watching and snorkelling make use of the clean waters surrounding the island, while the snowy mountains lend themselves to hiking, climbing, dog sledding and snowmobiling.</a:t>
            </a:r>
          </a:p>
        </p:txBody>
      </p:sp>
      <p:pic>
        <p:nvPicPr>
          <p:cNvPr id="7" name="Picture 6">
            <a:extLst>
              <a:ext uri="{FF2B5EF4-FFF2-40B4-BE49-F238E27FC236}">
                <a16:creationId xmlns:a16="http://schemas.microsoft.com/office/drawing/2014/main" id="{6F4E027F-5977-4298-B841-61989965BB97}"/>
              </a:ext>
            </a:extLst>
          </p:cNvPr>
          <p:cNvPicPr>
            <a:picLocks noChangeAspect="1"/>
          </p:cNvPicPr>
          <p:nvPr/>
        </p:nvPicPr>
        <p:blipFill rotWithShape="1">
          <a:blip r:embed="rId3">
            <a:extLst>
              <a:ext uri="{28A0092B-C50C-407E-A947-70E740481C1C}">
                <a14:useLocalDpi xmlns:a14="http://schemas.microsoft.com/office/drawing/2010/main" val="0"/>
              </a:ext>
            </a:extLst>
          </a:blip>
          <a:srcRect l="7503" t="46" r="25831" b="-46"/>
          <a:stretch/>
        </p:blipFill>
        <p:spPr>
          <a:xfrm>
            <a:off x="3856654" y="4225591"/>
            <a:ext cx="2380775" cy="2380775"/>
          </a:xfrm>
          <a:prstGeom prst="flowChartConnector">
            <a:avLst/>
          </a:prstGeom>
        </p:spPr>
      </p:pic>
      <p:pic>
        <p:nvPicPr>
          <p:cNvPr id="9" name="Picture 8">
            <a:extLst>
              <a:ext uri="{FF2B5EF4-FFF2-40B4-BE49-F238E27FC236}">
                <a16:creationId xmlns:a16="http://schemas.microsoft.com/office/drawing/2014/main" id="{723E6AE6-B477-44DF-B2E1-335F65B4FD41}"/>
              </a:ext>
            </a:extLst>
          </p:cNvPr>
          <p:cNvPicPr>
            <a:picLocks noChangeAspect="1"/>
          </p:cNvPicPr>
          <p:nvPr/>
        </p:nvPicPr>
        <p:blipFill rotWithShape="1">
          <a:blip r:embed="rId4">
            <a:extLst>
              <a:ext uri="{28A0092B-C50C-407E-A947-70E740481C1C}">
                <a14:useLocalDpi xmlns:a14="http://schemas.microsoft.com/office/drawing/2010/main" val="0"/>
              </a:ext>
            </a:extLst>
          </a:blip>
          <a:srcRect l="27338" r="5912"/>
          <a:stretch/>
        </p:blipFill>
        <p:spPr>
          <a:xfrm>
            <a:off x="6237429" y="1679324"/>
            <a:ext cx="2380775" cy="2380775"/>
          </a:xfrm>
          <a:prstGeom prst="flowChartConnector">
            <a:avLst/>
          </a:prstGeom>
        </p:spPr>
      </p:pic>
    </p:spTree>
    <p:extLst>
      <p:ext uri="{BB962C8B-B14F-4D97-AF65-F5344CB8AC3E}">
        <p14:creationId xmlns:p14="http://schemas.microsoft.com/office/powerpoint/2010/main" val="257393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5FF2-5111-4C1C-9527-93BAD5F76670}"/>
              </a:ext>
            </a:extLst>
          </p:cNvPr>
          <p:cNvSpPr>
            <a:spLocks noGrp="1"/>
          </p:cNvSpPr>
          <p:nvPr>
            <p:ph type="title"/>
          </p:nvPr>
        </p:nvSpPr>
        <p:spPr>
          <a:xfrm>
            <a:off x="4111752" y="5945824"/>
            <a:ext cx="3968496" cy="832104"/>
          </a:xfrm>
        </p:spPr>
        <p:txBody>
          <a:bodyPr>
            <a:normAutofit/>
          </a:bodyPr>
          <a:lstStyle/>
          <a:p>
            <a:pPr algn="ctr"/>
            <a:r>
              <a:rPr lang="en-US" sz="4000" dirty="0"/>
              <a:t>View clip!</a:t>
            </a:r>
            <a:endParaRPr lang="en-GB" sz="4000" dirty="0"/>
          </a:p>
        </p:txBody>
      </p:sp>
      <p:sp>
        <p:nvSpPr>
          <p:cNvPr id="4" name="Slide Number Placeholder 3">
            <a:extLst>
              <a:ext uri="{FF2B5EF4-FFF2-40B4-BE49-F238E27FC236}">
                <a16:creationId xmlns:a16="http://schemas.microsoft.com/office/drawing/2014/main" id="{524F1D49-8125-4BE7-B8C7-0B0DF429CCCF}"/>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pic>
        <p:nvPicPr>
          <p:cNvPr id="6" name="Stunning Time-Lapse Video_ Elemental Iceland National Geographic">
            <a:hlinkClick r:id="" action="ppaction://media"/>
            <a:extLst>
              <a:ext uri="{FF2B5EF4-FFF2-40B4-BE49-F238E27FC236}">
                <a16:creationId xmlns:a16="http://schemas.microsoft.com/office/drawing/2014/main" id="{9C158D47-1E99-431A-9C1D-8D17FCE3EC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676" y="162611"/>
            <a:ext cx="10424477" cy="5625447"/>
          </a:xfrm>
          <a:prstGeom prst="rect">
            <a:avLst/>
          </a:prstGeom>
        </p:spPr>
      </p:pic>
    </p:spTree>
    <p:extLst>
      <p:ext uri="{BB962C8B-B14F-4D97-AF65-F5344CB8AC3E}">
        <p14:creationId xmlns:p14="http://schemas.microsoft.com/office/powerpoint/2010/main" val="105400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6FCDB6-D968-4B81-8B1B-AED6F1AB3249}"/>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sp>
        <p:nvSpPr>
          <p:cNvPr id="4" name="Title 3">
            <a:extLst>
              <a:ext uri="{FF2B5EF4-FFF2-40B4-BE49-F238E27FC236}">
                <a16:creationId xmlns:a16="http://schemas.microsoft.com/office/drawing/2014/main" id="{CB1AA1E9-5340-4386-B66E-3591466D3BFC}"/>
              </a:ext>
            </a:extLst>
          </p:cNvPr>
          <p:cNvSpPr>
            <a:spLocks noGrp="1"/>
          </p:cNvSpPr>
          <p:nvPr>
            <p:ph type="title"/>
          </p:nvPr>
        </p:nvSpPr>
        <p:spPr/>
        <p:txBody>
          <a:bodyPr/>
          <a:lstStyle/>
          <a:p>
            <a:r>
              <a:rPr lang="en-US" dirty="0"/>
              <a:t>Speaking Task</a:t>
            </a:r>
            <a:endParaRPr lang="en-GB" dirty="0"/>
          </a:p>
        </p:txBody>
      </p:sp>
      <p:sp>
        <p:nvSpPr>
          <p:cNvPr id="7" name="Rectangle 6">
            <a:extLst>
              <a:ext uri="{FF2B5EF4-FFF2-40B4-BE49-F238E27FC236}">
                <a16:creationId xmlns:a16="http://schemas.microsoft.com/office/drawing/2014/main" id="{11828F0F-BD24-4A1D-A789-F7947B37D45A}"/>
              </a:ext>
            </a:extLst>
          </p:cNvPr>
          <p:cNvSpPr/>
          <p:nvPr/>
        </p:nvSpPr>
        <p:spPr>
          <a:xfrm>
            <a:off x="1177852" y="1791860"/>
            <a:ext cx="11098871" cy="3695371"/>
          </a:xfrm>
          <a:prstGeom prst="rect">
            <a:avLst/>
          </a:prstGeom>
        </p:spPr>
        <p:txBody>
          <a:bodyPr wrap="square">
            <a:spAutoFit/>
          </a:bodyPr>
          <a:lstStyle/>
          <a:p>
            <a:pPr marL="514350" indent="-514350">
              <a:lnSpc>
                <a:spcPct val="150000"/>
              </a:lnSpc>
              <a:buAutoNum type="arabicPeriod"/>
            </a:pPr>
            <a:r>
              <a:rPr lang="en-US" sz="3200" dirty="0"/>
              <a:t>Give Worksheet A to your friend/relative. </a:t>
            </a:r>
          </a:p>
          <a:p>
            <a:pPr marL="514350" indent="-514350">
              <a:lnSpc>
                <a:spcPct val="150000"/>
              </a:lnSpc>
              <a:buAutoNum type="arabicPeriod"/>
            </a:pPr>
            <a:r>
              <a:rPr lang="en-GB" sz="3200" dirty="0"/>
              <a:t>Individually, read the text. </a:t>
            </a:r>
          </a:p>
          <a:p>
            <a:pPr marL="514350" indent="-514350">
              <a:lnSpc>
                <a:spcPct val="150000"/>
              </a:lnSpc>
              <a:buAutoNum type="arabicPeriod"/>
            </a:pPr>
            <a:r>
              <a:rPr lang="en-GB" sz="3200" dirty="0"/>
              <a:t>Individually, identify what kind of information is missing.</a:t>
            </a:r>
          </a:p>
          <a:p>
            <a:pPr marL="514350" indent="-514350">
              <a:lnSpc>
                <a:spcPct val="150000"/>
              </a:lnSpc>
              <a:buAutoNum type="arabicPeriod"/>
            </a:pPr>
            <a:r>
              <a:rPr lang="en-GB" sz="3200" dirty="0"/>
              <a:t>Write down questions to find out the missing information.</a:t>
            </a:r>
          </a:p>
          <a:p>
            <a:pPr>
              <a:lnSpc>
                <a:spcPct val="150000"/>
              </a:lnSpc>
            </a:pPr>
            <a:r>
              <a:rPr lang="en-GB" sz="3200" dirty="0"/>
              <a:t>5. Now ask each other questions in order to complete your text. </a:t>
            </a:r>
          </a:p>
        </p:txBody>
      </p:sp>
    </p:spTree>
    <p:extLst>
      <p:ext uri="{BB962C8B-B14F-4D97-AF65-F5344CB8AC3E}">
        <p14:creationId xmlns:p14="http://schemas.microsoft.com/office/powerpoint/2010/main" val="60603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28004-5A40-473E-B5A8-9138F995D234}"/>
              </a:ext>
            </a:extLst>
          </p:cNvPr>
          <p:cNvSpPr>
            <a:spLocks noGrp="1"/>
          </p:cNvSpPr>
          <p:nvPr>
            <p:ph type="ftr" sz="quarter" idx="11"/>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8F579B7A-34C8-40FE-9704-3FB861D00EC7}"/>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pic>
        <p:nvPicPr>
          <p:cNvPr id="6" name="Picture 5">
            <a:extLst>
              <a:ext uri="{FF2B5EF4-FFF2-40B4-BE49-F238E27FC236}">
                <a16:creationId xmlns:a16="http://schemas.microsoft.com/office/drawing/2014/main" id="{CAA4290B-E6F0-453F-B059-9B928323D53F}"/>
              </a:ext>
            </a:extLst>
          </p:cNvPr>
          <p:cNvPicPr>
            <a:picLocks noChangeAspect="1"/>
          </p:cNvPicPr>
          <p:nvPr/>
        </p:nvPicPr>
        <p:blipFill>
          <a:blip r:embed="rId2"/>
          <a:stretch>
            <a:fillRect/>
          </a:stretch>
        </p:blipFill>
        <p:spPr>
          <a:xfrm>
            <a:off x="6096000" y="-181312"/>
            <a:ext cx="4773331" cy="7233920"/>
          </a:xfrm>
          <a:prstGeom prst="rect">
            <a:avLst/>
          </a:prstGeom>
        </p:spPr>
      </p:pic>
      <p:pic>
        <p:nvPicPr>
          <p:cNvPr id="7" name="Picture 6">
            <a:extLst>
              <a:ext uri="{FF2B5EF4-FFF2-40B4-BE49-F238E27FC236}">
                <a16:creationId xmlns:a16="http://schemas.microsoft.com/office/drawing/2014/main" id="{D020A816-5B19-4B46-ABEF-342F247EF2FC}"/>
              </a:ext>
            </a:extLst>
          </p:cNvPr>
          <p:cNvPicPr>
            <a:picLocks noChangeAspect="1"/>
          </p:cNvPicPr>
          <p:nvPr/>
        </p:nvPicPr>
        <p:blipFill>
          <a:blip r:embed="rId3"/>
          <a:stretch>
            <a:fillRect/>
          </a:stretch>
        </p:blipFill>
        <p:spPr>
          <a:xfrm>
            <a:off x="911225" y="-181312"/>
            <a:ext cx="4839527" cy="7039312"/>
          </a:xfrm>
          <a:prstGeom prst="rect">
            <a:avLst/>
          </a:prstGeom>
        </p:spPr>
      </p:pic>
    </p:spTree>
    <p:extLst>
      <p:ext uri="{BB962C8B-B14F-4D97-AF65-F5344CB8AC3E}">
        <p14:creationId xmlns:p14="http://schemas.microsoft.com/office/powerpoint/2010/main" val="189450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1F43-EC3F-4D15-94DA-398221ED1256}"/>
              </a:ext>
            </a:extLst>
          </p:cNvPr>
          <p:cNvSpPr>
            <a:spLocks noGrp="1"/>
          </p:cNvSpPr>
          <p:nvPr>
            <p:ph type="title"/>
          </p:nvPr>
        </p:nvSpPr>
        <p:spPr>
          <a:xfrm>
            <a:off x="1725105" y="1696825"/>
            <a:ext cx="8653806" cy="2648932"/>
          </a:xfrm>
        </p:spPr>
        <p:txBody>
          <a:bodyPr>
            <a:normAutofit/>
          </a:bodyPr>
          <a:lstStyle/>
          <a:p>
            <a:pPr algn="ctr"/>
            <a:r>
              <a:rPr lang="en-US" sz="8000" dirty="0"/>
              <a:t>Picture Prompts</a:t>
            </a:r>
            <a:endParaRPr lang="en-GB" sz="8000" dirty="0"/>
          </a:p>
        </p:txBody>
      </p:sp>
      <p:sp>
        <p:nvSpPr>
          <p:cNvPr id="4" name="Slide Number Placeholder 3">
            <a:extLst>
              <a:ext uri="{FF2B5EF4-FFF2-40B4-BE49-F238E27FC236}">
                <a16:creationId xmlns:a16="http://schemas.microsoft.com/office/drawing/2014/main" id="{8C56DBE8-25F3-49BD-9949-80E07C7F27C4}"/>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Tree>
    <p:extLst>
      <p:ext uri="{BB962C8B-B14F-4D97-AF65-F5344CB8AC3E}">
        <p14:creationId xmlns:p14="http://schemas.microsoft.com/office/powerpoint/2010/main" val="374082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B98E5AA8-9218-41BC-BF5B-1BDE8F68867C}"/>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59898" y="3884865"/>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276" y="995139"/>
            <a:ext cx="4843809" cy="734415"/>
          </a:xfrm>
        </p:spPr>
        <p:txBody>
          <a:bodyPr>
            <a:normAutofit fontScale="90000"/>
          </a:bodyPr>
          <a:lstStyle/>
          <a:p>
            <a:r>
              <a:rPr lang="en-US" dirty="0"/>
              <a:t>Lesson 4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642038" y="2639804"/>
            <a:ext cx="4310933" cy="3233096"/>
          </a:xfrm>
        </p:spPr>
        <p:txBody>
          <a:bodyPr>
            <a:normAutofit/>
          </a:bodyPr>
          <a:lstStyle/>
          <a:p>
            <a:r>
              <a:rPr lang="en-US" sz="2400" dirty="0"/>
              <a:t>You will:</a:t>
            </a:r>
          </a:p>
          <a:p>
            <a:pPr marL="457200" lvl="0" indent="-342900">
              <a:spcBef>
                <a:spcPts val="1200"/>
              </a:spcBef>
              <a:buSzPts val="1800"/>
              <a:buFont typeface="Arial" panose="020B0604020202020204" pitchFamily="34" charset="0"/>
              <a:buChar char="•"/>
            </a:pPr>
            <a:r>
              <a:rPr lang="en-GB" sz="2400" dirty="0">
                <a:ea typeface="Roboto" panose="02000000000000000000" pitchFamily="2" charset="0"/>
              </a:rPr>
              <a:t>describe different places.</a:t>
            </a:r>
          </a:p>
          <a:p>
            <a:pPr marL="457200" indent="-342900">
              <a:spcBef>
                <a:spcPts val="1200"/>
              </a:spcBef>
              <a:buSzPts val="1800"/>
              <a:buFont typeface="Arial" panose="020B0604020202020204" pitchFamily="34" charset="0"/>
              <a:buChar char="•"/>
            </a:pPr>
            <a:r>
              <a:rPr lang="en-GB" sz="2400" dirty="0">
                <a:ea typeface="Roboto" panose="02000000000000000000" pitchFamily="2" charset="0"/>
              </a:rPr>
              <a:t>talk about what activities can be done in each place.</a:t>
            </a:r>
          </a:p>
          <a:p>
            <a:pPr marL="457200" lvl="0" indent="-342900">
              <a:spcBef>
                <a:spcPts val="1200"/>
              </a:spcBef>
              <a:buSzPts val="1800"/>
              <a:buFont typeface="Arial" panose="020B0604020202020204" pitchFamily="34" charset="0"/>
              <a:buChar char="•"/>
            </a:pPr>
            <a:r>
              <a:rPr lang="en-US" sz="2400" dirty="0">
                <a:ea typeface="Roboto" panose="02000000000000000000" pitchFamily="2" charset="0"/>
              </a:rPr>
              <a:t>share your preferences.</a:t>
            </a:r>
            <a:endParaRPr lang="en-GB" sz="2400" dirty="0">
              <a:ea typeface="Roboto" panose="02000000000000000000" pitchFamily="2" charset="0"/>
            </a:endParaRPr>
          </a:p>
          <a:p>
            <a:pPr marL="457200" lvl="0" indent="-342900">
              <a:spcBef>
                <a:spcPts val="1200"/>
              </a:spcBef>
              <a:buSzPts val="1800"/>
              <a:buFont typeface="Arial" panose="020B0604020202020204" pitchFamily="34" charset="0"/>
              <a:buChar char="•"/>
            </a:pPr>
            <a:r>
              <a:rPr lang="en-GB" sz="2400" dirty="0">
                <a:ea typeface="Roboto" panose="02000000000000000000" pitchFamily="2" charset="0"/>
              </a:rPr>
              <a:t>guess your friend/sibling’s choice.</a:t>
            </a:r>
          </a:p>
          <a:p>
            <a:pPr marL="457200" lvl="0" indent="-342900">
              <a:spcBef>
                <a:spcPts val="0"/>
              </a:spcBef>
              <a:buSzPts val="1800"/>
              <a:buFont typeface="Arial" panose="020B0604020202020204" pitchFamily="34" charset="0"/>
              <a:buChar char="•"/>
            </a:pPr>
            <a:endParaRPr lang="en-US" sz="2800" dirty="0"/>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81240" y="1032804"/>
            <a:ext cx="4612247" cy="700842"/>
          </a:xfrm>
        </p:spPr>
        <p:txBody>
          <a:bodyPr>
            <a:normAutofit fontScale="90000"/>
          </a:bodyPr>
          <a:lstStyle/>
          <a:p>
            <a:r>
              <a:rPr lang="en-US" dirty="0"/>
              <a:t>Lesson 4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4</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157244" y="3429000"/>
            <a:ext cx="3379224" cy="3888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Pictures Handout</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5D1B9C-5A27-4D08-89A2-D5E11020CA2B}"/>
              </a:ext>
            </a:extLst>
          </p:cNvPr>
          <p:cNvSpPr>
            <a:spLocks noGrp="1"/>
          </p:cNvSpPr>
          <p:nvPr>
            <p:ph type="ftr" sz="quarter" idx="11"/>
          </p:nvPr>
        </p:nvSpPr>
        <p:spPr/>
        <p:txBody>
          <a:bodyPr/>
          <a:lstStyle/>
          <a:p>
            <a:r>
              <a:rPr lang="en-US" noProof="0"/>
              <a:t>ADD A FOOTER</a:t>
            </a:r>
            <a:endParaRPr lang="en-US" noProof="0" dirty="0"/>
          </a:p>
        </p:txBody>
      </p:sp>
      <p:sp>
        <p:nvSpPr>
          <p:cNvPr id="4" name="Slide Number Placeholder 3">
            <a:extLst>
              <a:ext uri="{FF2B5EF4-FFF2-40B4-BE49-F238E27FC236}">
                <a16:creationId xmlns:a16="http://schemas.microsoft.com/office/drawing/2014/main" id="{B1CE0AA4-9CE8-41AB-984C-CC2AAEB417C1}"/>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pic>
        <p:nvPicPr>
          <p:cNvPr id="1034" name="Picture 10" descr="See the source image">
            <a:extLst>
              <a:ext uri="{FF2B5EF4-FFF2-40B4-BE49-F238E27FC236}">
                <a16:creationId xmlns:a16="http://schemas.microsoft.com/office/drawing/2014/main" id="{43D878C7-215A-41B3-AAC3-FB683105C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120" y="262968"/>
            <a:ext cx="5103918" cy="30365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74EFAA04-A902-49CB-AC68-9F71B30CA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120" y="3566793"/>
            <a:ext cx="5103918" cy="30199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e the source image">
            <a:extLst>
              <a:ext uri="{FF2B5EF4-FFF2-40B4-BE49-F238E27FC236}">
                <a16:creationId xmlns:a16="http://schemas.microsoft.com/office/drawing/2014/main" id="{FFF94FE5-3A35-49DC-8AD2-215A22165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83" y="3558462"/>
            <a:ext cx="5201920" cy="30282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C2F169AD-5C25-49F6-894B-A04AEE6ED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74" y="271300"/>
            <a:ext cx="5201920" cy="302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8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5931DC-692F-4B5B-A61F-018D603D25C1}"/>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527CC099-E342-4F3B-B122-148E549BCC1D}"/>
              </a:ext>
            </a:extLst>
          </p:cNvPr>
          <p:cNvSpPr>
            <a:spLocks noGrp="1"/>
          </p:cNvSpPr>
          <p:nvPr>
            <p:ph type="title"/>
          </p:nvPr>
        </p:nvSpPr>
        <p:spPr/>
        <p:txBody>
          <a:bodyPr/>
          <a:lstStyle/>
          <a:p>
            <a:r>
              <a:rPr lang="en-US" dirty="0"/>
              <a:t>Questions </a:t>
            </a:r>
            <a:endParaRPr lang="en-GB" dirty="0"/>
          </a:p>
        </p:txBody>
      </p:sp>
      <p:sp>
        <p:nvSpPr>
          <p:cNvPr id="5" name="Text Placeholder 4">
            <a:extLst>
              <a:ext uri="{FF2B5EF4-FFF2-40B4-BE49-F238E27FC236}">
                <a16:creationId xmlns:a16="http://schemas.microsoft.com/office/drawing/2014/main" id="{002FE7C6-F643-4F5A-8138-5503B471D32C}"/>
              </a:ext>
            </a:extLst>
          </p:cNvPr>
          <p:cNvSpPr>
            <a:spLocks noGrp="1"/>
          </p:cNvSpPr>
          <p:nvPr>
            <p:ph type="body" idx="1"/>
          </p:nvPr>
        </p:nvSpPr>
        <p:spPr>
          <a:xfrm rot="20760679">
            <a:off x="4107459" y="1688299"/>
            <a:ext cx="8067527" cy="5242437"/>
          </a:xfrm>
        </p:spPr>
        <p:txBody>
          <a:bodyPr>
            <a:normAutofit/>
          </a:bodyPr>
          <a:lstStyle/>
          <a:p>
            <a:pPr marL="457200" indent="-457200" algn="l">
              <a:lnSpc>
                <a:spcPct val="100000"/>
              </a:lnSpc>
              <a:buFont typeface="+mj-lt"/>
              <a:buAutoNum type="arabicPeriod"/>
            </a:pPr>
            <a:r>
              <a:rPr lang="en-US" sz="3600" dirty="0"/>
              <a:t>What can you see in each picture?</a:t>
            </a:r>
          </a:p>
          <a:p>
            <a:pPr marL="457200" indent="-457200" algn="l">
              <a:lnSpc>
                <a:spcPct val="100000"/>
              </a:lnSpc>
              <a:buFont typeface="+mj-lt"/>
              <a:buAutoNum type="arabicPeriod"/>
            </a:pPr>
            <a:r>
              <a:rPr lang="en-US" sz="3600" dirty="0"/>
              <a:t>What activities can be done in each place?</a:t>
            </a:r>
          </a:p>
          <a:p>
            <a:pPr marL="457200" indent="-457200" algn="l">
              <a:lnSpc>
                <a:spcPct val="100000"/>
              </a:lnSpc>
              <a:buFont typeface="+mj-lt"/>
              <a:buAutoNum type="arabicPeriod"/>
            </a:pPr>
            <a:r>
              <a:rPr lang="en-US" sz="3600" dirty="0"/>
              <a:t>What do you like about each place?</a:t>
            </a:r>
          </a:p>
          <a:p>
            <a:pPr marL="457200" indent="-457200" algn="l">
              <a:lnSpc>
                <a:spcPct val="100000"/>
              </a:lnSpc>
              <a:buFont typeface="+mj-lt"/>
              <a:buAutoNum type="arabicPeriod"/>
            </a:pPr>
            <a:r>
              <a:rPr lang="en-US" sz="3600" dirty="0"/>
              <a:t>What’s your </a:t>
            </a:r>
            <a:r>
              <a:rPr lang="en-US" sz="3600" dirty="0" err="1"/>
              <a:t>favourite</a:t>
            </a:r>
            <a:r>
              <a:rPr lang="en-US" sz="3600" dirty="0"/>
              <a:t> place?</a:t>
            </a:r>
          </a:p>
          <a:p>
            <a:pPr marL="457200" indent="-457200" algn="l">
              <a:lnSpc>
                <a:spcPct val="100000"/>
              </a:lnSpc>
              <a:buFont typeface="+mj-lt"/>
              <a:buAutoNum type="arabicPeriod"/>
            </a:pPr>
            <a:r>
              <a:rPr lang="en-US" sz="3600" dirty="0"/>
              <a:t>Can you predict your friend/relative’s </a:t>
            </a:r>
          </a:p>
          <a:p>
            <a:pPr algn="l">
              <a:lnSpc>
                <a:spcPct val="100000"/>
              </a:lnSpc>
            </a:pPr>
            <a:r>
              <a:rPr lang="en-US" sz="3600" dirty="0"/>
              <a:t>    </a:t>
            </a:r>
            <a:r>
              <a:rPr lang="en-US" sz="3600" dirty="0" err="1"/>
              <a:t>favourite</a:t>
            </a:r>
            <a:r>
              <a:rPr lang="en-US" sz="3600" dirty="0"/>
              <a:t> place?</a:t>
            </a:r>
            <a:endParaRPr lang="en-GB" sz="3600" dirty="0"/>
          </a:p>
        </p:txBody>
      </p:sp>
    </p:spTree>
    <p:extLst>
      <p:ext uri="{BB962C8B-B14F-4D97-AF65-F5344CB8AC3E}">
        <p14:creationId xmlns:p14="http://schemas.microsoft.com/office/powerpoint/2010/main" val="340423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1F43-EC3F-4D15-94DA-398221ED1256}"/>
              </a:ext>
            </a:extLst>
          </p:cNvPr>
          <p:cNvSpPr>
            <a:spLocks noGrp="1"/>
          </p:cNvSpPr>
          <p:nvPr>
            <p:ph type="title"/>
          </p:nvPr>
        </p:nvSpPr>
        <p:spPr>
          <a:xfrm>
            <a:off x="876693" y="1696825"/>
            <a:ext cx="10482606" cy="2648932"/>
          </a:xfrm>
        </p:spPr>
        <p:txBody>
          <a:bodyPr>
            <a:normAutofit/>
          </a:bodyPr>
          <a:lstStyle/>
          <a:p>
            <a:pPr algn="ctr"/>
            <a:r>
              <a:rPr lang="en-US" sz="8000" dirty="0"/>
              <a:t>Information Gap Activity</a:t>
            </a:r>
            <a:endParaRPr lang="en-GB" sz="8000" dirty="0"/>
          </a:p>
        </p:txBody>
      </p:sp>
      <p:sp>
        <p:nvSpPr>
          <p:cNvPr id="4" name="Slide Number Placeholder 3">
            <a:extLst>
              <a:ext uri="{FF2B5EF4-FFF2-40B4-BE49-F238E27FC236}">
                <a16:creationId xmlns:a16="http://schemas.microsoft.com/office/drawing/2014/main" id="{8C56DBE8-25F3-49BD-9949-80E07C7F27C4}"/>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Tree>
    <p:extLst>
      <p:ext uri="{BB962C8B-B14F-4D97-AF65-F5344CB8AC3E}">
        <p14:creationId xmlns:p14="http://schemas.microsoft.com/office/powerpoint/2010/main" val="381723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335" y="996258"/>
            <a:ext cx="4822389" cy="734415"/>
          </a:xfrm>
        </p:spPr>
        <p:txBody>
          <a:bodyPr>
            <a:normAutofit fontScale="90000"/>
          </a:bodyPr>
          <a:lstStyle/>
          <a:p>
            <a:r>
              <a:rPr lang="en-US" dirty="0"/>
              <a:t>Lesson 4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95162" y="2347274"/>
            <a:ext cx="4310933" cy="2988297"/>
          </a:xfrm>
        </p:spPr>
        <p:txBody>
          <a:bodyPr>
            <a:normAutofit/>
          </a:bodyPr>
          <a:lstStyle/>
          <a:p>
            <a:r>
              <a:rPr lang="en-US" sz="2800" dirty="0"/>
              <a:t>You will:</a:t>
            </a:r>
          </a:p>
          <a:p>
            <a:pPr marL="342900" indent="-342900">
              <a:buFont typeface="Arial" panose="020B0604020202020204" pitchFamily="34" charset="0"/>
              <a:buChar char="•"/>
            </a:pPr>
            <a:r>
              <a:rPr lang="en-US" sz="2800" dirty="0"/>
              <a:t>learn information about a country.</a:t>
            </a:r>
          </a:p>
          <a:p>
            <a:pPr marL="342900" indent="-342900">
              <a:buFont typeface="Arial" panose="020B0604020202020204" pitchFamily="34" charset="0"/>
              <a:buChar char="•"/>
            </a:pPr>
            <a:r>
              <a:rPr lang="en-US" sz="2800" dirty="0"/>
              <a:t>ask questions to fill in missing information.</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8</a:t>
            </a:fld>
            <a:endParaRPr lang="en-US" dirty="0"/>
          </a:p>
        </p:txBody>
      </p:sp>
    </p:spTree>
    <p:extLst>
      <p:ext uri="{BB962C8B-B14F-4D97-AF65-F5344CB8AC3E}">
        <p14:creationId xmlns:p14="http://schemas.microsoft.com/office/powerpoint/2010/main" val="328800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9</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344362" y="2725672"/>
            <a:ext cx="2587374"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Worksheet A</a:t>
            </a:r>
          </a:p>
          <a:p>
            <a:r>
              <a:rPr lang="en-US" dirty="0"/>
              <a:t>Worksheet B</a:t>
            </a:r>
          </a:p>
          <a:p>
            <a:r>
              <a:rPr lang="en-US" dirty="0"/>
              <a:t>Answers Handout</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80986"/>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71af3243-3dd4-4a8d-8c0d-dd76da1f02a5"/>
    <ds:schemaRef ds:uri="http://www.w3.org/XML/1998/namespace"/>
  </ds:schemaRefs>
</ds:datastoreItem>
</file>

<file path=customXml/itemProps3.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622</Words>
  <Application>Microsoft Office PowerPoint</Application>
  <PresentationFormat>Widescreen</PresentationFormat>
  <Paragraphs>81</Paragraphs>
  <Slides>20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Comic Sans MS</vt:lpstr>
      <vt:lpstr>Franklin Gothic Book</vt:lpstr>
      <vt:lpstr>Roboto</vt:lpstr>
      <vt:lpstr>Sassoon Infant Rg</vt:lpstr>
      <vt:lpstr>Twinkl</vt:lpstr>
      <vt:lpstr>Twinkl SemiBold</vt:lpstr>
      <vt:lpstr>Office Theme</vt:lpstr>
      <vt:lpstr>Lesson 4 Speaking</vt:lpstr>
      <vt:lpstr>Picture Prompts</vt:lpstr>
      <vt:lpstr>Lesson 4 Objectives</vt:lpstr>
      <vt:lpstr>Lesson 4 Resources</vt:lpstr>
      <vt:lpstr>PowerPoint Presentation</vt:lpstr>
      <vt:lpstr>Questions </vt:lpstr>
      <vt:lpstr>Information Gap Activity</vt:lpstr>
      <vt:lpstr>Lesson 4 Objectives</vt:lpstr>
      <vt:lpstr>Lesson Resources</vt:lpstr>
      <vt:lpstr>Where Is Iceland?</vt:lpstr>
      <vt:lpstr>Land of Ice and Fire</vt:lpstr>
      <vt:lpstr>Natural Wonders</vt:lpstr>
      <vt:lpstr>Close to Nature</vt:lpstr>
      <vt:lpstr>Europe’s Largest Ice Sheet</vt:lpstr>
      <vt:lpstr>Volcanoes</vt:lpstr>
      <vt:lpstr>Sport and Leisure</vt:lpstr>
      <vt:lpstr>View clip!</vt:lpstr>
      <vt:lpstr>Speaking Task</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