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6" r:id="rId6"/>
    <p:sldId id="257" r:id="rId7"/>
    <p:sldId id="297" r:id="rId8"/>
    <p:sldId id="324" r:id="rId9"/>
    <p:sldId id="310" r:id="rId10"/>
    <p:sldId id="279" r:id="rId11"/>
    <p:sldId id="318" r:id="rId12"/>
    <p:sldId id="281" r:id="rId13"/>
    <p:sldId id="271" r:id="rId14"/>
    <p:sldId id="312" r:id="rId15"/>
    <p:sldId id="266" r:id="rId16"/>
    <p:sldId id="314" r:id="rId17"/>
    <p:sldId id="315" r:id="rId18"/>
    <p:sldId id="316" r:id="rId19"/>
    <p:sldId id="317" r:id="rId20"/>
    <p:sldId id="323" r:id="rId21"/>
    <p:sldId id="319" r:id="rId22"/>
    <p:sldId id="268" r:id="rId23"/>
    <p:sldId id="322" r:id="rId24"/>
    <p:sldId id="320" r:id="rId25"/>
    <p:sldId id="262" r:id="rId26"/>
    <p:sldId id="321" r:id="rId27"/>
    <p:sldId id="26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92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3</a:t>
            </a:r>
            <a:br>
              <a:rPr lang="en-US" sz="4800" dirty="0"/>
            </a:br>
            <a:r>
              <a:rPr lang="en-US" sz="4800" dirty="0"/>
              <a:t>Writing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638EC8-D11A-40FB-9C7E-DC9EFEECD0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00341" y="5105006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549275"/>
            <a:ext cx="5506867" cy="341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651" y="1307689"/>
            <a:ext cx="242749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Dear Tom,</a:t>
            </a:r>
          </a:p>
          <a:p>
            <a:endParaRPr lang="en-GB" sz="1100" dirty="0"/>
          </a:p>
          <a:p>
            <a:r>
              <a:rPr lang="en-GB" sz="1100" dirty="0"/>
              <a:t>We are having lots of fun on holiday. Yesterday, we went to the beach. I made a huge sandcastle and ate lots of ice cream.</a:t>
            </a:r>
          </a:p>
          <a:p>
            <a:r>
              <a:rPr lang="en-GB" sz="1100" dirty="0"/>
              <a:t>Today we went to a theme park. We went on lots of scary rides but it was lots of fun!</a:t>
            </a:r>
          </a:p>
          <a:p>
            <a:r>
              <a:rPr lang="en-GB" sz="1100" dirty="0"/>
              <a:t>Tomorrow we are going to go on a boat trip. I hope we see dolphins!</a:t>
            </a:r>
          </a:p>
          <a:p>
            <a:endParaRPr lang="en-GB" sz="1100" dirty="0"/>
          </a:p>
          <a:p>
            <a:r>
              <a:rPr lang="en-GB" sz="1100" dirty="0"/>
              <a:t>From Anna 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2955" y="2075749"/>
            <a:ext cx="2251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Tom Hill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2955" y="2358820"/>
            <a:ext cx="2251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123 High Street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2955" y="2616001"/>
            <a:ext cx="2251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Clifftop Town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2955" y="2907693"/>
            <a:ext cx="2251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HT13 4TW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4"/>
          <a:stretch/>
        </p:blipFill>
        <p:spPr>
          <a:xfrm>
            <a:off x="5809162" y="3089281"/>
            <a:ext cx="5506866" cy="34191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7688174" y="549275"/>
            <a:ext cx="2440077" cy="2242860"/>
            <a:chOff x="6164173" y="549275"/>
            <a:chExt cx="2440077" cy="2242860"/>
          </a:xfrm>
        </p:grpSpPr>
        <p:sp>
          <p:nvSpPr>
            <p:cNvPr id="23" name="Rounded Rectangle 22"/>
            <p:cNvSpPr/>
            <p:nvPr/>
          </p:nvSpPr>
          <p:spPr>
            <a:xfrm>
              <a:off x="6164173" y="549275"/>
              <a:ext cx="2440077" cy="1650462"/>
            </a:xfrm>
            <a:prstGeom prst="roundRect">
              <a:avLst/>
            </a:prstGeom>
            <a:solidFill>
              <a:srgbClr val="009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 picture on the front of your postcard showing where you are on holiday.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7384211" y="2300996"/>
              <a:ext cx="0" cy="491139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E5ABA2-F79C-4C87-A685-74EBBC7255E9}"/>
              </a:ext>
            </a:extLst>
          </p:cNvPr>
          <p:cNvSpPr txBox="1"/>
          <p:nvPr/>
        </p:nvSpPr>
        <p:spPr>
          <a:xfrm>
            <a:off x="8135332" y="6422963"/>
            <a:ext cx="36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www.twinkl.com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2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549275"/>
            <a:ext cx="8064500" cy="5007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650" y="1307689"/>
            <a:ext cx="37300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Dear Tom,</a:t>
            </a:r>
          </a:p>
          <a:p>
            <a:endParaRPr lang="en-GB" dirty="0"/>
          </a:p>
          <a:p>
            <a:r>
              <a:rPr lang="en-GB" dirty="0"/>
              <a:t>We are having lots of fun on holiday. Yesterday, we went to the beach. I made a huge sandcastle and ate lots of ice cream.</a:t>
            </a:r>
          </a:p>
          <a:p>
            <a:r>
              <a:rPr lang="en-GB" dirty="0"/>
              <a:t>Today we went to a theme park. We went on lots of scary rides but it was lots of fun!</a:t>
            </a:r>
          </a:p>
          <a:p>
            <a:r>
              <a:rPr lang="en-GB" dirty="0"/>
              <a:t>Tomorrow we are going on a boat trip. I hope we see dolphins!</a:t>
            </a:r>
          </a:p>
          <a:p>
            <a:endParaRPr lang="en-GB" dirty="0"/>
          </a:p>
          <a:p>
            <a:r>
              <a:rPr lang="en-GB" dirty="0"/>
              <a:t>From Anna 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1807" y="2791429"/>
            <a:ext cx="328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Tom Hill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1807" y="3186639"/>
            <a:ext cx="328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123 High Street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1807" y="3599101"/>
            <a:ext cx="328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Clifftop Town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1807" y="4002937"/>
            <a:ext cx="328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HT13 4TW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063750" y="4468483"/>
            <a:ext cx="3445654" cy="1840242"/>
            <a:chOff x="539750" y="4468483"/>
            <a:chExt cx="3445654" cy="1840242"/>
          </a:xfrm>
        </p:grpSpPr>
        <p:sp>
          <p:nvSpPr>
            <p:cNvPr id="8" name="Rounded Rectangle 7"/>
            <p:cNvSpPr/>
            <p:nvPr/>
          </p:nvSpPr>
          <p:spPr>
            <a:xfrm>
              <a:off x="539750" y="5331125"/>
              <a:ext cx="3445654" cy="977600"/>
            </a:xfrm>
            <a:prstGeom prst="roundRect">
              <a:avLst/>
            </a:prstGeom>
            <a:solidFill>
              <a:srgbClr val="009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Space to write about your holiday – what you have done and what you will be doing.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743200" y="4468483"/>
              <a:ext cx="659799" cy="770618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539662" y="4187603"/>
            <a:ext cx="3588588" cy="2121122"/>
            <a:chOff x="5015662" y="4187603"/>
            <a:chExt cx="3588588" cy="2121122"/>
          </a:xfrm>
        </p:grpSpPr>
        <p:sp>
          <p:nvSpPr>
            <p:cNvPr id="9" name="Rounded Rectangle 8"/>
            <p:cNvSpPr/>
            <p:nvPr/>
          </p:nvSpPr>
          <p:spPr>
            <a:xfrm>
              <a:off x="5015662" y="5331125"/>
              <a:ext cx="3588588" cy="977600"/>
            </a:xfrm>
            <a:prstGeom prst="roundRect">
              <a:avLst/>
            </a:prstGeom>
            <a:solidFill>
              <a:srgbClr val="009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The name and address for who you are sending the postcard to.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215093" y="4187603"/>
              <a:ext cx="1201169" cy="1049403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225637" y="1763468"/>
            <a:ext cx="2596311" cy="933843"/>
            <a:chOff x="4701636" y="1763467"/>
            <a:chExt cx="2596311" cy="933843"/>
          </a:xfrm>
        </p:grpSpPr>
        <p:sp>
          <p:nvSpPr>
            <p:cNvPr id="10" name="Rounded Rectangle 9"/>
            <p:cNvSpPr/>
            <p:nvPr/>
          </p:nvSpPr>
          <p:spPr>
            <a:xfrm>
              <a:off x="4701636" y="1763467"/>
              <a:ext cx="1957956" cy="901262"/>
            </a:xfrm>
            <a:prstGeom prst="roundRect">
              <a:avLst/>
            </a:prstGeom>
            <a:solidFill>
              <a:srgbClr val="009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Lines for writing the address.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28604" y="2367503"/>
              <a:ext cx="569343" cy="329807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225637" y="735505"/>
            <a:ext cx="2518673" cy="901262"/>
            <a:chOff x="4701636" y="735505"/>
            <a:chExt cx="2518673" cy="901262"/>
          </a:xfrm>
        </p:grpSpPr>
        <p:sp>
          <p:nvSpPr>
            <p:cNvPr id="11" name="Rounded Rectangle 10"/>
            <p:cNvSpPr/>
            <p:nvPr/>
          </p:nvSpPr>
          <p:spPr>
            <a:xfrm>
              <a:off x="4701636" y="735505"/>
              <a:ext cx="1957956" cy="901262"/>
            </a:xfrm>
            <a:prstGeom prst="roundRect">
              <a:avLst/>
            </a:prstGeom>
            <a:solidFill>
              <a:srgbClr val="009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 stamp in the top right corner.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728604" y="1211537"/>
              <a:ext cx="491705" cy="103486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61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21029" y="866825"/>
            <a:ext cx="5219545" cy="1061509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Include: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05" y="2198222"/>
            <a:ext cx="11643389" cy="3277456"/>
          </a:xfrm>
        </p:spPr>
        <p:txBody>
          <a:bodyPr tIns="180000" bIns="108000" numCol="1">
            <a:normAutofit fontScale="25000" lnSpcReduction="20000"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Where are you? 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Who are you with?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Where are you staying?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What’s the weather like?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What did you do the day before?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9600" dirty="0"/>
              <a:t>What have you experienced?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9600" dirty="0"/>
              <a:t>What have you seen?</a:t>
            </a:r>
            <a:endParaRPr lang="en-GB" sz="9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9600" dirty="0"/>
              <a:t>What are your plans for the next day?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4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8AC880-2873-4913-8F3E-5374B172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2FC32F-3E26-4A5E-B589-56737554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5ACDF-B4C8-4718-A097-E320CE25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C4FC77-9ACD-4DCF-9A2E-9DF25351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C7D195-2FFC-4453-B717-62D597A1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A33E8-07F8-4D20-AD0A-96721C9B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4199E5-CCB3-4DDF-86AD-6882F1FE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ABF9F-FD61-47AF-AE18-CDE6CF81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E46F37-1701-47B0-AF1A-6AA8803A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497E5-370F-47A9-8D49-B9F58F68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6A8777-4D63-4371-AAEB-79B2981B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357AE-C947-4683-9148-8D741858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0EA037-808F-4590-ACC2-5D8798FB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FC63E-A6AE-4E16-83FD-20AE8CC4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B595C2-51A5-4C1A-AC1F-62FA5A37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93134-A92F-46B1-A045-A1F78D08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212E0-AC10-4879-B9DB-28BE45E6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B71477-E413-4AFE-BAE1-4283290C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 </a:t>
            </a:r>
            <a:r>
              <a:rPr lang="en-US" dirty="0" err="1"/>
              <a:t>Organiser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92341-02B9-4E6B-BAE7-1496C03B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9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0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A93-C331-4D4F-8224-08E6C78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14" y="688157"/>
            <a:ext cx="7824246" cy="164969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Drafting</a:t>
            </a:r>
            <a:endParaRPr lang="en-GB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654-D17A-4690-9A2E-80AC8C1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D1FB0-A807-41C2-A0A4-EDE80685A531}"/>
              </a:ext>
            </a:extLst>
          </p:cNvPr>
          <p:cNvSpPr txBox="1"/>
          <p:nvPr/>
        </p:nvSpPr>
        <p:spPr>
          <a:xfrm>
            <a:off x="2712503" y="2630413"/>
            <a:ext cx="6674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Refer to your writing frame.</a:t>
            </a:r>
          </a:p>
          <a:p>
            <a:pPr algn="ctr"/>
            <a:r>
              <a:rPr lang="en-US" sz="3200" dirty="0"/>
              <a:t>Sequence and </a:t>
            </a:r>
            <a:r>
              <a:rPr lang="en-US" sz="3200" dirty="0" err="1"/>
              <a:t>organise</a:t>
            </a:r>
            <a:r>
              <a:rPr lang="en-US" sz="3200" dirty="0"/>
              <a:t> ideas.</a:t>
            </a:r>
          </a:p>
          <a:p>
            <a:pPr algn="ctr"/>
            <a:r>
              <a:rPr lang="en-US" sz="3200" dirty="0"/>
              <a:t>Put thoughts and ideas on paper </a:t>
            </a:r>
          </a:p>
          <a:p>
            <a:pPr algn="ctr"/>
            <a:r>
              <a:rPr lang="en-US" sz="3200" dirty="0"/>
              <a:t>to create first draft.</a:t>
            </a:r>
          </a:p>
        </p:txBody>
      </p:sp>
    </p:spTree>
    <p:extLst>
      <p:ext uri="{BB962C8B-B14F-4D97-AF65-F5344CB8AC3E}">
        <p14:creationId xmlns:p14="http://schemas.microsoft.com/office/powerpoint/2010/main" val="959329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Frame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EC24C-B056-4CF0-8266-C1968A9D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11" y="-186364"/>
            <a:ext cx="5980669" cy="74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A6F2-3CED-4AB4-8250-CD7A7B13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45F484-586F-47C9-ADD2-BB1168AD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42313" y="987557"/>
            <a:ext cx="5100003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3 Objectives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543C1F-521E-489A-A94E-F3A2E7B7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377" y="2432115"/>
            <a:ext cx="4609377" cy="37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will: </a:t>
            </a:r>
          </a:p>
          <a:p>
            <a:r>
              <a:rPr lang="en-US" sz="2800" dirty="0"/>
              <a:t>learn how to plan and write a postcard.</a:t>
            </a:r>
          </a:p>
          <a:p>
            <a:r>
              <a:rPr lang="en-US" sz="2800" dirty="0"/>
              <a:t>learn what are the success criteria for writing a postcard.</a:t>
            </a:r>
            <a:endParaRPr lang="en-GB" sz="28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C8F6AB-D70B-47A5-B149-1E8004B2DC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16" descr="Boy Reading Book">
            <a:extLst>
              <a:ext uri="{FF2B5EF4-FFF2-40B4-BE49-F238E27FC236}">
                <a16:creationId xmlns:a16="http://schemas.microsoft.com/office/drawing/2014/main" id="{4C2E9FC6-B2EA-4479-8A5C-51E80B9D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97090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74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A93-C331-4D4F-8224-08E6C78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877" y="734501"/>
            <a:ext cx="7824246" cy="164969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Revision</a:t>
            </a:r>
            <a:endParaRPr lang="en-GB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654-D17A-4690-9A2E-80AC8C1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D1FB0-A807-41C2-A0A4-EDE80685A531}"/>
              </a:ext>
            </a:extLst>
          </p:cNvPr>
          <p:cNvSpPr txBox="1"/>
          <p:nvPr/>
        </p:nvSpPr>
        <p:spPr>
          <a:xfrm>
            <a:off x="2307150" y="2611154"/>
            <a:ext cx="7824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Check that writing is </a:t>
            </a:r>
          </a:p>
          <a:p>
            <a:pPr algn="ctr"/>
            <a:r>
              <a:rPr lang="en-US" sz="3200" dirty="0"/>
              <a:t>on topic and appropriate. </a:t>
            </a:r>
          </a:p>
          <a:p>
            <a:pPr algn="ctr"/>
            <a:r>
              <a:rPr lang="en-US" sz="3200" dirty="0"/>
              <a:t>Add relevant details.</a:t>
            </a:r>
          </a:p>
          <a:p>
            <a:pPr algn="ctr"/>
            <a:r>
              <a:rPr lang="en-US" sz="3200" dirty="0"/>
              <a:t>Delete unnecessary words and details.</a:t>
            </a:r>
          </a:p>
          <a:p>
            <a:pPr algn="ctr"/>
            <a:r>
              <a:rPr lang="en-US" sz="3200" dirty="0"/>
              <a:t>Look for logical order of ideas or events.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319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A93-C331-4D4F-8224-08E6C78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7" y="669304"/>
            <a:ext cx="7824246" cy="164969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Editing</a:t>
            </a:r>
            <a:endParaRPr lang="en-GB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654-D17A-4690-9A2E-80AC8C1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D1FB0-A807-41C2-A0A4-EDE80685A531}"/>
              </a:ext>
            </a:extLst>
          </p:cNvPr>
          <p:cNvSpPr txBox="1"/>
          <p:nvPr/>
        </p:nvSpPr>
        <p:spPr>
          <a:xfrm>
            <a:off x="2712503" y="2630413"/>
            <a:ext cx="6674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Check grammar, punctuation </a:t>
            </a:r>
          </a:p>
          <a:p>
            <a:pPr algn="ctr"/>
            <a:r>
              <a:rPr lang="en-US" sz="3200" dirty="0"/>
              <a:t>and spelling.</a:t>
            </a:r>
          </a:p>
        </p:txBody>
      </p:sp>
    </p:spTree>
    <p:extLst>
      <p:ext uri="{BB962C8B-B14F-4D97-AF65-F5344CB8AC3E}">
        <p14:creationId xmlns:p14="http://schemas.microsoft.com/office/powerpoint/2010/main" val="234936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1857" y="2388446"/>
            <a:ext cx="4574514" cy="804672"/>
          </a:xfrm>
        </p:spPr>
        <p:txBody>
          <a:bodyPr>
            <a:normAutofit/>
          </a:bodyPr>
          <a:lstStyle/>
          <a:p>
            <a:r>
              <a:rPr lang="en-US" sz="2800" dirty="0"/>
              <a:t>What are success 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2" y="3429001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AC497E-81A8-4036-ACDF-D5655495C1F9}"/>
              </a:ext>
            </a:extLst>
          </p:cNvPr>
          <p:cNvGrpSpPr/>
          <p:nvPr/>
        </p:nvGrpSpPr>
        <p:grpSpPr>
          <a:xfrm rot="21378718">
            <a:off x="-183354" y="-49525"/>
            <a:ext cx="6249292" cy="5337088"/>
            <a:chOff x="-2064469" y="335916"/>
            <a:chExt cx="4923604" cy="43618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9E7739-8FC3-4C3F-831C-D3BF344C85D8}"/>
                </a:ext>
              </a:extLst>
            </p:cNvPr>
            <p:cNvSpPr/>
            <p:nvPr/>
          </p:nvSpPr>
          <p:spPr>
            <a:xfrm>
              <a:off x="534035" y="2044593"/>
              <a:ext cx="54524" cy="3266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2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0AE53C-2F6B-4610-B5C3-11BA200D4A1C}"/>
                </a:ext>
              </a:extLst>
            </p:cNvPr>
            <p:cNvPicPr/>
            <p:nvPr/>
          </p:nvPicPr>
          <p:blipFill rotWithShape="1">
            <a:blip r:embed="rId2"/>
            <a:srcRect l="-1" r="1440"/>
            <a:stretch/>
          </p:blipFill>
          <p:spPr>
            <a:xfrm>
              <a:off x="-2064469" y="335916"/>
              <a:ext cx="4923604" cy="4361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A93-C331-4D4F-8224-08E6C78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3" y="763571"/>
            <a:ext cx="7645136" cy="164969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Publishing</a:t>
            </a:r>
            <a:endParaRPr lang="en-GB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654-D17A-4690-9A2E-80AC8C1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D1FB0-A807-41C2-A0A4-EDE80685A531}"/>
              </a:ext>
            </a:extLst>
          </p:cNvPr>
          <p:cNvSpPr txBox="1"/>
          <p:nvPr/>
        </p:nvSpPr>
        <p:spPr>
          <a:xfrm>
            <a:off x="2712503" y="2630413"/>
            <a:ext cx="6674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Write your final copy neatly, </a:t>
            </a:r>
          </a:p>
          <a:p>
            <a:pPr algn="ctr"/>
            <a:r>
              <a:rPr lang="en-US" sz="3200" dirty="0"/>
              <a:t>including all the revisions you made.</a:t>
            </a:r>
          </a:p>
          <a:p>
            <a:pPr algn="ctr"/>
            <a:r>
              <a:rPr lang="en-US" sz="3200" dirty="0"/>
              <a:t>Read it.</a:t>
            </a:r>
          </a:p>
          <a:p>
            <a:pPr algn="ctr"/>
            <a:r>
              <a:rPr lang="en-US" sz="3200" dirty="0"/>
              <a:t>Share it.</a:t>
            </a:r>
          </a:p>
        </p:txBody>
      </p:sp>
    </p:spTree>
    <p:extLst>
      <p:ext uri="{BB962C8B-B14F-4D97-AF65-F5344CB8AC3E}">
        <p14:creationId xmlns:p14="http://schemas.microsoft.com/office/powerpoint/2010/main" val="4093968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AA29E-D051-4A5E-A98D-CEF65B7BF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07000" y="3875481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9416" y="2522136"/>
            <a:ext cx="3274737" cy="360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Word Mats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Title of Postcard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Writing Frame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Success Criteria Handout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727C-3A6E-439E-8D61-8F31B593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397B28-C8E0-4124-B3DC-FD7A7A5E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542386" y="352386"/>
            <a:ext cx="586407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is a postcard?</a:t>
            </a:r>
            <a:endParaRPr lang="en-GB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0CFEE7-74F9-400D-A1B0-496E5C6540AF}"/>
              </a:ext>
            </a:extLst>
          </p:cNvPr>
          <p:cNvSpPr/>
          <p:nvPr/>
        </p:nvSpPr>
        <p:spPr>
          <a:xfrm>
            <a:off x="1674379" y="2013629"/>
            <a:ext cx="82640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A postcard is a piece of thick paper, typically rectangular.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/>
              <a:t>It is mailed without an envelope.</a:t>
            </a:r>
          </a:p>
          <a:p>
            <a:pPr algn="ctr"/>
            <a:r>
              <a:rPr lang="en-GB" sz="4000" dirty="0"/>
              <a:t> </a:t>
            </a:r>
          </a:p>
          <a:p>
            <a:pPr algn="ctr"/>
            <a:endParaRPr lang="en-GB" sz="32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62CA248-2041-4DF0-B149-91AC2F6C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7BEA-B294-4FBC-B7AF-61FD7300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0BEC36-3AA4-44CD-AE91-CEB4FEF6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41329" y="262635"/>
            <a:ext cx="4391191" cy="1325563"/>
          </a:xfrm>
        </p:spPr>
        <p:txBody>
          <a:bodyPr/>
          <a:lstStyle/>
          <a:p>
            <a:pPr algn="ctr"/>
            <a:r>
              <a:rPr lang="en-US" dirty="0"/>
              <a:t>What is the video clip about?</a:t>
            </a:r>
            <a:endParaRPr lang="en-GB" dirty="0"/>
          </a:p>
        </p:txBody>
      </p:sp>
      <p:pic>
        <p:nvPicPr>
          <p:cNvPr id="8" name="BBC Learning English _ Emma's Holiday Postcard">
            <a:hlinkClick r:id="" action="ppaction://media"/>
            <a:extLst>
              <a:ext uri="{FF2B5EF4-FFF2-40B4-BE49-F238E27FC236}">
                <a16:creationId xmlns:a16="http://schemas.microsoft.com/office/drawing/2014/main" id="{DA8F0BA9-7558-4B00-B064-FB39B85D2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598" y="173894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94418" y="3697208"/>
            <a:ext cx="179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postcard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063750" y="1664899"/>
            <a:ext cx="3130668" cy="2324697"/>
            <a:chOff x="539750" y="1664898"/>
            <a:chExt cx="3130668" cy="2324697"/>
          </a:xfrm>
        </p:grpSpPr>
        <p:sp>
          <p:nvSpPr>
            <p:cNvPr id="17" name="Oval 16"/>
            <p:cNvSpPr/>
            <p:nvPr/>
          </p:nvSpPr>
          <p:spPr>
            <a:xfrm>
              <a:off x="539750" y="1664898"/>
              <a:ext cx="1889185" cy="188918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9F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Space for a picture (on the front)</a:t>
              </a:r>
            </a:p>
          </p:txBody>
        </p:sp>
        <p:cxnSp>
          <p:nvCxnSpPr>
            <p:cNvPr id="19" name="Straight Arrow Connector 18"/>
            <p:cNvCxnSpPr>
              <a:stCxn id="12" idx="1"/>
            </p:cNvCxnSpPr>
            <p:nvPr/>
          </p:nvCxnSpPr>
          <p:spPr>
            <a:xfrm flipH="1" flipV="1">
              <a:off x="2428936" y="3122763"/>
              <a:ext cx="1241482" cy="866832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988714" y="1664899"/>
            <a:ext cx="3139536" cy="2324697"/>
            <a:chOff x="5464714" y="1664898"/>
            <a:chExt cx="3139536" cy="2324697"/>
          </a:xfrm>
        </p:grpSpPr>
        <p:sp>
          <p:nvSpPr>
            <p:cNvPr id="16" name="Oval 15"/>
            <p:cNvSpPr/>
            <p:nvPr/>
          </p:nvSpPr>
          <p:spPr>
            <a:xfrm>
              <a:off x="6715065" y="1664898"/>
              <a:ext cx="1889185" cy="1889185"/>
            </a:xfrm>
            <a:prstGeom prst="ellipse">
              <a:avLst/>
            </a:prstGeom>
            <a:solidFill>
              <a:srgbClr val="006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Space to write about your holiday.</a:t>
              </a:r>
            </a:p>
          </p:txBody>
        </p:sp>
        <p:cxnSp>
          <p:nvCxnSpPr>
            <p:cNvPr id="22" name="Straight Arrow Connector 21"/>
            <p:cNvCxnSpPr>
              <a:stCxn id="12" idx="3"/>
            </p:cNvCxnSpPr>
            <p:nvPr/>
          </p:nvCxnSpPr>
          <p:spPr>
            <a:xfrm flipV="1">
              <a:off x="5464714" y="3237690"/>
              <a:ext cx="1250351" cy="751905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063750" y="4077299"/>
            <a:ext cx="3124140" cy="2231426"/>
            <a:chOff x="539750" y="4077299"/>
            <a:chExt cx="3124140" cy="2231426"/>
          </a:xfrm>
        </p:grpSpPr>
        <p:sp>
          <p:nvSpPr>
            <p:cNvPr id="15" name="Oval 14"/>
            <p:cNvSpPr/>
            <p:nvPr/>
          </p:nvSpPr>
          <p:spPr>
            <a:xfrm>
              <a:off x="539750" y="4077299"/>
              <a:ext cx="2231426" cy="2231426"/>
            </a:xfrm>
            <a:prstGeom prst="ellipse">
              <a:avLst/>
            </a:prstGeom>
            <a:solidFill>
              <a:srgbClr val="006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 name and address of the person receiving it.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2771176" y="4259967"/>
              <a:ext cx="892714" cy="432803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254925" y="4255655"/>
            <a:ext cx="1682151" cy="2053070"/>
            <a:chOff x="3730924" y="4255655"/>
            <a:chExt cx="1682151" cy="2053070"/>
          </a:xfrm>
        </p:grpSpPr>
        <p:sp>
          <p:nvSpPr>
            <p:cNvPr id="13" name="Oval 12"/>
            <p:cNvSpPr/>
            <p:nvPr/>
          </p:nvSpPr>
          <p:spPr>
            <a:xfrm>
              <a:off x="3730924" y="4626574"/>
              <a:ext cx="1682151" cy="1682151"/>
            </a:xfrm>
            <a:prstGeom prst="ellipse">
              <a:avLst/>
            </a:prstGeom>
            <a:solidFill>
              <a:srgbClr val="009F9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Space in the top right corner for a stamp.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4563132" y="4255655"/>
              <a:ext cx="0" cy="308384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982186" y="4077299"/>
            <a:ext cx="3146064" cy="2231426"/>
            <a:chOff x="5458186" y="4077299"/>
            <a:chExt cx="3146064" cy="2231426"/>
          </a:xfrm>
        </p:grpSpPr>
        <p:sp>
          <p:nvSpPr>
            <p:cNvPr id="14" name="Oval 13"/>
            <p:cNvSpPr/>
            <p:nvPr/>
          </p:nvSpPr>
          <p:spPr>
            <a:xfrm>
              <a:off x="6372824" y="4077299"/>
              <a:ext cx="2231426" cy="22314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9F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Some writing to say what you’ve been doing on your holiday.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458186" y="4267875"/>
              <a:ext cx="905770" cy="358698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250492" y="1670465"/>
            <a:ext cx="1682151" cy="2089774"/>
            <a:chOff x="3726491" y="1670465"/>
            <a:chExt cx="1682151" cy="2089774"/>
          </a:xfrm>
        </p:grpSpPr>
        <p:sp>
          <p:nvSpPr>
            <p:cNvPr id="8" name="Oval 7"/>
            <p:cNvSpPr/>
            <p:nvPr/>
          </p:nvSpPr>
          <p:spPr>
            <a:xfrm>
              <a:off x="3726491" y="1670465"/>
              <a:ext cx="1682151" cy="1682151"/>
            </a:xfrm>
            <a:prstGeom prst="ellipse">
              <a:avLst/>
            </a:prstGeom>
            <a:solidFill>
              <a:srgbClr val="009F9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Blank lines for an address.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4563132" y="3429000"/>
              <a:ext cx="0" cy="331239"/>
            </a:xfrm>
            <a:prstGeom prst="straightConnector1">
              <a:avLst/>
            </a:prstGeom>
            <a:ln w="19050">
              <a:solidFill>
                <a:srgbClr val="0060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833849-B851-4D23-B17A-38F9CCA5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109826" y="314542"/>
            <a:ext cx="5243012" cy="1325563"/>
          </a:xfrm>
        </p:spPr>
        <p:txBody>
          <a:bodyPr/>
          <a:lstStyle/>
          <a:p>
            <a:pPr algn="ctr"/>
            <a:r>
              <a:rPr lang="en-US" dirty="0"/>
              <a:t>A postcard </a:t>
            </a:r>
            <a:br>
              <a:rPr lang="en-US" dirty="0"/>
            </a:br>
            <a:r>
              <a:rPr lang="en-US" dirty="0"/>
              <a:t>consists of: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FABCD-389F-4ACD-AE11-837CBDA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3EE3F-6FD7-4F67-8AF5-B3D5BE0C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544645" y="322177"/>
            <a:ext cx="1684829" cy="1325563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123D-3B47-4917-A2AC-307123434B1D}"/>
              </a:ext>
            </a:extLst>
          </p:cNvPr>
          <p:cNvSpPr/>
          <p:nvPr/>
        </p:nvSpPr>
        <p:spPr>
          <a:xfrm>
            <a:off x="1791094" y="1745465"/>
            <a:ext cx="92194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4000" dirty="0"/>
          </a:p>
          <a:p>
            <a:pPr algn="ctr"/>
            <a:r>
              <a:rPr lang="en-GB" sz="4000" dirty="0"/>
              <a:t>You are on holiday in … Write a </a:t>
            </a:r>
            <a:r>
              <a:rPr lang="en-GB" sz="4000" b="1" u="sng" dirty="0"/>
              <a:t>postcard</a:t>
            </a:r>
            <a:r>
              <a:rPr lang="en-GB" sz="4000" dirty="0"/>
              <a:t> to your </a:t>
            </a:r>
            <a:r>
              <a:rPr lang="en-GB" sz="4000" b="1" u="sng" dirty="0"/>
              <a:t>friend/relative </a:t>
            </a:r>
            <a:r>
              <a:rPr lang="en-GB" sz="4000" dirty="0"/>
              <a:t>to </a:t>
            </a:r>
            <a:r>
              <a:rPr lang="en-GB" sz="4000" b="1" u="sng" dirty="0"/>
              <a:t>tell him/her about your holiday. </a:t>
            </a:r>
          </a:p>
        </p:txBody>
      </p:sp>
    </p:spTree>
    <p:extLst>
      <p:ext uri="{BB962C8B-B14F-4D97-AF65-F5344CB8AC3E}">
        <p14:creationId xmlns:p14="http://schemas.microsoft.com/office/powerpoint/2010/main" val="90123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A93-C331-4D4F-8224-08E6C78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14" y="688157"/>
            <a:ext cx="7824246" cy="1649691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Pre-Writing</a:t>
            </a:r>
            <a:endParaRPr lang="en-GB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B654-D17A-4690-9A2E-80AC8C19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D1FB0-A807-41C2-A0A4-EDE80685A531}"/>
              </a:ext>
            </a:extLst>
          </p:cNvPr>
          <p:cNvSpPr txBox="1"/>
          <p:nvPr/>
        </p:nvSpPr>
        <p:spPr>
          <a:xfrm>
            <a:off x="2413262" y="2601798"/>
            <a:ext cx="66741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Identify audience.</a:t>
            </a:r>
          </a:p>
          <a:p>
            <a:pPr algn="ctr"/>
            <a:r>
              <a:rPr lang="en-US" sz="3200" dirty="0"/>
              <a:t>Identify purpose.</a:t>
            </a:r>
          </a:p>
          <a:p>
            <a:pPr algn="ctr"/>
            <a:r>
              <a:rPr lang="en-US" sz="3200" dirty="0"/>
              <a:t>Think and discuss. </a:t>
            </a:r>
          </a:p>
          <a:p>
            <a:pPr algn="ctr"/>
            <a:r>
              <a:rPr lang="en-US" sz="3200" dirty="0"/>
              <a:t>Gather ideas. </a:t>
            </a:r>
          </a:p>
          <a:p>
            <a:pPr algn="ctr"/>
            <a:r>
              <a:rPr lang="en-US" sz="3200" dirty="0"/>
              <a:t>Take note.</a:t>
            </a:r>
          </a:p>
          <a:p>
            <a:pPr algn="ctr"/>
            <a:r>
              <a:rPr lang="en-US" sz="3200" dirty="0"/>
              <a:t>Start freewriting.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4526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A4B36-3C51-4198-B72C-CF7490A39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2802518" cy="80467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GAP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67FB5-3ECB-44F8-B595-16947FB5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B17208-06E8-418B-9578-C4893F0B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attention!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16B30-C300-4DF8-9BAC-241C4A7A0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G: GENRE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A: AUDIENCE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P: PURPOSE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67CB-0E1B-4362-9885-E424749C5817}"/>
              </a:ext>
            </a:extLst>
          </p:cNvPr>
          <p:cNvSpPr txBox="1"/>
          <p:nvPr/>
        </p:nvSpPr>
        <p:spPr>
          <a:xfrm rot="726209">
            <a:off x="6420699" y="200233"/>
            <a:ext cx="4580225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Genre: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POSTCARD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Audience: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FRIEND/RELATIVE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Purpose: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TO DESCRIBE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YOUR HOLIDAY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2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612</Words>
  <Application>Microsoft Office PowerPoint</Application>
  <PresentationFormat>Widescreen</PresentationFormat>
  <Paragraphs>140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Andika</vt:lpstr>
      <vt:lpstr>Arial</vt:lpstr>
      <vt:lpstr>Calibri</vt:lpstr>
      <vt:lpstr>Comic Sans MS</vt:lpstr>
      <vt:lpstr>Franklin Gothic Book</vt:lpstr>
      <vt:lpstr>Twinkl</vt:lpstr>
      <vt:lpstr>Twinkl SemiBold</vt:lpstr>
      <vt:lpstr>Office Theme</vt:lpstr>
      <vt:lpstr>Lesson 3 Writing</vt:lpstr>
      <vt:lpstr>Lesson 3 Objectives</vt:lpstr>
      <vt:lpstr>Lesson Resources</vt:lpstr>
      <vt:lpstr>What is a postcard?</vt:lpstr>
      <vt:lpstr>What is the video clip about?</vt:lpstr>
      <vt:lpstr>A postcard  consists of:</vt:lpstr>
      <vt:lpstr>Title</vt:lpstr>
      <vt:lpstr>Pre-Writing</vt:lpstr>
      <vt:lpstr>Pay attention!</vt:lpstr>
      <vt:lpstr>PowerPoint Presentation</vt:lpstr>
      <vt:lpstr>PowerPoint Presentation</vt:lpstr>
      <vt:lpstr>Include:</vt:lpstr>
      <vt:lpstr>PowerPoint Presentation</vt:lpstr>
      <vt:lpstr>PowerPoint Presentation</vt:lpstr>
      <vt:lpstr>PowerPoint Presentation</vt:lpstr>
      <vt:lpstr>PowerPoint Presentation</vt:lpstr>
      <vt:lpstr>Graphic Organiser</vt:lpstr>
      <vt:lpstr>Drafting</vt:lpstr>
      <vt:lpstr>Writing Frame</vt:lpstr>
      <vt:lpstr>Revision</vt:lpstr>
      <vt:lpstr>Editing</vt:lpstr>
      <vt:lpstr>Success Criteria!</vt:lpstr>
      <vt:lpstr>Publishing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