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345" r:id="rId6"/>
    <p:sldId id="336" r:id="rId7"/>
    <p:sldId id="337" r:id="rId8"/>
    <p:sldId id="329" r:id="rId9"/>
    <p:sldId id="330" r:id="rId10"/>
    <p:sldId id="339" r:id="rId11"/>
    <p:sldId id="334" r:id="rId12"/>
    <p:sldId id="333" r:id="rId13"/>
    <p:sldId id="338" r:id="rId14"/>
    <p:sldId id="346" r:id="rId15"/>
    <p:sldId id="276" r:id="rId16"/>
    <p:sldId id="257" r:id="rId17"/>
    <p:sldId id="327" r:id="rId18"/>
    <p:sldId id="279" r:id="rId19"/>
    <p:sldId id="281" r:id="rId20"/>
    <p:sldId id="301" r:id="rId21"/>
    <p:sldId id="305" r:id="rId22"/>
    <p:sldId id="303" r:id="rId23"/>
    <p:sldId id="340" r:id="rId24"/>
    <p:sldId id="341" r:id="rId25"/>
    <p:sldId id="342" r:id="rId26"/>
    <p:sldId id="343" r:id="rId27"/>
    <p:sldId id="344" r:id="rId28"/>
    <p:sldId id="326" r:id="rId29"/>
    <p:sldId id="262" r:id="rId30"/>
    <p:sldId id="26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64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A2F45AB-B5F5-4C6B-95A4-00160D91C9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400A7ED4-C246-4C5F-BFF6-6BE277E2EF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CA8A9FFC-4196-4BED-8DAB-605D6ADB2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9pPr>
          </a:lstStyle>
          <a:p>
            <a:fld id="{9DF506F2-7C13-4565-AE9B-7C35AAE9EA38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33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 algn="ctr">
              <a:defRPr>
                <a:latin typeface="Twinkl SemiBold" pitchFamily="2" charset="0"/>
              </a:defRPr>
            </a:lvl1pPr>
          </a:lstStyle>
          <a:p>
            <a:r>
              <a:rPr lang="en-GB" dirty="0"/>
              <a:t>What do you use the Internet for?</a:t>
            </a:r>
          </a:p>
        </p:txBody>
      </p:sp>
    </p:spTree>
    <p:extLst>
      <p:ext uri="{BB962C8B-B14F-4D97-AF65-F5344CB8AC3E}">
        <p14:creationId xmlns:p14="http://schemas.microsoft.com/office/powerpoint/2010/main" val="227092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media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4</a:t>
            </a:r>
            <a:br>
              <a:rPr lang="en-US" sz="4800" dirty="0"/>
            </a:br>
            <a:r>
              <a:rPr lang="en-US" sz="4800" dirty="0"/>
              <a:t>Writing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509EB3-E400-4415-A1BB-D962C73285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781487" y="5105702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Success Criteria!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842" y="2388446"/>
            <a:ext cx="4367124" cy="804672"/>
          </a:xfrm>
        </p:spPr>
        <p:txBody>
          <a:bodyPr>
            <a:normAutofit/>
          </a:bodyPr>
          <a:lstStyle/>
          <a:p>
            <a:r>
              <a:rPr lang="en-US" sz="2800" dirty="0"/>
              <a:t>What are success criteria?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2BAE17-CEF8-4065-9411-4E49BC58F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2" y="3429001"/>
            <a:ext cx="4230902" cy="21800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400" b="1" dirty="0"/>
              <a:t>Success</a:t>
            </a:r>
            <a:r>
              <a:rPr lang="en-GB" sz="3400" dirty="0"/>
              <a:t> </a:t>
            </a:r>
            <a:r>
              <a:rPr lang="en-GB" sz="3400" b="1" dirty="0"/>
              <a:t>criteria</a:t>
            </a:r>
            <a:r>
              <a:rPr lang="en-GB" sz="3400" dirty="0"/>
              <a:t> are a list of steps you have to follow or a list of features you are to include in your task. They will make you aware of what is expected and help you self-assess your work.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7285A-73E8-4B21-B9D0-22A3E197D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8818">
            <a:off x="-25744" y="43860"/>
            <a:ext cx="6093373" cy="53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84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90702-8D95-48A2-BC0E-A70B9C7E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E6917-A117-45AE-A9CD-21AC94B5D37F}"/>
              </a:ext>
            </a:extLst>
          </p:cNvPr>
          <p:cNvSpPr txBox="1"/>
          <p:nvPr/>
        </p:nvSpPr>
        <p:spPr>
          <a:xfrm>
            <a:off x="916756" y="1772239"/>
            <a:ext cx="10358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Poster </a:t>
            </a:r>
          </a:p>
          <a:p>
            <a:pPr algn="ctr"/>
            <a:r>
              <a:rPr lang="en-US" sz="8000" b="1" dirty="0"/>
              <a:t>to advertise/persuade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75138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4A6F2-3CED-4AB4-8250-CD7A7B13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45F484-586F-47C9-ADD2-BB1168AD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42313" y="987557"/>
            <a:ext cx="5100003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5 Objectives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543C1F-521E-489A-A94E-F3A2E7B73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377" y="2432115"/>
            <a:ext cx="4609377" cy="379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You will learn: </a:t>
            </a:r>
          </a:p>
          <a:p>
            <a:r>
              <a:rPr lang="en-US" sz="2800" dirty="0"/>
              <a:t>how to create a persuasive poster.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success criteria for writing a persuasive poster.</a:t>
            </a:r>
            <a:endParaRPr lang="en-GB" sz="28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C8F6AB-D70B-47A5-B149-1E8004B2DC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Placeholder 16" descr="Boy Reading Book">
            <a:extLst>
              <a:ext uri="{FF2B5EF4-FFF2-40B4-BE49-F238E27FC236}">
                <a16:creationId xmlns:a16="http://schemas.microsoft.com/office/drawing/2014/main" id="{4C2E9FC6-B2EA-4479-8A5C-51E80B9D8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97090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374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9416" y="2522136"/>
            <a:ext cx="3274737" cy="3606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Title of Poster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Writing Frame Handout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Success Criteria Handout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FABCD-389F-4ACD-AE11-837CBDA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53EE3F-6FD7-4F67-8AF5-B3D5BE0C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69805" y="253587"/>
            <a:ext cx="4242706" cy="1325563"/>
          </a:xfrm>
        </p:spPr>
        <p:txBody>
          <a:bodyPr>
            <a:normAutofit/>
          </a:bodyPr>
          <a:lstStyle/>
          <a:p>
            <a:r>
              <a:rPr lang="en-US" dirty="0"/>
              <a:t>Check it out!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F1123D-3B47-4917-A2AC-307123434B1D}"/>
              </a:ext>
            </a:extLst>
          </p:cNvPr>
          <p:cNvSpPr/>
          <p:nvPr/>
        </p:nvSpPr>
        <p:spPr>
          <a:xfrm>
            <a:off x="1762065" y="1490008"/>
            <a:ext cx="47424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Listening Lesson: The Magician’s Shop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Literature Lesson:</a:t>
            </a:r>
          </a:p>
          <a:p>
            <a:pPr algn="ctr"/>
            <a:r>
              <a:rPr lang="en-US" sz="4000" dirty="0"/>
              <a:t>Have you ever won a competition?</a:t>
            </a:r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1BE9C3-2F64-466A-97B2-2CA50897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708" y="1161942"/>
            <a:ext cx="38440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7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FABCD-389F-4ACD-AE11-837CBDA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53EE3F-6FD7-4F67-8AF5-B3D5BE0C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544645" y="322177"/>
            <a:ext cx="1684829" cy="1325563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F1123D-3B47-4917-A2AC-307123434B1D}"/>
              </a:ext>
            </a:extLst>
          </p:cNvPr>
          <p:cNvSpPr/>
          <p:nvPr/>
        </p:nvSpPr>
        <p:spPr>
          <a:xfrm>
            <a:off x="1772240" y="1745465"/>
            <a:ext cx="92194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A new candy shop has </a:t>
            </a:r>
          </a:p>
          <a:p>
            <a:pPr algn="ctr"/>
            <a:r>
              <a:rPr lang="en-GB" sz="4400" dirty="0"/>
              <a:t>opened in town. </a:t>
            </a:r>
          </a:p>
          <a:p>
            <a:pPr algn="ctr"/>
            <a:r>
              <a:rPr lang="en-GB" sz="4400" dirty="0"/>
              <a:t> </a:t>
            </a:r>
          </a:p>
          <a:p>
            <a:pPr algn="ctr"/>
            <a:r>
              <a:rPr lang="en-GB" sz="4400" dirty="0"/>
              <a:t>Create </a:t>
            </a:r>
            <a:r>
              <a:rPr lang="en-GB" sz="4400" b="1" u="sng" dirty="0"/>
              <a:t>a poster </a:t>
            </a:r>
            <a:r>
              <a:rPr lang="en-GB" sz="4400" dirty="0"/>
              <a:t>to </a:t>
            </a:r>
          </a:p>
          <a:p>
            <a:pPr algn="ctr"/>
            <a:r>
              <a:rPr lang="en-GB" sz="4400" dirty="0"/>
              <a:t>advertise this candy shop. </a:t>
            </a:r>
          </a:p>
        </p:txBody>
      </p:sp>
    </p:spTree>
    <p:extLst>
      <p:ext uri="{BB962C8B-B14F-4D97-AF65-F5344CB8AC3E}">
        <p14:creationId xmlns:p14="http://schemas.microsoft.com/office/powerpoint/2010/main" val="90123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EA4B36-3C51-4198-B72C-CF7490A39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2802518" cy="80467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GAP</a:t>
            </a:r>
            <a:endParaRPr lang="en-GB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67FB5-3ECB-44F8-B595-16947FB5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B17208-06E8-418B-9578-C4893F0B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 attention!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416B30-C300-4DF8-9BAC-241C4A7A0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G: GENRE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A: AUDIENCE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P: PURPOSE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C67CB-0E1B-4362-9885-E424749C5817}"/>
              </a:ext>
            </a:extLst>
          </p:cNvPr>
          <p:cNvSpPr txBox="1"/>
          <p:nvPr/>
        </p:nvSpPr>
        <p:spPr>
          <a:xfrm rot="726209">
            <a:off x="6422499" y="219424"/>
            <a:ext cx="4612092" cy="5478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Genre: POSTER</a:t>
            </a:r>
          </a:p>
          <a:p>
            <a:pPr algn="ctr"/>
            <a:endParaRPr lang="en-US" sz="3000" dirty="0">
              <a:solidFill>
                <a:srgbClr val="FF0000"/>
              </a:solidFill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</a:rPr>
              <a:t>Audience: </a:t>
            </a:r>
          </a:p>
          <a:p>
            <a:pPr algn="ctr"/>
            <a:r>
              <a:rPr lang="en-US" sz="3000" dirty="0">
                <a:solidFill>
                  <a:srgbClr val="FF0000"/>
                </a:solidFill>
              </a:rPr>
              <a:t>YOUNG and ADULT READERS</a:t>
            </a:r>
          </a:p>
          <a:p>
            <a:pPr algn="ctr"/>
            <a:endParaRPr lang="en-US" sz="3000" dirty="0">
              <a:solidFill>
                <a:srgbClr val="FF0000"/>
              </a:solidFill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</a:rPr>
              <a:t>Purpose:</a:t>
            </a:r>
          </a:p>
          <a:p>
            <a:pPr algn="ctr"/>
            <a:r>
              <a:rPr lang="en-US" sz="2800" u="sng" dirty="0">
                <a:solidFill>
                  <a:srgbClr val="FF0000"/>
                </a:solidFill>
              </a:rPr>
              <a:t>TO PERSUADE </a:t>
            </a:r>
            <a:r>
              <a:rPr lang="en-US" sz="2800" dirty="0">
                <a:solidFill>
                  <a:srgbClr val="FF0000"/>
                </a:solidFill>
              </a:rPr>
              <a:t>READERS TO VISIT THE NEW CANDY SHOP</a:t>
            </a:r>
          </a:p>
          <a:p>
            <a:pPr algn="ctr"/>
            <a:r>
              <a:rPr lang="en-US" sz="2800" u="sng" dirty="0">
                <a:solidFill>
                  <a:srgbClr val="FF0000"/>
                </a:solidFill>
              </a:rPr>
              <a:t>TO SHARE </a:t>
            </a:r>
            <a:r>
              <a:rPr lang="en-US" sz="2800" dirty="0">
                <a:solidFill>
                  <a:srgbClr val="FF0000"/>
                </a:solidFill>
              </a:rPr>
              <a:t>USEFUL INFORMATION ABOUT THE SHOP TO ITS CUSTOMERS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>
            <a:extLst>
              <a:ext uri="{FF2B5EF4-FFF2-40B4-BE49-F238E27FC236}">
                <a16:creationId xmlns:a16="http://schemas.microsoft.com/office/drawing/2014/main" id="{BF331636-3992-4891-B30D-0DAC4793A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509" y="1867785"/>
            <a:ext cx="1096337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252000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Clear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1A1F14"/>
                </a:solidFill>
              </a:rPr>
              <a:t>It sends a </a:t>
            </a:r>
            <a:r>
              <a:rPr lang="en-GB" altLang="en-US" sz="3200" b="1" dirty="0">
                <a:solidFill>
                  <a:srgbClr val="C80466"/>
                </a:solidFill>
              </a:rPr>
              <a:t>positive message </a:t>
            </a:r>
            <a:r>
              <a:rPr lang="en-GB" altLang="en-US" sz="3200" dirty="0">
                <a:solidFill>
                  <a:srgbClr val="1A1F14"/>
                </a:solidFill>
              </a:rPr>
              <a:t>about the product or service. (a new shop, there’s a lot of variety, cheap prices …)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1A1F14"/>
                </a:solidFill>
              </a:rPr>
              <a:t>It helps to </a:t>
            </a:r>
            <a:r>
              <a:rPr lang="en-GB" altLang="en-US" sz="3200" b="1" dirty="0">
                <a:solidFill>
                  <a:srgbClr val="C80466"/>
                </a:solidFill>
              </a:rPr>
              <a:t>aim</a:t>
            </a:r>
            <a:r>
              <a:rPr lang="en-GB" altLang="en-US" sz="3200" dirty="0">
                <a:solidFill>
                  <a:srgbClr val="1A1F14"/>
                </a:solidFill>
              </a:rPr>
              <a:t> the advert at a particular type of customer. (children and adults)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1A1F14"/>
                </a:solidFill>
              </a:rPr>
              <a:t>It makes it </a:t>
            </a:r>
            <a:r>
              <a:rPr lang="en-GB" altLang="en-US" sz="3200" b="1" dirty="0">
                <a:solidFill>
                  <a:srgbClr val="C80466"/>
                </a:solidFill>
              </a:rPr>
              <a:t>appeal</a:t>
            </a:r>
            <a:r>
              <a:rPr lang="en-GB" altLang="en-US" sz="3200" dirty="0">
                <a:solidFill>
                  <a:srgbClr val="1A1F14"/>
                </a:solidFill>
              </a:rPr>
              <a:t> to the reader’s personality. (use of bright colours, eye-catching pictures …)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sz="3200" dirty="0">
                <a:solidFill>
                  <a:srgbClr val="1A1F14"/>
                </a:solidFill>
              </a:rPr>
              <a:t>Its purpose is to </a:t>
            </a:r>
            <a:r>
              <a:rPr lang="en-GB" altLang="en-US" sz="3200" b="1" dirty="0">
                <a:solidFill>
                  <a:srgbClr val="C80466"/>
                </a:solidFill>
              </a:rPr>
              <a:t>sell</a:t>
            </a:r>
            <a:r>
              <a:rPr lang="en-GB" altLang="en-US" sz="3200" dirty="0">
                <a:solidFill>
                  <a:srgbClr val="1A1F14"/>
                </a:solidFill>
              </a:rPr>
              <a:t>. (promote the product)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2DB52-F8AE-4E1C-B915-50D79D86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Writing to advertise/persuade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99502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CABA-0302-493E-A866-9855961653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5975" y="773251"/>
            <a:ext cx="8880050" cy="5311497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How do adverts </a:t>
            </a:r>
            <a:br>
              <a:rPr lang="en-US" sz="4400" dirty="0"/>
            </a:br>
            <a:r>
              <a:rPr lang="en-US" sz="4400" dirty="0"/>
              <a:t>catch your attention and </a:t>
            </a:r>
            <a:br>
              <a:rPr lang="en-US" sz="4400" dirty="0"/>
            </a:br>
            <a:r>
              <a:rPr lang="en-US" sz="4400" dirty="0"/>
              <a:t>stick in your memory?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115665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45CA9-1710-493B-85E6-6695A5CF1335}"/>
              </a:ext>
            </a:extLst>
          </p:cNvPr>
          <p:cNvSpPr txBox="1"/>
          <p:nvPr/>
        </p:nvSpPr>
        <p:spPr>
          <a:xfrm>
            <a:off x="444580" y="1980031"/>
            <a:ext cx="4000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M</a:t>
            </a:r>
            <a:r>
              <a:rPr lang="en-GB" sz="3600" b="1" i="1" dirty="0" err="1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ost</a:t>
            </a:r>
            <a:r>
              <a:rPr lang="en-GB" sz="3600" b="1" i="1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 scrumptious</a:t>
            </a:r>
            <a:endParaRPr lang="en-GB" sz="2800" b="1" i="1" dirty="0">
              <a:ln w="12700"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B48EB-38EF-4AF7-9C9D-0E3C4BCBFD7C}"/>
              </a:ext>
            </a:extLst>
          </p:cNvPr>
          <p:cNvSpPr txBox="1"/>
          <p:nvPr/>
        </p:nvSpPr>
        <p:spPr>
          <a:xfrm>
            <a:off x="4653133" y="2459995"/>
            <a:ext cx="2124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800" b="1" dirty="0">
                <a:ln w="25400">
                  <a:gradFill flip="none" rotWithShape="1">
                    <a:gsLst>
                      <a:gs pos="0">
                        <a:srgbClr val="96365B"/>
                      </a:gs>
                      <a:gs pos="10000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</a:ln>
                <a:solidFill>
                  <a:schemeClr val="bg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FREE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D5686-80D4-4724-AD3D-B6AF09666C2F}"/>
              </a:ext>
            </a:extLst>
          </p:cNvPr>
          <p:cNvSpPr txBox="1"/>
          <p:nvPr/>
        </p:nvSpPr>
        <p:spPr>
          <a:xfrm>
            <a:off x="8673298" y="2732101"/>
            <a:ext cx="2282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i="1" dirty="0">
                <a:solidFill>
                  <a:srgbClr val="C80466"/>
                </a:solidFill>
                <a:effectLst>
                  <a:outerShdw blurRad="50800" dist="50800" dir="2700000" algn="tl" rotWithShape="0">
                    <a:schemeClr val="bg1"/>
                  </a:outerShdw>
                </a:effectLst>
              </a:rPr>
              <a:t>EXCLUSIVE</a:t>
            </a:r>
            <a:endParaRPr lang="en-GB" sz="2400" b="1" i="1" dirty="0">
              <a:solidFill>
                <a:srgbClr val="C80466"/>
              </a:solidFill>
              <a:effectLst>
                <a:outerShdw blurRad="50800" dist="508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84BA6-CEAF-430E-A96A-5EEEA2D75A52}"/>
              </a:ext>
            </a:extLst>
          </p:cNvPr>
          <p:cNvSpPr txBox="1"/>
          <p:nvPr/>
        </p:nvSpPr>
        <p:spPr>
          <a:xfrm>
            <a:off x="3073260" y="4744924"/>
            <a:ext cx="2281954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>
              <a:defRPr/>
            </a:pPr>
            <a:r>
              <a:rPr lang="en-GB" sz="4000" b="1" dirty="0">
                <a:ln w="9525">
                  <a:solidFill>
                    <a:srgbClr val="C80466"/>
                  </a:solidFill>
                </a:ln>
                <a:solidFill>
                  <a:schemeClr val="bg1"/>
                </a:solidFill>
                <a:effectLst>
                  <a:glow rad="50800">
                    <a:srgbClr val="C80466">
                      <a:alpha val="35000"/>
                    </a:srgbClr>
                  </a:glow>
                </a:effectLst>
              </a:rPr>
              <a:t>Look no further!</a:t>
            </a:r>
          </a:p>
        </p:txBody>
      </p:sp>
      <p:sp>
        <p:nvSpPr>
          <p:cNvPr id="9225" name="TextBox 9">
            <a:extLst>
              <a:ext uri="{FF2B5EF4-FFF2-40B4-BE49-F238E27FC236}">
                <a16:creationId xmlns:a16="http://schemas.microsoft.com/office/drawing/2014/main" id="{5902539E-5929-4E73-9714-18A8454C8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63" y="3600525"/>
            <a:ext cx="3306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</a:defRPr>
            </a:lvl9pPr>
          </a:lstStyle>
          <a:p>
            <a:r>
              <a:rPr lang="en-GB" altLang="en-US" sz="3600" b="1" dirty="0" err="1"/>
              <a:t>Number</a:t>
            </a:r>
            <a:r>
              <a:rPr lang="en-GB" altLang="en-US" sz="3600" b="1" dirty="0" err="1">
                <a:solidFill>
                  <a:srgbClr val="FF5BA1"/>
                </a:solidFill>
                <a:latin typeface="Clear Sans" pitchFamily="34" charset="0"/>
                <a:cs typeface="Clear Sans" pitchFamily="34" charset="0"/>
              </a:rPr>
              <a:t>ONE</a:t>
            </a:r>
            <a:r>
              <a:rPr lang="en-GB" altLang="en-US" sz="3600" b="1" dirty="0"/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E6B84-EA83-4178-8667-C7A6D20465A6}"/>
              </a:ext>
            </a:extLst>
          </p:cNvPr>
          <p:cNvSpPr txBox="1"/>
          <p:nvPr/>
        </p:nvSpPr>
        <p:spPr>
          <a:xfrm>
            <a:off x="7198454" y="4944013"/>
            <a:ext cx="3926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b="1" i="1" dirty="0">
                <a:solidFill>
                  <a:srgbClr val="FD9421"/>
                </a:solidFill>
                <a:effectLst>
                  <a:glow rad="63500">
                    <a:schemeClr val="bg1">
                      <a:alpha val="40000"/>
                    </a:schemeClr>
                  </a:glow>
                  <a:reflection blurRad="6350" stA="50000" endA="300" endPos="42000" dist="38100" dir="5400000" sy="-100000" algn="bl" rotWithShape="0"/>
                </a:effectLst>
              </a:rPr>
              <a:t>Special Offer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81ED75-3616-4FC3-9162-718C470F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16803" y="373161"/>
            <a:ext cx="46975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Appealing/Positive Language</a:t>
            </a:r>
            <a:endParaRPr lang="en-GB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30FE1-1447-4D32-BBF5-0FED17FF62DD}"/>
              </a:ext>
            </a:extLst>
          </p:cNvPr>
          <p:cNvSpPr txBox="1"/>
          <p:nvPr/>
        </p:nvSpPr>
        <p:spPr>
          <a:xfrm>
            <a:off x="9000417" y="1082990"/>
            <a:ext cx="2537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800" b="1" dirty="0">
                <a:ln w="25400">
                  <a:gradFill flip="none" rotWithShape="1">
                    <a:gsLst>
                      <a:gs pos="0">
                        <a:srgbClr val="96365B"/>
                      </a:gs>
                      <a:gs pos="10000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</a:ln>
                <a:solidFill>
                  <a:srgbClr val="FF0000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Unique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EFF24-BCEB-4750-87BB-DF9B4A309443}"/>
              </a:ext>
            </a:extLst>
          </p:cNvPr>
          <p:cNvSpPr txBox="1"/>
          <p:nvPr/>
        </p:nvSpPr>
        <p:spPr>
          <a:xfrm>
            <a:off x="7088957" y="3853556"/>
            <a:ext cx="4515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b="1" i="1" dirty="0">
                <a:solidFill>
                  <a:srgbClr val="FF0000"/>
                </a:solidFill>
                <a:effectLst>
                  <a:outerShdw blurRad="50800" dist="508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 of this world</a:t>
            </a:r>
            <a:endParaRPr lang="en-GB" sz="3200" b="1" i="1" dirty="0">
              <a:solidFill>
                <a:srgbClr val="FF0000"/>
              </a:solidFill>
              <a:effectLst>
                <a:outerShdw blurRad="50800" dist="508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3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90702-8D95-48A2-BC0E-A70B9C7E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E6917-A117-45AE-A9CD-21AC94B5D37F}"/>
              </a:ext>
            </a:extLst>
          </p:cNvPr>
          <p:cNvSpPr txBox="1"/>
          <p:nvPr/>
        </p:nvSpPr>
        <p:spPr>
          <a:xfrm>
            <a:off x="2395979" y="2224726"/>
            <a:ext cx="7400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Book Review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3068882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584CB-2820-4EEA-A7F5-AFAE87E7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3C6B60-D1E4-4089-BE6F-019D6631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289672" y="357775"/>
            <a:ext cx="5399692" cy="1325563"/>
          </a:xfrm>
        </p:spPr>
        <p:txBody>
          <a:bodyPr/>
          <a:lstStyle/>
          <a:p>
            <a:pPr algn="ctr"/>
            <a:r>
              <a:rPr lang="en-US" dirty="0"/>
              <a:t>Rhetorical </a:t>
            </a:r>
            <a:br>
              <a:rPr lang="en-US" dirty="0"/>
            </a:br>
            <a:r>
              <a:rPr lang="en-US" dirty="0"/>
              <a:t>Language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983CEB-BE70-4452-91F0-91BD9866180E}"/>
              </a:ext>
            </a:extLst>
          </p:cNvPr>
          <p:cNvSpPr/>
          <p:nvPr/>
        </p:nvSpPr>
        <p:spPr>
          <a:xfrm>
            <a:off x="1889794" y="1758024"/>
            <a:ext cx="9273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>
                <a:cs typeface="Twinkl" pitchFamily="2" charset="0"/>
              </a:rPr>
              <a:t>A rhetorical question is one that does not require an answer.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D2504-E8C6-4282-81F2-1C4EF95475A9}"/>
              </a:ext>
            </a:extLst>
          </p:cNvPr>
          <p:cNvSpPr/>
          <p:nvPr/>
        </p:nvSpPr>
        <p:spPr>
          <a:xfrm>
            <a:off x="2351707" y="2923639"/>
            <a:ext cx="7904654" cy="58477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Will you let this opportunity pass you by?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A1CE0-EC17-4627-ABFD-9EB319FC7F8A}"/>
              </a:ext>
            </a:extLst>
          </p:cNvPr>
          <p:cNvSpPr/>
          <p:nvPr/>
        </p:nvSpPr>
        <p:spPr>
          <a:xfrm>
            <a:off x="2351707" y="3846968"/>
            <a:ext cx="7904655" cy="1077218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How will you ever forgive yourself if you don’t </a:t>
            </a:r>
          </a:p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visit this shop?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63B3D-B149-42DB-930C-11C237564B8B}"/>
              </a:ext>
            </a:extLst>
          </p:cNvPr>
          <p:cNvSpPr/>
          <p:nvPr/>
        </p:nvSpPr>
        <p:spPr>
          <a:xfrm>
            <a:off x="2351707" y="5233731"/>
            <a:ext cx="7904655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dirty="0">
                <a:solidFill>
                  <a:schemeClr val="bg1"/>
                </a:solidFill>
                <a:cs typeface="Twinkl" pitchFamily="2" charset="0"/>
              </a:rPr>
              <a:t>W</a:t>
            </a:r>
            <a:r>
              <a:rPr lang="en-GB" altLang="en-US" sz="3200" dirty="0" err="1">
                <a:solidFill>
                  <a:schemeClr val="bg1"/>
                </a:solidFill>
                <a:cs typeface="Twinkl" pitchFamily="2" charset="0"/>
              </a:rPr>
              <a:t>ould</a:t>
            </a: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 you not like to taste all this goodness?</a:t>
            </a:r>
          </a:p>
        </p:txBody>
      </p:sp>
    </p:spTree>
    <p:extLst>
      <p:ext uri="{BB962C8B-B14F-4D97-AF65-F5344CB8AC3E}">
        <p14:creationId xmlns:p14="http://schemas.microsoft.com/office/powerpoint/2010/main" val="3556689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584CB-2820-4EEA-A7F5-AFAE87E7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3C6B60-D1E4-4089-BE6F-019D6631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Exaggeration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983CEB-BE70-4452-91F0-91BD9866180E}"/>
              </a:ext>
            </a:extLst>
          </p:cNvPr>
          <p:cNvSpPr/>
          <p:nvPr/>
        </p:nvSpPr>
        <p:spPr>
          <a:xfrm>
            <a:off x="2146966" y="1984687"/>
            <a:ext cx="83974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>
                <a:cs typeface="Twinkl" pitchFamily="2" charset="0"/>
              </a:rPr>
              <a:t>A statement/information that is untrue or over the top.</a:t>
            </a:r>
          </a:p>
          <a:p>
            <a:pPr>
              <a:spcBef>
                <a:spcPct val="0"/>
              </a:spcBef>
            </a:pPr>
            <a:endParaRPr lang="en-GB" altLang="en-US" sz="2800" dirty="0">
              <a:cs typeface="Twinkl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D2504-E8C6-4282-81F2-1C4EF95475A9}"/>
              </a:ext>
            </a:extLst>
          </p:cNvPr>
          <p:cNvSpPr/>
          <p:nvPr/>
        </p:nvSpPr>
        <p:spPr>
          <a:xfrm>
            <a:off x="2351707" y="2923639"/>
            <a:ext cx="790465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The finest ingredients have been used to make this chocolate.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A1CE0-EC17-4627-ABFD-9EB319FC7F8A}"/>
              </a:ext>
            </a:extLst>
          </p:cNvPr>
          <p:cNvSpPr/>
          <p:nvPr/>
        </p:nvSpPr>
        <p:spPr>
          <a:xfrm>
            <a:off x="2351707" y="4233625"/>
            <a:ext cx="7904655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Everyone, young and old, have visited the new shop in town.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63B3D-B149-42DB-930C-11C237564B8B}"/>
              </a:ext>
            </a:extLst>
          </p:cNvPr>
          <p:cNvSpPr/>
          <p:nvPr/>
        </p:nvSpPr>
        <p:spPr>
          <a:xfrm>
            <a:off x="2351707" y="5543611"/>
            <a:ext cx="7904655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dirty="0">
                <a:solidFill>
                  <a:schemeClr val="bg1"/>
                </a:solidFill>
                <a:cs typeface="Twinkl" pitchFamily="2" charset="0"/>
              </a:rPr>
              <a:t>The shop has the lowest prices on the island.</a:t>
            </a:r>
            <a:endParaRPr lang="en-GB" altLang="en-US" sz="3200" dirty="0">
              <a:solidFill>
                <a:schemeClr val="bg1"/>
              </a:solidFill>
              <a:cs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30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584CB-2820-4EEA-A7F5-AFAE87E7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3C6B60-D1E4-4089-BE6F-019D6631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Rule of three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983CEB-BE70-4452-91F0-91BD9866180E}"/>
              </a:ext>
            </a:extLst>
          </p:cNvPr>
          <p:cNvSpPr/>
          <p:nvPr/>
        </p:nvSpPr>
        <p:spPr>
          <a:xfrm>
            <a:off x="2153745" y="1600199"/>
            <a:ext cx="8460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>
                <a:cs typeface="Twinkl" pitchFamily="2" charset="0"/>
              </a:rPr>
              <a:t>It is believed that a person is more likely to remember things if they are grouped in three.</a:t>
            </a:r>
          </a:p>
          <a:p>
            <a:pPr>
              <a:spcBef>
                <a:spcPct val="0"/>
              </a:spcBef>
            </a:pPr>
            <a:endParaRPr lang="en-GB" altLang="en-US" sz="2800" dirty="0">
              <a:cs typeface="Twinkl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D2504-E8C6-4282-81F2-1C4EF95475A9}"/>
              </a:ext>
            </a:extLst>
          </p:cNvPr>
          <p:cNvSpPr/>
          <p:nvPr/>
        </p:nvSpPr>
        <p:spPr>
          <a:xfrm>
            <a:off x="2351707" y="2923639"/>
            <a:ext cx="7904654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The shop is modern, large and welcoming.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A1CE0-EC17-4627-ABFD-9EB319FC7F8A}"/>
              </a:ext>
            </a:extLst>
          </p:cNvPr>
          <p:cNvSpPr/>
          <p:nvPr/>
        </p:nvSpPr>
        <p:spPr>
          <a:xfrm>
            <a:off x="2351707" y="3846968"/>
            <a:ext cx="7904655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The chocolate is smooth, velvety and </a:t>
            </a:r>
          </a:p>
          <a:p>
            <a:pPr algn="ctr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  <a:cs typeface="Twinkl" pitchFamily="2" charset="0"/>
              </a:rPr>
              <a:t>tastes divine.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63B3D-B149-42DB-930C-11C237564B8B}"/>
              </a:ext>
            </a:extLst>
          </p:cNvPr>
          <p:cNvSpPr/>
          <p:nvPr/>
        </p:nvSpPr>
        <p:spPr>
          <a:xfrm>
            <a:off x="2351707" y="5233731"/>
            <a:ext cx="7904655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dirty="0">
                <a:solidFill>
                  <a:schemeClr val="bg1"/>
                </a:solidFill>
                <a:cs typeface="Twinkl" pitchFamily="2" charset="0"/>
              </a:rPr>
              <a:t>The candy is sweet, delicious and scrumptious.</a:t>
            </a:r>
            <a:endParaRPr lang="en-GB" altLang="en-US" sz="3200" dirty="0">
              <a:solidFill>
                <a:schemeClr val="bg1"/>
              </a:solidFill>
              <a:cs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3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6EF5B-5417-4518-BA6B-10EA10DA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8364C-584C-4DDD-B941-EF879234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23</a:t>
            </a:fld>
            <a:endParaRPr lang="en-US" noProof="0" dirty="0"/>
          </a:p>
        </p:txBody>
      </p:sp>
      <p:pic>
        <p:nvPicPr>
          <p:cNvPr id="1026" name="Picture 2" descr="Candy shop #candy #shop #sweet #pink Design Template - #142736">
            <a:extLst>
              <a:ext uri="{FF2B5EF4-FFF2-40B4-BE49-F238E27FC236}">
                <a16:creationId xmlns:a16="http://schemas.microsoft.com/office/drawing/2014/main" id="{DBE8756A-81FA-48D0-BBD6-9FC5E3F6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liver's Candies | The Batavian">
            <a:extLst>
              <a:ext uri="{FF2B5EF4-FFF2-40B4-BE49-F238E27FC236}">
                <a16:creationId xmlns:a16="http://schemas.microsoft.com/office/drawing/2014/main" id="{49D46CC0-8788-4792-8FF5-012C7060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0"/>
            <a:ext cx="4206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47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42B0C6-22A8-491C-A295-4E1934F3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24</a:t>
            </a:fld>
            <a:endParaRPr lang="en-US" noProof="0" dirty="0"/>
          </a:p>
        </p:txBody>
      </p:sp>
      <p:pic>
        <p:nvPicPr>
          <p:cNvPr id="6146" name="Picture 2" descr="Dylan's Candy Bar on Behance">
            <a:extLst>
              <a:ext uri="{FF2B5EF4-FFF2-40B4-BE49-F238E27FC236}">
                <a16:creationId xmlns:a16="http://schemas.microsoft.com/office/drawing/2014/main" id="{C29CE80B-496B-49C8-B751-C5F767BE2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30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24208E-B91E-49F3-A5D3-1681B4FF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E4BFC3-37FF-4AB3-B105-5DE460A3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Frame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90C69-4D7F-4478-9A02-CD6A7D97E7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20792" y="-18854"/>
            <a:ext cx="5722070" cy="6817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B407F-E7EF-4A8A-A166-A8F9009E3395}"/>
              </a:ext>
            </a:extLst>
          </p:cNvPr>
          <p:cNvSpPr txBox="1"/>
          <p:nvPr/>
        </p:nvSpPr>
        <p:spPr>
          <a:xfrm>
            <a:off x="5078155" y="962524"/>
            <a:ext cx="1445193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ndika"/>
              </a:rPr>
              <a:t>Write three facts about the shop e.g. opening days, opening times, contact details.</a:t>
            </a:r>
            <a:endParaRPr lang="en-GB" sz="1000" dirty="0">
              <a:solidFill>
                <a:srgbClr val="000000"/>
              </a:solidFill>
              <a:latin typeface="Andik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6AB75-17E6-4EF7-8742-638718BE0FC2}"/>
              </a:ext>
            </a:extLst>
          </p:cNvPr>
          <p:cNvSpPr txBox="1"/>
          <p:nvPr/>
        </p:nvSpPr>
        <p:spPr>
          <a:xfrm>
            <a:off x="5121419" y="3372438"/>
            <a:ext cx="1002862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ndika"/>
              </a:rPr>
              <a:t>Write three items you can buy from the shop. Use powerful adjectives.</a:t>
            </a:r>
            <a:endParaRPr lang="en-GB" sz="1000" dirty="0">
              <a:solidFill>
                <a:srgbClr val="000000"/>
              </a:solidFill>
              <a:latin typeface="Andik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245CA-B28B-4360-B82A-8501E0793AC3}"/>
              </a:ext>
            </a:extLst>
          </p:cNvPr>
          <p:cNvSpPr txBox="1"/>
          <p:nvPr/>
        </p:nvSpPr>
        <p:spPr>
          <a:xfrm>
            <a:off x="9445977" y="115102"/>
            <a:ext cx="1129219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ndika"/>
              </a:rPr>
              <a:t>Write the name of the shop or a rhetorical question or catchy phrase in bright colours.</a:t>
            </a:r>
            <a:endParaRPr lang="en-GB" sz="1000" dirty="0">
              <a:solidFill>
                <a:srgbClr val="000000"/>
              </a:solidFill>
              <a:latin typeface="Andik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C54CE-60D1-45BA-8397-30DF91D61DD3}"/>
              </a:ext>
            </a:extLst>
          </p:cNvPr>
          <p:cNvSpPr txBox="1"/>
          <p:nvPr/>
        </p:nvSpPr>
        <p:spPr>
          <a:xfrm>
            <a:off x="5297396" y="4624613"/>
            <a:ext cx="7186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ndika"/>
              </a:rPr>
              <a:t>Include a  picture to make your poster attractive.</a:t>
            </a:r>
            <a:endParaRPr lang="en-GB" sz="1000" dirty="0">
              <a:solidFill>
                <a:srgbClr val="000000"/>
              </a:solidFill>
              <a:latin typeface="Andik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319A6-63BE-49D0-94F1-97CFA30E5E06}"/>
              </a:ext>
            </a:extLst>
          </p:cNvPr>
          <p:cNvSpPr txBox="1"/>
          <p:nvPr/>
        </p:nvSpPr>
        <p:spPr>
          <a:xfrm>
            <a:off x="9513643" y="5477621"/>
            <a:ext cx="978391" cy="116955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ndika"/>
              </a:rPr>
              <a:t>End your poster with a rhyme or catchy phrase e.g. a slogan. Include a special offer.</a:t>
            </a:r>
            <a:endParaRPr lang="en-GB" sz="500" dirty="0">
              <a:solidFill>
                <a:srgbClr val="000000"/>
              </a:solidFill>
              <a:latin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2774593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Success Criteria!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1857" y="2388446"/>
            <a:ext cx="3913632" cy="80467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800" dirty="0"/>
              <a:t>What </a:t>
            </a:r>
            <a:r>
              <a:rPr lang="en-US" sz="2800"/>
              <a:t>are </a:t>
            </a:r>
          </a:p>
          <a:p>
            <a:pPr algn="ctr"/>
            <a:r>
              <a:rPr lang="en-US" sz="2800"/>
              <a:t>success </a:t>
            </a:r>
            <a:r>
              <a:rPr lang="en-US" sz="2800" dirty="0"/>
              <a:t>criteria?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2BAE17-CEF8-4065-9411-4E49BC58F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2" y="3429001"/>
            <a:ext cx="4230902" cy="21800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400" b="1" dirty="0"/>
              <a:t>Success</a:t>
            </a:r>
            <a:r>
              <a:rPr lang="en-GB" sz="3400" dirty="0"/>
              <a:t> </a:t>
            </a:r>
            <a:r>
              <a:rPr lang="en-GB" sz="3400" b="1" dirty="0"/>
              <a:t>criteria</a:t>
            </a:r>
            <a:r>
              <a:rPr lang="en-GB" sz="3400" dirty="0"/>
              <a:t> are a list of steps you have to follow or a list of features you are to include in your task. They will make you aware of what is expected and help you self-assess your work.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D5BF1-23C4-4646-ADC5-936BEFA0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3134">
            <a:off x="-398758" y="156425"/>
            <a:ext cx="6641138" cy="52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5C37F-E279-4D9F-8E08-4941040873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92239" y="3889561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4A6F2-3CED-4AB4-8250-CD7A7B13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45F484-586F-47C9-ADD2-BB1168AD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42313" y="987557"/>
            <a:ext cx="5100003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4 Objectives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543C1F-521E-489A-A94E-F3A2E7B73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377" y="2432115"/>
            <a:ext cx="4609377" cy="379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You will learn: </a:t>
            </a:r>
          </a:p>
          <a:p>
            <a:r>
              <a:rPr lang="en-US" sz="2800" dirty="0"/>
              <a:t>what a book review is.</a:t>
            </a:r>
          </a:p>
          <a:p>
            <a:r>
              <a:rPr lang="en-US" sz="2800" dirty="0"/>
              <a:t>how to write a book review. </a:t>
            </a:r>
          </a:p>
          <a:p>
            <a:r>
              <a:rPr lang="en-US" sz="2800" dirty="0"/>
              <a:t>the success criteria for writing a book review.</a:t>
            </a:r>
            <a:endParaRPr lang="en-GB" sz="28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C8F6AB-D70B-47A5-B149-1E8004B2DC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Placeholder 16" descr="Boy Reading Book">
            <a:extLst>
              <a:ext uri="{FF2B5EF4-FFF2-40B4-BE49-F238E27FC236}">
                <a16:creationId xmlns:a16="http://schemas.microsoft.com/office/drawing/2014/main" id="{4C2E9FC6-B2EA-4479-8A5C-51E80B9D8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97090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96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156793" y="3251750"/>
            <a:ext cx="3274737" cy="3606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Book Review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Success Criteria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200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4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C008-7947-4DDD-8030-36158AC9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B84657-978F-4A9D-86D1-7D510E73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519242" y="903995"/>
            <a:ext cx="5950187" cy="10615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Book </a:t>
            </a:r>
            <a:br>
              <a:rPr lang="en-US" dirty="0"/>
            </a:br>
            <a:r>
              <a:rPr lang="en-US" dirty="0"/>
              <a:t>Review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FA5AB6-828B-4400-B513-44F543A8E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30" y="2366128"/>
            <a:ext cx="2677213" cy="4140550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2400" b="0" dirty="0"/>
              <a:t>A </a:t>
            </a:r>
            <a:r>
              <a:rPr lang="en-GB" sz="3200" u="sng" dirty="0"/>
              <a:t>book review </a:t>
            </a:r>
            <a:r>
              <a:rPr lang="en-GB" sz="2400" b="0" dirty="0"/>
              <a:t>helps people decide whether or not the book would interest them enough to read it.</a:t>
            </a:r>
          </a:p>
          <a:p>
            <a:r>
              <a:rPr lang="en-GB" sz="2400" b="0" dirty="0"/>
              <a:t> </a:t>
            </a:r>
          </a:p>
          <a:p>
            <a:pPr algn="ctr"/>
            <a:r>
              <a:rPr lang="en-GB" sz="2400" b="0" dirty="0"/>
              <a:t>Reviews are a sneak peek at a book, not a summary.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A67A7-2224-443B-B407-55F7EF649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22" y="-65988"/>
            <a:ext cx="4851612" cy="69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E7A05-CAF7-44CD-9BF9-3F6F2AF3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B14911A-EBAB-4CA1-9425-956F5279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34198" y="296785"/>
            <a:ext cx="49516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should a book review include?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6F7AAF-646D-4E44-9643-F62ACBA11448}"/>
              </a:ext>
            </a:extLst>
          </p:cNvPr>
          <p:cNvSpPr txBox="1"/>
          <p:nvPr/>
        </p:nvSpPr>
        <p:spPr>
          <a:xfrm>
            <a:off x="1568918" y="2233060"/>
            <a:ext cx="111749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Title and name of author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Information about the book </a:t>
            </a:r>
            <a:r>
              <a:rPr lang="en-GB" sz="3200" dirty="0"/>
              <a:t>– do not reveal too much!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Your opinion – whether you like it or not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did you enjoy most?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Why did you not enjoy it? How can it be improved?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Would you recommend the book or not?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Is it similar to any other books?</a:t>
            </a:r>
          </a:p>
        </p:txBody>
      </p:sp>
    </p:spTree>
    <p:extLst>
      <p:ext uri="{BB962C8B-B14F-4D97-AF65-F5344CB8AC3E}">
        <p14:creationId xmlns:p14="http://schemas.microsoft.com/office/powerpoint/2010/main" val="84598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36641C-C221-43BB-B9E2-AC65128E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317" y="584461"/>
            <a:ext cx="5167366" cy="90698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Literature Lesson</a:t>
            </a:r>
            <a:endParaRPr lang="en-GB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F9027-1FC8-474D-8160-879FF6A3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DD9BD-93A1-4215-9454-D200FBDB4261}"/>
              </a:ext>
            </a:extLst>
          </p:cNvPr>
          <p:cNvSpPr txBox="1"/>
          <p:nvPr/>
        </p:nvSpPr>
        <p:spPr>
          <a:xfrm>
            <a:off x="1772240" y="1819374"/>
            <a:ext cx="910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Charlie visits the candy shop </a:t>
            </a:r>
          </a:p>
          <a:p>
            <a:pPr algn="ctr"/>
            <a:r>
              <a:rPr lang="en-US" sz="3600" dirty="0"/>
              <a:t>to buy a chocolate bar.</a:t>
            </a:r>
            <a:r>
              <a:rPr lang="en-US" dirty="0"/>
              <a:t>.</a:t>
            </a:r>
            <a:endParaRPr lang="en-GB" dirty="0"/>
          </a:p>
        </p:txBody>
      </p:sp>
      <p:pic>
        <p:nvPicPr>
          <p:cNvPr id="2" name="Picture 2" descr="Willy Wonka: 'Gene Wilder gave Charlie the Golden Ticket on PURPOSE' |  Films | Entertainment | Express.co.uk">
            <a:extLst>
              <a:ext uri="{FF2B5EF4-FFF2-40B4-BE49-F238E27FC236}">
                <a16:creationId xmlns:a16="http://schemas.microsoft.com/office/drawing/2014/main" id="{32987D91-64EB-4C11-9A7F-5961368C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11" y="3019703"/>
            <a:ext cx="5619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8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71560-3449-4B8C-95FD-1684BDEF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EA4F6B-62A9-4F39-BC49-571FCDC0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2740" y="898055"/>
            <a:ext cx="4651390" cy="10615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Read the book yourself!</a:t>
            </a:r>
            <a:endParaRPr lang="en-GB" dirty="0"/>
          </a:p>
        </p:txBody>
      </p:sp>
      <p:pic>
        <p:nvPicPr>
          <p:cNvPr id="9" name="Charlie and the Chocolate Factory Pop-Up Book">
            <a:hlinkClick r:id="" action="ppaction://media"/>
            <a:extLst>
              <a:ext uri="{FF2B5EF4-FFF2-40B4-BE49-F238E27FC236}">
                <a16:creationId xmlns:a16="http://schemas.microsoft.com/office/drawing/2014/main" id="{189F4D99-6641-449B-A472-210B01803B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551.7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7878" y="1953928"/>
            <a:ext cx="8504336" cy="47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6859D6-74BD-4E56-BECA-288275CF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90CC74-D923-47E5-A53D-92CEB180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15848" y="282395"/>
            <a:ext cx="4715464" cy="1325563"/>
          </a:xfrm>
        </p:spPr>
        <p:txBody>
          <a:bodyPr/>
          <a:lstStyle/>
          <a:p>
            <a:r>
              <a:rPr lang="en-US" dirty="0"/>
              <a:t>Book Review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FE7B-5C93-4679-BEB5-EFF38DF400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26" y="0"/>
            <a:ext cx="611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06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620</Words>
  <Application>Microsoft Office PowerPoint</Application>
  <PresentationFormat>Widescreen</PresentationFormat>
  <Paragraphs>136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Andika</vt:lpstr>
      <vt:lpstr>Arial</vt:lpstr>
      <vt:lpstr>Calibri</vt:lpstr>
      <vt:lpstr>Clear Sans</vt:lpstr>
      <vt:lpstr>Clear Sans Light</vt:lpstr>
      <vt:lpstr>Comic Sans MS</vt:lpstr>
      <vt:lpstr>Franklin Gothic Book</vt:lpstr>
      <vt:lpstr>Twinkl</vt:lpstr>
      <vt:lpstr>Twinkl SemiBold</vt:lpstr>
      <vt:lpstr>Office Theme</vt:lpstr>
      <vt:lpstr>Lesson 4 Writing</vt:lpstr>
      <vt:lpstr>PowerPoint Presentation</vt:lpstr>
      <vt:lpstr>Lesson 4 Objectives</vt:lpstr>
      <vt:lpstr>Lesson Resources</vt:lpstr>
      <vt:lpstr>Book  Review</vt:lpstr>
      <vt:lpstr>What should a book review include?</vt:lpstr>
      <vt:lpstr>Literature Lesson</vt:lpstr>
      <vt:lpstr>Read the book yourself!</vt:lpstr>
      <vt:lpstr>Book Review </vt:lpstr>
      <vt:lpstr>Success Criteria!</vt:lpstr>
      <vt:lpstr>PowerPoint Presentation</vt:lpstr>
      <vt:lpstr>Lesson 5 Objectives</vt:lpstr>
      <vt:lpstr>Lesson Resources</vt:lpstr>
      <vt:lpstr>Check it out!</vt:lpstr>
      <vt:lpstr>Title</vt:lpstr>
      <vt:lpstr>Pay attention!</vt:lpstr>
      <vt:lpstr>Writing to advertise/persuade</vt:lpstr>
      <vt:lpstr>How do adverts  catch your attention and  stick in your memory?</vt:lpstr>
      <vt:lpstr>Appealing/Positive Language</vt:lpstr>
      <vt:lpstr>Rhetorical  Language</vt:lpstr>
      <vt:lpstr>Exaggeration </vt:lpstr>
      <vt:lpstr>Rule of three </vt:lpstr>
      <vt:lpstr>PowerPoint Presentation</vt:lpstr>
      <vt:lpstr>PowerPoint Presentation</vt:lpstr>
      <vt:lpstr>Writing Frame</vt:lpstr>
      <vt:lpstr>Success Criteria!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