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7" r:id="rId6"/>
    <p:sldId id="258" r:id="rId7"/>
    <p:sldId id="257" r:id="rId8"/>
    <p:sldId id="261" r:id="rId9"/>
    <p:sldId id="267" r:id="rId10"/>
    <p:sldId id="263" r:id="rId11"/>
    <p:sldId id="269" r:id="rId12"/>
    <p:sldId id="270" r:id="rId13"/>
    <p:sldId id="271" r:id="rId14"/>
    <p:sldId id="283" r:id="rId15"/>
    <p:sldId id="284" r:id="rId16"/>
    <p:sldId id="275" r:id="rId17"/>
    <p:sldId id="285" r:id="rId18"/>
    <p:sldId id="286" r:id="rId19"/>
    <p:sldId id="268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1</a:t>
            </a:r>
            <a:br>
              <a:rPr lang="en-US" sz="4800" dirty="0"/>
            </a:br>
            <a:r>
              <a:rPr lang="en-US" sz="4800" dirty="0"/>
              <a:t>Listening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54279C-4337-43DE-9AF7-7BA07089C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90913" y="5099886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6F2BC1-C0C3-4896-B5AB-9267807D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9" y="2281287"/>
            <a:ext cx="5507589" cy="4421171"/>
          </a:xfrm>
        </p:spPr>
        <p:txBody>
          <a:bodyPr>
            <a:noAutofit/>
          </a:bodyPr>
          <a:lstStyle/>
          <a:p>
            <a:r>
              <a:rPr lang="en-US" sz="2800" dirty="0"/>
              <a:t>LISTEN carefully to the text.</a:t>
            </a:r>
          </a:p>
          <a:p>
            <a:endParaRPr lang="en-US" sz="2800" dirty="0"/>
          </a:p>
          <a:p>
            <a:r>
              <a:rPr lang="en-US" sz="2800" dirty="0"/>
              <a:t>LISTEN carefully while I read the questions. </a:t>
            </a:r>
          </a:p>
          <a:p>
            <a:endParaRPr lang="en-US" sz="2800" dirty="0"/>
          </a:p>
          <a:p>
            <a:r>
              <a:rPr lang="en-US" sz="2800" dirty="0"/>
              <a:t>START ANSWERING the questions.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93EB-4CD2-40ED-9678-14DEDF91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3194C3-82B5-4EE0-AAB3-4A273D0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2274E4A-BDE5-4C3C-841E-E9206B6E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7"/>
          <a:stretch/>
        </p:blipFill>
        <p:spPr bwMode="auto">
          <a:xfrm>
            <a:off x="4377895" y="2727060"/>
            <a:ext cx="1187938" cy="9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chool Uniform (Year 5 &amp; 6)">
            <a:hlinkClick r:id="" action="ppaction://media"/>
            <a:extLst>
              <a:ext uri="{FF2B5EF4-FFF2-40B4-BE49-F238E27FC236}">
                <a16:creationId xmlns:a16="http://schemas.microsoft.com/office/drawing/2014/main" id="{8C831E57-BDB4-4F41-A6E5-2192931C0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6798" y="2714591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5B4A9-2586-4859-A064-122D81886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559">
            <a:off x="6381928" y="69154"/>
            <a:ext cx="4660753" cy="56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6F2BC1-C0C3-4896-B5AB-9267807D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82" y="2347274"/>
            <a:ext cx="5431736" cy="4313620"/>
          </a:xfrm>
        </p:spPr>
        <p:txBody>
          <a:bodyPr>
            <a:noAutofit/>
          </a:bodyPr>
          <a:lstStyle/>
          <a:p>
            <a:r>
              <a:rPr lang="en-US" sz="2800" dirty="0"/>
              <a:t>LISTEN to the text for </a:t>
            </a:r>
          </a:p>
          <a:p>
            <a:r>
              <a:rPr lang="en-US" sz="2800" dirty="0"/>
              <a:t>the second time.</a:t>
            </a:r>
          </a:p>
          <a:p>
            <a:endParaRPr lang="en-US" sz="2800" dirty="0"/>
          </a:p>
          <a:p>
            <a:r>
              <a:rPr lang="en-US" sz="2800" dirty="0"/>
              <a:t>LISTEN while I read the questions again. </a:t>
            </a:r>
          </a:p>
          <a:p>
            <a:endParaRPr lang="en-US" sz="2800" dirty="0"/>
          </a:p>
          <a:p>
            <a:r>
              <a:rPr lang="en-US" sz="2800" dirty="0"/>
              <a:t>Try to ANSWER any unanswered questions.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93EB-4CD2-40ED-9678-14DEDF91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3194C3-82B5-4EE0-AAB3-4A273D0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2274E4A-BDE5-4C3C-841E-E9206B6E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7"/>
          <a:stretch/>
        </p:blipFill>
        <p:spPr bwMode="auto">
          <a:xfrm>
            <a:off x="4269830" y="2727060"/>
            <a:ext cx="1187938" cy="9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chool Uniform (Year 5 &amp; 6)">
            <a:hlinkClick r:id="" action="ppaction://media"/>
            <a:extLst>
              <a:ext uri="{FF2B5EF4-FFF2-40B4-BE49-F238E27FC236}">
                <a16:creationId xmlns:a16="http://schemas.microsoft.com/office/drawing/2014/main" id="{3178AF34-308E-4011-B58D-67AFFC0CB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4288" y="2784914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692410-8702-4094-A435-574D22240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559">
            <a:off x="6381928" y="69154"/>
            <a:ext cx="4660753" cy="56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AEC92C-F3D9-4E41-9BB6-427DDB79C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60D4-59D2-4697-9D54-B2CA90B1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79E7F7-6BC4-49CC-A451-B7521D20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035" y="1003756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Step 4</a:t>
            </a:r>
            <a:endParaRPr lang="en-GB" sz="4400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13B60164-1BD1-447E-94F8-5CEF2370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894">
            <a:off x="3969844" y="1807481"/>
            <a:ext cx="9232149" cy="60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9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602499" y="3161908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7F848-1244-4F98-AEAD-718B82A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785B1-0020-4DC3-88ED-A1F3D4ED4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916" y="2317846"/>
            <a:ext cx="3528391" cy="419242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Design your own uniform!</a:t>
            </a:r>
          </a:p>
          <a:p>
            <a:r>
              <a:rPr lang="en-US" dirty="0"/>
              <a:t>Think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colour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clothing items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words/motto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smart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comfortable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96FAA3-8121-4553-A2B2-D192DDED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88661" y="919125"/>
            <a:ext cx="3890555" cy="10919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Activity Time!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6500C-972A-48F3-A78E-F949CB290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" t="3288" r="-462" b="1690"/>
          <a:stretch/>
        </p:blipFill>
        <p:spPr>
          <a:xfrm rot="21293100">
            <a:off x="3961664" y="-111648"/>
            <a:ext cx="8420877" cy="50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6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91CEE-A851-4A27-A89C-49F62363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ECDF31-ADEE-4847-BD73-1A4CA7A7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Mat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DC7FDF-9D37-4FF1-8FC3-1A3B055A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01" y="1773007"/>
            <a:ext cx="8594028" cy="47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9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39" y="2293705"/>
            <a:ext cx="10960061" cy="2270590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3600" dirty="0"/>
              <a:t>Ask an adult to describe his/her old school uniform.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How is it different from yours?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C01C645-505B-4EBB-B9B1-7EDFE764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24" y="4649553"/>
            <a:ext cx="1387874" cy="18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383B05F7-E1D6-4841-A2E2-01362E26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/>
          <a:stretch/>
        </p:blipFill>
        <p:spPr bwMode="auto">
          <a:xfrm>
            <a:off x="5126905" y="4627968"/>
            <a:ext cx="2485194" cy="20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0D764A5F-7226-41CC-BCF9-02C165AD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72" y="4556723"/>
            <a:ext cx="1598517" cy="18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FD4EBA27-B6E8-4E93-917A-3EC62EAB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873" y="4627968"/>
            <a:ext cx="1728944" cy="17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4FD77AE8-651D-41CC-8E81-B361144B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26" y="4627968"/>
            <a:ext cx="1861794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E918813-CFA3-47B7-BB55-0972D4E8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8" y="4749689"/>
            <a:ext cx="1634252" cy="15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34F8CEC2-FF82-4226-BD88-E16AE1DF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115" y="4586868"/>
            <a:ext cx="1436016" cy="21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upersport.co.uk/media/catalog/product/cache/1/image/9df78eab33525d08d6e5fb8d27136e95/j/9/j932f_white_ft.jpg">
            <a:extLst>
              <a:ext uri="{FF2B5EF4-FFF2-40B4-BE49-F238E27FC236}">
                <a16:creationId xmlns:a16="http://schemas.microsoft.com/office/drawing/2014/main" id="{CF56D03C-9145-4935-BF49-B0757A65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61" y="4726511"/>
            <a:ext cx="1653412" cy="16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115D5-925C-4204-B570-1DA298CAE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18305" y="3875482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C1F2-8F2F-422E-AA06-D9D5B3BB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922BAE-E29A-432E-94A6-4B1DEF7E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0637" y="373396"/>
            <a:ext cx="4701448" cy="1325563"/>
          </a:xfrm>
        </p:spPr>
        <p:txBody>
          <a:bodyPr/>
          <a:lstStyle/>
          <a:p>
            <a:r>
              <a:rPr lang="en-US" dirty="0"/>
              <a:t>Guess the theme!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BD75FF4-A099-4D7C-9C56-09E8F6FE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86" y="2149311"/>
            <a:ext cx="4416458" cy="44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2275E64-E72F-4E95-8467-A2789758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3378"/>
            <a:ext cx="3586114" cy="30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acher clipart">
            <a:extLst>
              <a:ext uri="{FF2B5EF4-FFF2-40B4-BE49-F238E27FC236}">
                <a16:creationId xmlns:a16="http://schemas.microsoft.com/office/drawing/2014/main" id="{70D91449-A0BD-4CC2-BA4D-0EAAEF0A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97" y="3664327"/>
            <a:ext cx="4000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C79D9-ECF9-49F3-8139-E1326AE3995E}"/>
              </a:ext>
            </a:extLst>
          </p:cNvPr>
          <p:cNvSpPr txBox="1"/>
          <p:nvPr/>
        </p:nvSpPr>
        <p:spPr>
          <a:xfrm>
            <a:off x="1371403" y="2531953"/>
            <a:ext cx="960139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0" b="1" dirty="0"/>
              <a:t>School and Education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3957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455" y="2272937"/>
            <a:ext cx="4310933" cy="40380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attentively to a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design your own uniform.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how to share your opinion.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835" y="2516440"/>
            <a:ext cx="3430521" cy="4787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Questions Worksheet</a:t>
            </a:r>
          </a:p>
          <a:p>
            <a:r>
              <a:rPr lang="en-US" dirty="0"/>
              <a:t>Answers Handout</a:t>
            </a:r>
          </a:p>
          <a:p>
            <a:r>
              <a:rPr lang="en-US" dirty="0"/>
              <a:t>School Uniform Word Mat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771C3576-1354-46CE-952F-5D1B2C29D4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53465">
            <a:off x="3964735" y="1802298"/>
            <a:ext cx="9189979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39" y="2389984"/>
            <a:ext cx="3758656" cy="2807737"/>
          </a:xfrm>
        </p:spPr>
        <p:txBody>
          <a:bodyPr tIns="180000" bIns="108000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What can you see in each picture?</a:t>
            </a:r>
          </a:p>
          <a:p>
            <a:endParaRPr lang="en-US" sz="2400" dirty="0"/>
          </a:p>
          <a:p>
            <a:r>
              <a:rPr lang="en-US" sz="2400" dirty="0"/>
              <a:t>What do all these pictures have in common?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16A5CA-FDF9-4E22-B413-5AD8F4D24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89"/>
          <a:stretch/>
        </p:blipFill>
        <p:spPr>
          <a:xfrm>
            <a:off x="4843212" y="1715242"/>
            <a:ext cx="7263734" cy="41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00" y="2341112"/>
            <a:ext cx="4049973" cy="3787274"/>
          </a:xfrm>
        </p:spPr>
        <p:txBody>
          <a:bodyPr tIns="180000" bIns="108000">
            <a:normAutofit fontScale="92500" lnSpcReduction="10000"/>
          </a:bodyPr>
          <a:lstStyle/>
          <a:p>
            <a:r>
              <a:rPr lang="en-US" sz="2400" dirty="0"/>
              <a:t>What does your school uniform include?</a:t>
            </a:r>
          </a:p>
          <a:p>
            <a:r>
              <a:rPr lang="en-US" sz="2400" dirty="0"/>
              <a:t>What are the </a:t>
            </a:r>
            <a:r>
              <a:rPr lang="en-US" sz="2400" dirty="0" err="1"/>
              <a:t>colours</a:t>
            </a:r>
            <a:r>
              <a:rPr lang="en-US" sz="2400" dirty="0"/>
              <a:t>?</a:t>
            </a:r>
          </a:p>
          <a:p>
            <a:r>
              <a:rPr lang="en-US" sz="2400" dirty="0"/>
              <a:t>Does it have a logo? Describe it.</a:t>
            </a:r>
          </a:p>
          <a:p>
            <a:r>
              <a:rPr lang="en-US" sz="2400" dirty="0"/>
              <a:t>What do you like about your uniform?</a:t>
            </a:r>
          </a:p>
          <a:p>
            <a:r>
              <a:rPr lang="en-US" sz="2400" dirty="0"/>
              <a:t>What don’t you like about it?</a:t>
            </a:r>
          </a:p>
          <a:p>
            <a:r>
              <a:rPr lang="en-US" sz="2400" dirty="0"/>
              <a:t>Is there anything you would change? If so, what would you change?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1028" name="Picture 4" descr="https://stpaulsbay.skola.edu.mt/wp-content/uploads/2020/07/Uniform-Primary-MRC-215x300.png">
            <a:extLst>
              <a:ext uri="{FF2B5EF4-FFF2-40B4-BE49-F238E27FC236}">
                <a16:creationId xmlns:a16="http://schemas.microsoft.com/office/drawing/2014/main" id="{BBF8FD77-C1F6-4C9E-BC1C-5A8BD3755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3969"/>
          <a:stretch/>
        </p:blipFill>
        <p:spPr bwMode="auto">
          <a:xfrm>
            <a:off x="5482063" y="163577"/>
            <a:ext cx="5681680" cy="65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78750F-59BD-4088-BFF1-0A97257C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10" y="3047164"/>
            <a:ext cx="824216" cy="1030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B2C78-DA33-42E0-B388-EDB47097C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142" y="2314394"/>
            <a:ext cx="757340" cy="238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94DF6D-17EB-4044-8B57-3DDA15FC9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471" y="2341112"/>
            <a:ext cx="757340" cy="238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F7059-6F00-4DBA-99FE-5C025908A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151" y="2341111"/>
            <a:ext cx="757340" cy="238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F62C3-EA40-4A60-8D8D-973DA8517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358" y="4304806"/>
            <a:ext cx="757340" cy="238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AD1C0-7E4E-4554-BBA6-E80D9641A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170" y="4266985"/>
            <a:ext cx="757340" cy="238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24520-3B40-4ACA-9D1B-45706D50C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151" y="4278966"/>
            <a:ext cx="757340" cy="238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47A499-52BC-4A3B-A8C6-5757C40BC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952" y="6301863"/>
            <a:ext cx="757340" cy="238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9BBCB8-C5E4-4E79-96C0-32543B965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818" y="6297974"/>
            <a:ext cx="757340" cy="238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E5931-7633-46F7-BFB2-FC373ACFE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978" y="5888138"/>
            <a:ext cx="757340" cy="2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Words in the text!</a:t>
            </a: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FFE78-8694-4893-A52C-DFFEC6EA4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2052735"/>
            <a:ext cx="9303119" cy="21115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 don’t like</a:t>
            </a:r>
            <a:r>
              <a:rPr lang="en-GB" dirty="0"/>
              <a:t> …</a:t>
            </a:r>
          </a:p>
          <a:p>
            <a:r>
              <a:rPr lang="en-US" dirty="0"/>
              <a:t>I</a:t>
            </a:r>
            <a:r>
              <a:rPr lang="en-GB" dirty="0"/>
              <a:t> think it looks …</a:t>
            </a:r>
          </a:p>
          <a:p>
            <a:r>
              <a:rPr lang="en-US" dirty="0"/>
              <a:t>I hate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8EC9-7B15-47CA-817A-B08174984185}"/>
              </a:ext>
            </a:extLst>
          </p:cNvPr>
          <p:cNvSpPr txBox="1"/>
          <p:nvPr/>
        </p:nvSpPr>
        <p:spPr>
          <a:xfrm>
            <a:off x="2658359" y="4828928"/>
            <a:ext cx="6900419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GIVE AN OPINION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4703" y="459041"/>
            <a:ext cx="5036103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Adjectives </a:t>
            </a:r>
            <a:br>
              <a:rPr lang="en-US" sz="3600" dirty="0"/>
            </a:br>
            <a:r>
              <a:rPr lang="en-US" sz="3600" dirty="0"/>
              <a:t>within the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2822C3-4755-48CE-B33B-447AC7E66E52}"/>
              </a:ext>
            </a:extLst>
          </p:cNvPr>
          <p:cNvSpPr txBox="1">
            <a:spLocks/>
          </p:cNvSpPr>
          <p:nvPr/>
        </p:nvSpPr>
        <p:spPr>
          <a:xfrm>
            <a:off x="1056402" y="2052045"/>
            <a:ext cx="11632075" cy="491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11100" dirty="0"/>
              <a:t>GREEN		GREY 		    	WHITE          	GOLD</a:t>
            </a:r>
          </a:p>
          <a:p>
            <a:pPr algn="l">
              <a:lnSpc>
                <a:spcPct val="170000"/>
              </a:lnSpc>
            </a:pPr>
            <a:r>
              <a:rPr lang="en-US" sz="11100" dirty="0"/>
              <a:t>BORING		STRICT		ODD			PURPLE</a:t>
            </a:r>
          </a:p>
          <a:p>
            <a:pPr algn="l">
              <a:lnSpc>
                <a:spcPct val="170000"/>
              </a:lnSpc>
            </a:pPr>
            <a:r>
              <a:rPr lang="en-US" sz="11100" dirty="0"/>
              <a:t>BLUE			GREAT	    FASHIONABLE       	DESIGNER	</a:t>
            </a:r>
          </a:p>
          <a:p>
            <a:pPr algn="l">
              <a:lnSpc>
                <a:spcPct val="170000"/>
              </a:lnSpc>
            </a:pPr>
            <a:r>
              <a:rPr lang="en-US" sz="11100" dirty="0"/>
              <a:t>           EXPENSIVE     		BLUE		    OLD-FASHIONED	</a:t>
            </a:r>
          </a:p>
          <a:p>
            <a:pPr algn="l">
              <a:lnSpc>
                <a:spcPct val="170000"/>
              </a:lnSpc>
            </a:pPr>
            <a:r>
              <a:rPr lang="en-US" sz="11100" dirty="0"/>
              <a:t>		SMALL		SHORT		 BETTER</a:t>
            </a:r>
          </a:p>
          <a:p>
            <a:pPr algn="just">
              <a:lnSpc>
                <a:spcPct val="170000"/>
              </a:lnSpc>
            </a:pPr>
            <a:endParaRPr lang="en-GB" sz="20300" dirty="0"/>
          </a:p>
          <a:p>
            <a:pPr algn="l"/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377" y="2705492"/>
            <a:ext cx="4374038" cy="1989056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3600" dirty="0"/>
              <a:t>READ the questions on the worksheet.</a:t>
            </a:r>
          </a:p>
          <a:p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786DE-D885-4F23-878E-AE36ED01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0559">
            <a:off x="6381928" y="69154"/>
            <a:ext cx="4660753" cy="56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276</Words>
  <Application>Microsoft Office PowerPoint</Application>
  <PresentationFormat>Widescreen</PresentationFormat>
  <Paragraphs>89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Franklin Gothic Book</vt:lpstr>
      <vt:lpstr>Office Theme</vt:lpstr>
      <vt:lpstr>Lesson 1 Listening</vt:lpstr>
      <vt:lpstr>Guess the theme!</vt:lpstr>
      <vt:lpstr>Lesson Objectives</vt:lpstr>
      <vt:lpstr>Lesson Resources</vt:lpstr>
      <vt:lpstr>Picture 1</vt:lpstr>
      <vt:lpstr>Picture 2</vt:lpstr>
      <vt:lpstr>Words in the text!</vt:lpstr>
      <vt:lpstr>Adjectives  within the text</vt:lpstr>
      <vt:lpstr>Step 1</vt:lpstr>
      <vt:lpstr>Step 2</vt:lpstr>
      <vt:lpstr>Step 3</vt:lpstr>
      <vt:lpstr>Step 4</vt:lpstr>
      <vt:lpstr>Step 5</vt:lpstr>
      <vt:lpstr>Activity Time!</vt:lpstr>
      <vt:lpstr>Word Mat</vt:lpstr>
      <vt:lpstr>Activity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