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84" r:id="rId6"/>
    <p:sldId id="258" r:id="rId7"/>
    <p:sldId id="257" r:id="rId8"/>
    <p:sldId id="285" r:id="rId9"/>
    <p:sldId id="295" r:id="rId10"/>
    <p:sldId id="282" r:id="rId11"/>
    <p:sldId id="294" r:id="rId12"/>
    <p:sldId id="302" r:id="rId13"/>
    <p:sldId id="262" r:id="rId14"/>
    <p:sldId id="296" r:id="rId15"/>
    <p:sldId id="287" r:id="rId16"/>
    <p:sldId id="288" r:id="rId17"/>
    <p:sldId id="289" r:id="rId18"/>
    <p:sldId id="297" r:id="rId19"/>
    <p:sldId id="299" r:id="rId20"/>
    <p:sldId id="298" r:id="rId21"/>
    <p:sldId id="300" r:id="rId22"/>
    <p:sldId id="292" r:id="rId23"/>
    <p:sldId id="26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61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5/13/2021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Year 5</a:t>
            </a:r>
          </a:p>
          <a:p>
            <a:r>
              <a:rPr lang="en-US" dirty="0"/>
              <a:t>English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Lesson 4</a:t>
            </a:r>
            <a:br>
              <a:rPr lang="en-US" sz="4800" dirty="0"/>
            </a:br>
            <a:r>
              <a:rPr lang="en-US" sz="4800" dirty="0"/>
              <a:t>Speaking</a:t>
            </a:r>
            <a:endParaRPr lang="ru-RU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389C79A-C118-47AC-B89D-543CAB037B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00340" y="5099885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69039" y="1022015"/>
            <a:ext cx="3933620" cy="734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Success Criteria!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2E382E-140E-4669-9EE1-7C3BCBCE52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82011A-9757-46FB-8AC5-EA17E52D12ED}"/>
              </a:ext>
            </a:extLst>
          </p:cNvPr>
          <p:cNvSpPr/>
          <p:nvPr/>
        </p:nvSpPr>
        <p:spPr>
          <a:xfrm>
            <a:off x="155887" y="2378574"/>
            <a:ext cx="53493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Success</a:t>
            </a:r>
            <a:r>
              <a:rPr lang="en-GB" sz="3200" dirty="0"/>
              <a:t> </a:t>
            </a:r>
            <a:r>
              <a:rPr lang="en-GB" sz="3200" b="1" dirty="0"/>
              <a:t>criteria</a:t>
            </a:r>
            <a:r>
              <a:rPr lang="en-GB" sz="3200" dirty="0"/>
              <a:t> are a list of steps you have to follow or a list of features you are to include in your task. They will make you aware of what is expected and help you self-assess your work.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A6CCE5-63C7-40AB-AA3A-49283A773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6914">
            <a:off x="6444274" y="263447"/>
            <a:ext cx="4574295" cy="536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9229E-C10E-43D4-9B1D-ED9E1D725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A4AA31-ABA5-4DC7-A1B5-D16BF0A28CE2}"/>
              </a:ext>
            </a:extLst>
          </p:cNvPr>
          <p:cNvSpPr txBox="1"/>
          <p:nvPr/>
        </p:nvSpPr>
        <p:spPr>
          <a:xfrm>
            <a:off x="339365" y="2205872"/>
            <a:ext cx="11852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not turn it into a debate?</a:t>
            </a:r>
          </a:p>
        </p:txBody>
      </p:sp>
    </p:spTree>
    <p:extLst>
      <p:ext uri="{BB962C8B-B14F-4D97-AF65-F5344CB8AC3E}">
        <p14:creationId xmlns:p14="http://schemas.microsoft.com/office/powerpoint/2010/main" val="3423708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1F0DCB-A3A1-4703-832A-32BBA00C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944" y="1901371"/>
            <a:ext cx="6943306" cy="2242748"/>
          </a:xfrm>
        </p:spPr>
        <p:txBody>
          <a:bodyPr/>
          <a:lstStyle/>
          <a:p>
            <a:pPr algn="ctr"/>
            <a:r>
              <a:rPr lang="en-US" sz="9600" noProof="0" dirty="0"/>
              <a:t>Part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61F9BA-1F62-4507-A631-08C2F6D1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060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98993" y="1008795"/>
            <a:ext cx="4582516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748" y="2382982"/>
            <a:ext cx="4738944" cy="3562842"/>
          </a:xfrm>
        </p:spPr>
        <p:txBody>
          <a:bodyPr>
            <a:normAutofit fontScale="92500"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3200" dirty="0"/>
              <a:t>You will learn: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how to describe a picture.</a:t>
            </a:r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how to compare and contrast two pictures.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1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9857" y="1003756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E739B1-534B-48CE-B753-D30B0C4CB887}"/>
              </a:ext>
            </a:extLst>
          </p:cNvPr>
          <p:cNvSpPr txBox="1">
            <a:spLocks/>
          </p:cNvSpPr>
          <p:nvPr/>
        </p:nvSpPr>
        <p:spPr>
          <a:xfrm>
            <a:off x="170191" y="2848238"/>
            <a:ext cx="3179159" cy="41892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Handout with Picture 1 and Picture 2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BACB23E-7553-4BDB-BFC6-49D570C96C5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 bwMode="auto">
          <a:xfrm rot="20769647">
            <a:off x="3941859" y="1800181"/>
            <a:ext cx="9151745" cy="6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36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1F0DCB-A3A1-4703-832A-32BBA00C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944" y="1901371"/>
            <a:ext cx="6943306" cy="2242748"/>
          </a:xfrm>
        </p:spPr>
        <p:txBody>
          <a:bodyPr/>
          <a:lstStyle/>
          <a:p>
            <a:pPr algn="ctr"/>
            <a:r>
              <a:rPr lang="en-US" sz="9600" noProof="0" dirty="0"/>
              <a:t>Picture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61F9BA-1F62-4507-A631-08C2F6D1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408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D70E84-F175-4AF3-92A7-D64A656C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210FEF83-A0BE-49B7-A9DA-1F071B1BD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0"/>
            <a:ext cx="10279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719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1F0DCB-A3A1-4703-832A-32BBA00C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944" y="1901371"/>
            <a:ext cx="6943306" cy="2242748"/>
          </a:xfrm>
        </p:spPr>
        <p:txBody>
          <a:bodyPr/>
          <a:lstStyle/>
          <a:p>
            <a:pPr algn="ctr"/>
            <a:r>
              <a:rPr lang="en-US" sz="9600" noProof="0" dirty="0"/>
              <a:t>Picture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61F9BA-1F62-4507-A631-08C2F6D1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3196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8A3031-D37C-4609-A251-03D84907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18</a:t>
            </a:fld>
            <a:endParaRPr lang="en-US" noProof="0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8AE1AB8-46D3-450A-884B-93C4968BB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1" y="0"/>
            <a:ext cx="1028185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47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05C5D-89C5-45C6-B22F-72C08877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5F4CD5-88F6-4267-B3A7-4F881653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13402" y="199808"/>
            <a:ext cx="5733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Compare and Contrast</a:t>
            </a:r>
            <a:endParaRPr lang="en-GB" sz="3200" dirty="0"/>
          </a:p>
        </p:txBody>
      </p:sp>
      <p:pic>
        <p:nvPicPr>
          <p:cNvPr id="6" name="Picture 6" descr="See the source image">
            <a:extLst>
              <a:ext uri="{FF2B5EF4-FFF2-40B4-BE49-F238E27FC236}">
                <a16:creationId xmlns:a16="http://schemas.microsoft.com/office/drawing/2014/main" id="{4DFAA90D-F2AD-4396-9D29-76512A405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78" y="1981702"/>
            <a:ext cx="5140325" cy="34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6FB1D153-A43F-4D25-A5BF-49FE4F690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701"/>
            <a:ext cx="5141723" cy="34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58A692-8370-4B47-8662-A88819402372}"/>
              </a:ext>
            </a:extLst>
          </p:cNvPr>
          <p:cNvSpPr/>
          <p:nvPr/>
        </p:nvSpPr>
        <p:spPr>
          <a:xfrm>
            <a:off x="2310527" y="5523121"/>
            <a:ext cx="7570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Describe Picture 1. </a:t>
            </a:r>
          </a:p>
          <a:p>
            <a:r>
              <a:rPr lang="en-US" dirty="0"/>
              <a:t>(number of children, place, age, physical description, posture, clothes, </a:t>
            </a:r>
            <a:r>
              <a:rPr lang="en-US" dirty="0" err="1"/>
              <a:t>behaviour</a:t>
            </a:r>
            <a:r>
              <a:rPr lang="en-US" dirty="0"/>
              <a:t>, feelings …) 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B6C921-E1A8-4B66-9F7A-48CE3D05C5AB}"/>
              </a:ext>
            </a:extLst>
          </p:cNvPr>
          <p:cNvSpPr/>
          <p:nvPr/>
        </p:nvSpPr>
        <p:spPr>
          <a:xfrm>
            <a:off x="2310526" y="5523121"/>
            <a:ext cx="689946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u="sng" dirty="0"/>
              <a:t>Describe Picture 2.</a:t>
            </a:r>
          </a:p>
          <a:p>
            <a:r>
              <a:rPr lang="en-US" dirty="0"/>
              <a:t>(number of children, place, age, physical description, posture, clothes, </a:t>
            </a:r>
            <a:r>
              <a:rPr lang="en-US" dirty="0" err="1"/>
              <a:t>behaviour</a:t>
            </a:r>
            <a:r>
              <a:rPr lang="en-US" dirty="0"/>
              <a:t>, feelings …)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911958-8A90-4951-9D0B-46146122A89A}"/>
              </a:ext>
            </a:extLst>
          </p:cNvPr>
          <p:cNvSpPr/>
          <p:nvPr/>
        </p:nvSpPr>
        <p:spPr>
          <a:xfrm>
            <a:off x="2310525" y="5523121"/>
            <a:ext cx="662608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u="sng" dirty="0"/>
              <a:t>How are these two pictures alike? </a:t>
            </a:r>
          </a:p>
          <a:p>
            <a:r>
              <a:rPr lang="en-US" dirty="0"/>
              <a:t>(number of children, place, age, physical description, posture, clothes, </a:t>
            </a:r>
            <a:r>
              <a:rPr lang="en-US" dirty="0" err="1"/>
              <a:t>behaviour</a:t>
            </a:r>
            <a:r>
              <a:rPr lang="en-US" dirty="0"/>
              <a:t>, feelings …)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F587D3-54DE-4A9F-B1D8-FB5B551A1617}"/>
              </a:ext>
            </a:extLst>
          </p:cNvPr>
          <p:cNvSpPr/>
          <p:nvPr/>
        </p:nvSpPr>
        <p:spPr>
          <a:xfrm>
            <a:off x="2310524" y="5523121"/>
            <a:ext cx="60960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GB" b="1" u="sng" dirty="0"/>
              <a:t>How are they different? </a:t>
            </a:r>
          </a:p>
          <a:p>
            <a:r>
              <a:rPr lang="en-US" dirty="0"/>
              <a:t>(number of children, place, age, physical description, posture, clothes, </a:t>
            </a:r>
            <a:r>
              <a:rPr lang="en-US" dirty="0" err="1"/>
              <a:t>behaviour</a:t>
            </a:r>
            <a:r>
              <a:rPr lang="en-US" dirty="0"/>
              <a:t>, feelings …)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EFBF94-F9A8-4B32-B52B-CC2CB8A9A249}"/>
              </a:ext>
            </a:extLst>
          </p:cNvPr>
          <p:cNvSpPr/>
          <p:nvPr/>
        </p:nvSpPr>
        <p:spPr>
          <a:xfrm>
            <a:off x="2310523" y="5523120"/>
            <a:ext cx="56041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u="sng" dirty="0"/>
              <a:t>Do you prefer Picture 1 or Picture 2? Why?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59190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1F0DCB-A3A1-4703-832A-32BBA00C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9134" y="2391919"/>
            <a:ext cx="6658499" cy="2170654"/>
          </a:xfrm>
        </p:spPr>
        <p:txBody>
          <a:bodyPr/>
          <a:lstStyle/>
          <a:p>
            <a:pPr algn="ctr"/>
            <a:r>
              <a:rPr lang="en-US" sz="9600" noProof="0" dirty="0"/>
              <a:t>Part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61F9BA-1F62-4507-A631-08C2F6D1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3708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A9032-85AB-4365-A89F-88BF9FBEB1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92487" y="3889410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98993" y="1008795"/>
            <a:ext cx="4582516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748" y="2385279"/>
            <a:ext cx="4310933" cy="2705195"/>
          </a:xfrm>
        </p:spPr>
        <p:txBody>
          <a:bodyPr>
            <a:normAutofit/>
          </a:bodyPr>
          <a:lstStyle/>
          <a:p>
            <a:r>
              <a:rPr lang="en-US" sz="2800" dirty="0"/>
              <a:t>You will learn: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how to plan a speech.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what are the success criteria for planning and giving a speech.</a:t>
            </a:r>
          </a:p>
          <a:p>
            <a:endParaRPr lang="en-US" sz="2800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9857" y="1003756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E739B1-534B-48CE-B753-D30B0C4CB887}"/>
              </a:ext>
            </a:extLst>
          </p:cNvPr>
          <p:cNvSpPr txBox="1">
            <a:spLocks/>
          </p:cNvSpPr>
          <p:nvPr/>
        </p:nvSpPr>
        <p:spPr>
          <a:xfrm>
            <a:off x="259521" y="2455748"/>
            <a:ext cx="2832471" cy="3402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PowerPoint Presentation/</a:t>
            </a:r>
          </a:p>
          <a:p>
            <a:pPr marL="0" indent="0">
              <a:buNone/>
            </a:pPr>
            <a:r>
              <a:rPr lang="en-US" dirty="0"/>
              <a:t>  chart</a:t>
            </a:r>
          </a:p>
          <a:p>
            <a:r>
              <a:rPr lang="en-US" dirty="0"/>
              <a:t>Cue Card</a:t>
            </a:r>
          </a:p>
          <a:p>
            <a:r>
              <a:rPr lang="en-US" dirty="0"/>
              <a:t>Success Criteria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BACB23E-7553-4BDB-BFC6-49D570C96C5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 bwMode="auto">
          <a:xfrm rot="20769647">
            <a:off x="3941859" y="1800181"/>
            <a:ext cx="9151745" cy="6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1DA1BC-09FF-47FF-A7C6-B726A2E7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3413D7-1699-430F-A7A4-A3EE3D70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Speech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0AB523-DA42-4BE4-B431-3AACF30073EF}"/>
              </a:ext>
            </a:extLst>
          </p:cNvPr>
          <p:cNvSpPr txBox="1"/>
          <p:nvPr/>
        </p:nvSpPr>
        <p:spPr>
          <a:xfrm>
            <a:off x="1680945" y="1720840"/>
            <a:ext cx="1028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A </a:t>
            </a:r>
            <a:r>
              <a:rPr lang="en-US" sz="3600" b="1" u="sng" dirty="0"/>
              <a:t>speech</a:t>
            </a:r>
            <a:r>
              <a:rPr lang="en-US" sz="3600" dirty="0"/>
              <a:t> is a talk you give in front of an audience.</a:t>
            </a:r>
          </a:p>
          <a:p>
            <a:endParaRPr lang="en-US" sz="3600" dirty="0"/>
          </a:p>
          <a:p>
            <a:pPr algn="ctr"/>
            <a:r>
              <a:rPr lang="en-US" sz="3600" dirty="0"/>
              <a:t>Research the topic.</a:t>
            </a:r>
          </a:p>
          <a:p>
            <a:pPr algn="ctr"/>
            <a:r>
              <a:rPr lang="en-US" sz="3600" dirty="0"/>
              <a:t>Plan your ideas.</a:t>
            </a:r>
          </a:p>
          <a:p>
            <a:pPr algn="ctr"/>
            <a:r>
              <a:rPr lang="en-US" sz="3600" dirty="0"/>
              <a:t>Use PowerPoint Presentation/charts/notes.</a:t>
            </a:r>
          </a:p>
          <a:p>
            <a:pPr algn="ctr"/>
            <a:r>
              <a:rPr lang="en-US" sz="3600" dirty="0"/>
              <a:t>Rehearse it.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6796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A628C2-17F6-4FF3-82DE-910CE034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E4B167-CE09-45F7-A863-03C0018A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D86B8-86AB-4903-AF08-20316EC025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Should pupils wear </a:t>
            </a:r>
          </a:p>
          <a:p>
            <a:r>
              <a:rPr lang="en-US" dirty="0"/>
              <a:t>school uniforms?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59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D341EA3-15EB-4868-8A93-F002B462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Lessons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3D1CB3-2273-41F4-A69D-3BC306D40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8379" y="1942690"/>
            <a:ext cx="10140680" cy="3976007"/>
          </a:xfrm>
        </p:spPr>
        <p:txBody>
          <a:bodyPr>
            <a:normAutofit/>
          </a:bodyPr>
          <a:lstStyle/>
          <a:p>
            <a:pPr algn="just"/>
            <a:r>
              <a:rPr lang="en-US" sz="2800" b="1" u="sng" dirty="0"/>
              <a:t>Listening</a:t>
            </a:r>
            <a:r>
              <a:rPr lang="en-US" sz="2800" dirty="0"/>
              <a:t> -   Tilly, Will, Mike and Sasha described their uniform and	          expressed their opinion on it.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u="sng" dirty="0"/>
              <a:t>Reading</a:t>
            </a:r>
            <a:r>
              <a:rPr lang="en-US" sz="2800" dirty="0"/>
              <a:t> -  An article about school pupils who were punished    	           because they wore the wrong trousers for school.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u="sng" dirty="0"/>
              <a:t>Writing</a:t>
            </a:r>
            <a:r>
              <a:rPr lang="en-US" sz="2800" b="1" dirty="0"/>
              <a:t>  -   </a:t>
            </a:r>
            <a:r>
              <a:rPr lang="en-US" sz="2800" dirty="0"/>
              <a:t>An opinion article to express your opinion on school 	  	 uniforms.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9369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1DA1BC-09FF-47FF-A7C6-B726A2E7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3413D7-1699-430F-A7A4-A3EE3D70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Cue Card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DDBF4-D0EB-4245-AE2F-D159AC323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6221" y="1537547"/>
            <a:ext cx="9879558" cy="5070643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What springs to mind when you hear the word uniform?</a:t>
            </a:r>
          </a:p>
          <a:p>
            <a:r>
              <a:rPr lang="en-GB" sz="2400" dirty="0"/>
              <a:t>What do you think of school uniforms?</a:t>
            </a:r>
          </a:p>
          <a:p>
            <a:r>
              <a:rPr lang="en-GB" sz="2400" dirty="0"/>
              <a:t>What are the advantages of wearing a school uniform?</a:t>
            </a:r>
          </a:p>
          <a:p>
            <a:r>
              <a:rPr lang="en-GB" sz="2400" dirty="0"/>
              <a:t>What are the disadvantages of wearing a school uniform?</a:t>
            </a:r>
          </a:p>
          <a:p>
            <a:r>
              <a:rPr lang="en-GB" sz="2400" dirty="0"/>
              <a:t>Should schools have a strict dress code? </a:t>
            </a:r>
          </a:p>
          <a:p>
            <a:r>
              <a:rPr lang="en-GB" sz="2400" dirty="0"/>
              <a:t>Do uniforms prepare pupils for life at work? </a:t>
            </a:r>
          </a:p>
          <a:p>
            <a:r>
              <a:rPr lang="en-GB" sz="2400" dirty="0"/>
              <a:t>Are uniforms important to give the school a good image? </a:t>
            </a:r>
          </a:p>
          <a:p>
            <a:r>
              <a:rPr lang="en-GB" sz="2400" dirty="0"/>
              <a:t>Do uniforms take away a pupil's individuality? </a:t>
            </a:r>
          </a:p>
          <a:p>
            <a:r>
              <a:rPr lang="en-GB" sz="2400" dirty="0"/>
              <a:t>Should pupils have a say about their uniform?</a:t>
            </a:r>
          </a:p>
          <a:p>
            <a:r>
              <a:rPr lang="en-GB" sz="2400" dirty="0"/>
              <a:t> Would it be OK for pupils to have dress-down days?</a:t>
            </a:r>
          </a:p>
          <a:p>
            <a:r>
              <a:rPr lang="en-US" sz="2400" dirty="0"/>
              <a:t>W</a:t>
            </a:r>
            <a:r>
              <a:rPr lang="en-GB" sz="2400" dirty="0" err="1"/>
              <a:t>ould</a:t>
            </a:r>
            <a:r>
              <a:rPr lang="en-GB" sz="2400" dirty="0"/>
              <a:t> it be OK for pupils to wear jewellery or clothing that is not part of the uniform?</a:t>
            </a:r>
          </a:p>
        </p:txBody>
      </p:sp>
    </p:spTree>
    <p:extLst>
      <p:ext uri="{BB962C8B-B14F-4D97-AF65-F5344CB8AC3E}">
        <p14:creationId xmlns:p14="http://schemas.microsoft.com/office/powerpoint/2010/main" val="44138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ACE644-2673-4AF3-9DE7-1F71A393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221ACB-1940-49CF-ACEB-A988619B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Word Mat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92B78A-482B-4555-915C-ADAD5A029FBF}"/>
              </a:ext>
            </a:extLst>
          </p:cNvPr>
          <p:cNvGrpSpPr/>
          <p:nvPr/>
        </p:nvGrpSpPr>
        <p:grpSpPr>
          <a:xfrm>
            <a:off x="0" y="1791093"/>
            <a:ext cx="12367967" cy="4975051"/>
            <a:chOff x="0" y="44163"/>
            <a:chExt cx="6493510" cy="33526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C79BD2-8A22-4933-9C08-6656F226F96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163"/>
              <a:ext cx="6493510" cy="335267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EA60DA-4119-4CC9-9AFD-E44EFDEC63F3}"/>
                </a:ext>
              </a:extLst>
            </p:cNvPr>
            <p:cNvSpPr/>
            <p:nvPr/>
          </p:nvSpPr>
          <p:spPr>
            <a:xfrm>
              <a:off x="257480" y="103220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764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400</Words>
  <Application>Microsoft Office PowerPoint</Application>
  <PresentationFormat>Widescreen</PresentationFormat>
  <Paragraphs>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Andika</vt:lpstr>
      <vt:lpstr>Arial</vt:lpstr>
      <vt:lpstr>Calibri</vt:lpstr>
      <vt:lpstr>Comic Sans MS</vt:lpstr>
      <vt:lpstr>Franklin Gothic Book</vt:lpstr>
      <vt:lpstr>Office Theme</vt:lpstr>
      <vt:lpstr>Lesson 4 Speaking</vt:lpstr>
      <vt:lpstr>PowerPoint Presentation</vt:lpstr>
      <vt:lpstr>Lesson Objectives</vt:lpstr>
      <vt:lpstr>Lesson Resources</vt:lpstr>
      <vt:lpstr>Speech</vt:lpstr>
      <vt:lpstr>Speech Title</vt:lpstr>
      <vt:lpstr>Other Lessons</vt:lpstr>
      <vt:lpstr>Cue Card</vt:lpstr>
      <vt:lpstr>Word Mat</vt:lpstr>
      <vt:lpstr>Success Criteria!</vt:lpstr>
      <vt:lpstr>PowerPoint Presentation</vt:lpstr>
      <vt:lpstr>PowerPoint Presentation</vt:lpstr>
      <vt:lpstr>Lesson Objectives</vt:lpstr>
      <vt:lpstr>Lesson Resources</vt:lpstr>
      <vt:lpstr>PowerPoint Presentation</vt:lpstr>
      <vt:lpstr>PowerPoint Presentation</vt:lpstr>
      <vt:lpstr>PowerPoint Presentation</vt:lpstr>
      <vt:lpstr>PowerPoint Presentation</vt:lpstr>
      <vt:lpstr>Compare and Contrast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2021-02-08T08:30:35Z</dcterms:created>
  <dcterms:modified xsi:type="dcterms:W3CDTF">2021-05-13T07:28:38Z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