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6" r:id="rId6"/>
    <p:sldId id="257" r:id="rId7"/>
    <p:sldId id="282" r:id="rId8"/>
    <p:sldId id="279" r:id="rId9"/>
    <p:sldId id="281" r:id="rId10"/>
    <p:sldId id="283" r:id="rId11"/>
    <p:sldId id="285" r:id="rId12"/>
    <p:sldId id="286" r:id="rId13"/>
    <p:sldId id="287" r:id="rId14"/>
    <p:sldId id="289" r:id="rId15"/>
    <p:sldId id="290" r:id="rId16"/>
    <p:sldId id="261" r:id="rId17"/>
    <p:sldId id="268" r:id="rId18"/>
    <p:sldId id="266" r:id="rId19"/>
    <p:sldId id="262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07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3</a:t>
            </a:r>
            <a:br>
              <a:rPr lang="en-US" sz="4800" dirty="0"/>
            </a:br>
            <a:r>
              <a:rPr lang="en-US" sz="4800" dirty="0"/>
              <a:t>Writing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CB4FFF-AD80-43CB-BC14-3F033A7B3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00340" y="5099885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6A993-71D3-4A39-8C4A-3C8BCF6D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ECCA6-50F3-42A3-8AEC-63CB6544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42" y="886435"/>
            <a:ext cx="10164501" cy="522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88FB0-A2DF-4EF5-9AF1-E76A2365DD04}"/>
              </a:ext>
            </a:extLst>
          </p:cNvPr>
          <p:cNvSpPr txBox="1"/>
          <p:nvPr/>
        </p:nvSpPr>
        <p:spPr>
          <a:xfrm>
            <a:off x="603315" y="301659"/>
            <a:ext cx="636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Arguments for …</a:t>
            </a:r>
            <a:endParaRPr lang="en-GB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7551B-32B3-4464-8A0A-597C1C9CA8C7}"/>
              </a:ext>
            </a:extLst>
          </p:cNvPr>
          <p:cNvSpPr txBox="1"/>
          <p:nvPr/>
        </p:nvSpPr>
        <p:spPr>
          <a:xfrm>
            <a:off x="7750404" y="6213673"/>
            <a:ext cx="636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www.twinkl.com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601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6A993-71D3-4A39-8C4A-3C8BCF6D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88FB0-A2DF-4EF5-9AF1-E76A2365DD04}"/>
              </a:ext>
            </a:extLst>
          </p:cNvPr>
          <p:cNvSpPr txBox="1"/>
          <p:nvPr/>
        </p:nvSpPr>
        <p:spPr>
          <a:xfrm>
            <a:off x="603315" y="301659"/>
            <a:ext cx="636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Arguments against …</a:t>
            </a:r>
            <a:endParaRPr lang="en-GB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7551B-32B3-4464-8A0A-597C1C9CA8C7}"/>
              </a:ext>
            </a:extLst>
          </p:cNvPr>
          <p:cNvSpPr txBox="1"/>
          <p:nvPr/>
        </p:nvSpPr>
        <p:spPr>
          <a:xfrm>
            <a:off x="7750404" y="6213673"/>
            <a:ext cx="636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www.twinkl.com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F8720B-E71E-4B0D-80CF-FAA2FEDD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32" y="1442301"/>
            <a:ext cx="11161336" cy="3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1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D5BF4-4E4C-4A47-8EBD-D718A286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CEA78F-8F78-46FB-A5DC-9269F00E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4225" y="886838"/>
            <a:ext cx="4805119" cy="10615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Listen to a debate!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50DC8-4311-4029-8E27-E0B84478C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10" y="2231757"/>
            <a:ext cx="5106700" cy="344318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Roboto"/>
              </a:rPr>
              <a:t>A debate is a </a:t>
            </a:r>
            <a:r>
              <a:rPr lang="en-GB" sz="2800" u="sng" dirty="0">
                <a:latin typeface="Roboto"/>
              </a:rPr>
              <a:t>discussion</a:t>
            </a:r>
            <a:r>
              <a:rPr lang="en-GB" sz="2800" dirty="0">
                <a:latin typeface="Roboto"/>
              </a:rPr>
              <a:t> involving two or more people around a topic. The people involved hold different opinions. They take turns sharing their opinions and give valid reasons that support them.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7C114-219C-484D-859B-5CCA5B53F784}"/>
              </a:ext>
            </a:extLst>
          </p:cNvPr>
          <p:cNvSpPr/>
          <p:nvPr/>
        </p:nvSpPr>
        <p:spPr>
          <a:xfrm>
            <a:off x="911225" y="1706282"/>
            <a:ext cx="6164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444444"/>
                </a:solidFill>
                <a:latin typeface="Roboto"/>
              </a:rPr>
              <a:t> </a:t>
            </a:r>
            <a:endParaRPr lang="en-GB" sz="4000" dirty="0"/>
          </a:p>
        </p:txBody>
      </p:sp>
      <p:pic>
        <p:nvPicPr>
          <p:cNvPr id="6" name="Debate Topic_ Should schools require students to wear uniforms">
            <a:hlinkClick r:id="" action="ppaction://media"/>
            <a:extLst>
              <a:ext uri="{FF2B5EF4-FFF2-40B4-BE49-F238E27FC236}">
                <a16:creationId xmlns:a16="http://schemas.microsoft.com/office/drawing/2014/main" id="{2ABE6C98-932B-46CC-97D3-97524C1D51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1397" y="2231756"/>
            <a:ext cx="5892812" cy="34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61FBBFA9-D675-4502-B926-4E1689122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682979"/>
              </p:ext>
            </p:extLst>
          </p:nvPr>
        </p:nvGraphicFramePr>
        <p:xfrm>
          <a:off x="707010" y="2638425"/>
          <a:ext cx="5290565" cy="314379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290565">
                  <a:extLst>
                    <a:ext uri="{9D8B030D-6E8A-4147-A177-3AD203B41FA5}">
                      <a16:colId xmlns:a16="http://schemas.microsoft.com/office/drawing/2014/main" val="1158189152"/>
                    </a:ext>
                  </a:extLst>
                </a:gridCol>
              </a:tblGrid>
              <a:tr h="4477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Advantages (Pros)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64646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023289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20063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44952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67141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023142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2893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93985" y="404859"/>
            <a:ext cx="4509876" cy="1181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Let’s weigh </a:t>
            </a:r>
            <a:br>
              <a:rPr lang="en-US" dirty="0"/>
            </a:br>
            <a:r>
              <a:rPr lang="en-US" dirty="0"/>
              <a:t>the pros and cons!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2A77A6EB-0679-4DDC-89F7-9E07C61085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1840692"/>
              </p:ext>
            </p:extLst>
          </p:nvPr>
        </p:nvGraphicFramePr>
        <p:xfrm>
          <a:off x="698215" y="1937276"/>
          <a:ext cx="5318846" cy="40292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18846">
                  <a:extLst>
                    <a:ext uri="{9D8B030D-6E8A-4147-A177-3AD203B41FA5}">
                      <a16:colId xmlns:a16="http://schemas.microsoft.com/office/drawing/2014/main" val="2896045260"/>
                    </a:ext>
                  </a:extLst>
                </a:gridCol>
              </a:tblGrid>
              <a:tr h="3766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Advantages (Pros)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65049"/>
                  </a:ext>
                </a:extLst>
              </a:tr>
              <a:tr h="650143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 can identify pupils when they are on an outing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50131"/>
                  </a:ext>
                </a:extLst>
              </a:tr>
              <a:tr h="650143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pupils cannot compete for those who wear the nicest outfits for school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61543"/>
                  </a:ext>
                </a:extLst>
              </a:tr>
              <a:tr h="376670">
                <a:tc>
                  <a:txBody>
                    <a:bodyPr/>
                    <a:lstStyle/>
                    <a:p>
                      <a:r>
                        <a:rPr lang="en-US" dirty="0"/>
                        <a:t>all pupils, rich or poor, are equal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641770"/>
                  </a:ext>
                </a:extLst>
              </a:tr>
              <a:tr h="675366">
                <a:tc>
                  <a:txBody>
                    <a:bodyPr/>
                    <a:lstStyle/>
                    <a:p>
                      <a:r>
                        <a:rPr lang="en-US" dirty="0"/>
                        <a:t>if you wear a uniform you can save money because parents do not need to buy several clothes for school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62350"/>
                  </a:ext>
                </a:extLst>
              </a:tr>
              <a:tr h="650143">
                <a:tc>
                  <a:txBody>
                    <a:bodyPr/>
                    <a:lstStyle/>
                    <a:p>
                      <a:r>
                        <a:rPr lang="en-US" dirty="0"/>
                        <a:t>save time in the morning – you don’t need to think what you are going wear for school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38443"/>
                  </a:ext>
                </a:extLst>
              </a:tr>
              <a:tr h="650143">
                <a:tc>
                  <a:txBody>
                    <a:bodyPr/>
                    <a:lstStyle/>
                    <a:p>
                      <a:r>
                        <a:rPr lang="en-US" dirty="0"/>
                        <a:t>it can eliminate bullying which can happen because of your clothes or appearance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72791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08AE515-3615-4D99-AB5E-60FDC3005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46402"/>
              </p:ext>
            </p:extLst>
          </p:nvPr>
        </p:nvGraphicFramePr>
        <p:xfrm>
          <a:off x="6183384" y="2628989"/>
          <a:ext cx="5257320" cy="314379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257320">
                  <a:extLst>
                    <a:ext uri="{9D8B030D-6E8A-4147-A177-3AD203B41FA5}">
                      <a16:colId xmlns:a16="http://schemas.microsoft.com/office/drawing/2014/main" val="1158189152"/>
                    </a:ext>
                  </a:extLst>
                </a:gridCol>
              </a:tblGrid>
              <a:tr h="4477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Disadvantages (Cons)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64646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023289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20063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44952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67141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023142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28932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0">
            <a:extLst>
              <a:ext uri="{FF2B5EF4-FFF2-40B4-BE49-F238E27FC236}">
                <a16:creationId xmlns:a16="http://schemas.microsoft.com/office/drawing/2014/main" id="{DEB453EE-962A-4D66-A551-2E8F62024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708788"/>
              </p:ext>
            </p:extLst>
          </p:nvPr>
        </p:nvGraphicFramePr>
        <p:xfrm>
          <a:off x="6174941" y="1937477"/>
          <a:ext cx="5423643" cy="404699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423643">
                  <a:extLst>
                    <a:ext uri="{9D8B030D-6E8A-4147-A177-3AD203B41FA5}">
                      <a16:colId xmlns:a16="http://schemas.microsoft.com/office/drawing/2014/main" val="2896045260"/>
                    </a:ext>
                  </a:extLst>
                </a:gridCol>
              </a:tblGrid>
              <a:tr h="3592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Disadvantages (Cons)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65049"/>
                  </a:ext>
                </a:extLst>
              </a:tr>
              <a:tr h="59127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earing a uniform can be boring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50131"/>
                  </a:ext>
                </a:extLst>
              </a:tr>
              <a:tr h="63731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uniforms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expensive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61543"/>
                  </a:ext>
                </a:extLst>
              </a:tr>
              <a:tr h="570934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 need to buy two or three sets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641770"/>
                  </a:ext>
                </a:extLst>
              </a:tr>
              <a:tr h="473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uniforms may be uncomfortable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62350"/>
                  </a:ext>
                </a:extLst>
              </a:tr>
              <a:tr h="628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uniforms may be ill-fitting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38443"/>
                  </a:ext>
                </a:extLst>
              </a:tr>
              <a:tr h="768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pupils are not allowed to express themselves and wear what they please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72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Frame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577" y="2554050"/>
            <a:ext cx="3229179" cy="2519973"/>
          </a:xfrm>
        </p:spPr>
        <p:txBody>
          <a:bodyPr tIns="180000" bIns="108000">
            <a:normAutofit/>
          </a:bodyPr>
          <a:lstStyle/>
          <a:p>
            <a:pPr algn="ctr"/>
            <a:r>
              <a:rPr lang="en-US" sz="3200" dirty="0"/>
              <a:t>This writing frame can be very useful!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4CA5A-4584-446C-B7C2-B0AED638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33" y="22762"/>
            <a:ext cx="5492989" cy="67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9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23069" y="869685"/>
            <a:ext cx="4476926" cy="1061509"/>
          </a:xfrm>
        </p:spPr>
        <p:txBody>
          <a:bodyPr>
            <a:normAutofit fontScale="90000"/>
          </a:bodyPr>
          <a:lstStyle/>
          <a:p>
            <a:r>
              <a:rPr lang="en-US" dirty="0"/>
              <a:t>Sentence Starters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851" y="2265680"/>
            <a:ext cx="11643389" cy="3210560"/>
          </a:xfrm>
        </p:spPr>
        <p:txBody>
          <a:bodyPr tIns="180000" bIns="108000" numCol="2">
            <a:normAutofit fontScale="25000" lnSpcReduction="2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(really) apologise …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am (really) sorry …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What can I say? ...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shouldn’t have said ...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shouldn’t have done it …</a:t>
            </a:r>
          </a:p>
          <a:p>
            <a:pPr lvl="0"/>
            <a:endParaRPr lang="en-US" sz="12800" dirty="0"/>
          </a:p>
          <a:p>
            <a:pPr lvl="0"/>
            <a:endParaRPr lang="en-GB" sz="12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It’s my fault …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My bad!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beg your pardon …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am to blame for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2800" dirty="0"/>
              <a:t>I hope you can forgive me ...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B3E77A-F7D7-4AC7-8942-07EC8AF61C95}"/>
              </a:ext>
            </a:extLst>
          </p:cNvPr>
          <p:cNvGrpSpPr/>
          <p:nvPr/>
        </p:nvGrpSpPr>
        <p:grpSpPr>
          <a:xfrm>
            <a:off x="0" y="2162270"/>
            <a:ext cx="12424528" cy="4760984"/>
            <a:chOff x="0" y="44163"/>
            <a:chExt cx="6493510" cy="33526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5348E4-599C-4D89-B1A7-DA69A19489A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163"/>
              <a:ext cx="6493510" cy="335267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501C0A-D06B-45A5-ACB0-653EA6F3BE35}"/>
                </a:ext>
              </a:extLst>
            </p:cNvPr>
            <p:cNvSpPr/>
            <p:nvPr/>
          </p:nvSpPr>
          <p:spPr>
            <a:xfrm>
              <a:off x="257480" y="103220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40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Criteria!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1856" y="2388446"/>
            <a:ext cx="4159735" cy="80467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What are success criteria?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2BAE17-CEF8-4065-9411-4E49BC58F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2" y="3429001"/>
            <a:ext cx="4230902" cy="21800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400" b="1" dirty="0"/>
              <a:t>Success</a:t>
            </a:r>
            <a:r>
              <a:rPr lang="en-GB" sz="3400" dirty="0"/>
              <a:t> </a:t>
            </a:r>
            <a:r>
              <a:rPr lang="en-GB" sz="3400" b="1" dirty="0"/>
              <a:t>criteria</a:t>
            </a:r>
            <a:r>
              <a:rPr lang="en-GB" sz="3400" dirty="0"/>
              <a:t> are a list of steps you have to follow or a list of features you are to include in your task. They will make you aware of what is expected and help you self-assess your work. 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0FA12E-4E48-4190-9C6D-9F918B77D5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97DDEA-3130-48A6-BBD6-30FA257AE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880">
            <a:off x="-254297" y="5116"/>
            <a:ext cx="6155521" cy="51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A22E6-A6A0-44EB-8DD4-5ACA9C8BA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94775" y="3901770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A6F2-3CED-4AB4-8250-CD7A7B13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45F484-586F-47C9-ADD2-BB1168AD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43579" y="1011699"/>
            <a:ext cx="4638082" cy="734415"/>
          </a:xfrm>
        </p:spPr>
        <p:txBody>
          <a:bodyPr>
            <a:normAutofit/>
          </a:bodyPr>
          <a:lstStyle/>
          <a:p>
            <a:r>
              <a:rPr lang="en-US" dirty="0"/>
              <a:t>Lesson Objectives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543C1F-521E-489A-A94E-F3A2E7B73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377" y="2432115"/>
            <a:ext cx="4609377" cy="3796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will: </a:t>
            </a:r>
          </a:p>
          <a:p>
            <a:r>
              <a:rPr lang="en-US" sz="2800" dirty="0"/>
              <a:t>learn how to write an opinion article.</a:t>
            </a:r>
          </a:p>
          <a:p>
            <a:r>
              <a:rPr lang="en-US" sz="2800" dirty="0"/>
              <a:t>learn how to express your opinion in writing.</a:t>
            </a:r>
          </a:p>
          <a:p>
            <a:r>
              <a:rPr lang="en-US" sz="2800" dirty="0"/>
              <a:t>learn what are the success criteria for writing an opinion article.</a:t>
            </a:r>
            <a:endParaRPr lang="en-GB" sz="28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C8F6AB-D70B-47A5-B149-1E8004B2DC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icture Placeholder 16" descr="Boy Reading Book">
            <a:extLst>
              <a:ext uri="{FF2B5EF4-FFF2-40B4-BE49-F238E27FC236}">
                <a16:creationId xmlns:a16="http://schemas.microsoft.com/office/drawing/2014/main" id="{4C2E9FC6-B2EA-4479-8A5C-51E80B9D8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97090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37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89416" y="2062293"/>
            <a:ext cx="3274737" cy="3606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Title of Opinion Article</a:t>
            </a:r>
          </a:p>
          <a:p>
            <a:pPr>
              <a:lnSpc>
                <a:spcPct val="150000"/>
              </a:lnSpc>
            </a:pPr>
            <a:r>
              <a:rPr lang="en-US" dirty="0"/>
              <a:t>Writing Frame Handout</a:t>
            </a:r>
          </a:p>
          <a:p>
            <a:pPr>
              <a:lnSpc>
                <a:spcPct val="150000"/>
              </a:lnSpc>
            </a:pPr>
            <a:r>
              <a:rPr lang="en-US" dirty="0"/>
              <a:t>Sentence Starters Handout</a:t>
            </a:r>
          </a:p>
          <a:p>
            <a:pPr>
              <a:lnSpc>
                <a:spcPct val="150000"/>
              </a:lnSpc>
            </a:pPr>
            <a:r>
              <a:rPr lang="en-US" dirty="0"/>
              <a:t>Success Criteria Handout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771C3576-1354-46CE-952F-5D1B2C29D4A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53465">
            <a:off x="3964735" y="1802298"/>
            <a:ext cx="9189979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4622F-67FB-44C9-9B14-474C9140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983AED-F85C-4D93-BBBC-EB4CDA42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74177" y="355365"/>
            <a:ext cx="4391191" cy="1091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/>
              <a:t>What is an </a:t>
            </a:r>
            <a:br>
              <a:rPr lang="en-US" sz="3900" dirty="0"/>
            </a:br>
            <a:r>
              <a:rPr lang="en-US" sz="3900" dirty="0"/>
              <a:t>opinion article?</a:t>
            </a:r>
            <a:endParaRPr lang="en-GB" sz="39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185E6-9815-4894-8A14-AEC112769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 an opinion article writers express their </a:t>
            </a:r>
            <a:r>
              <a:rPr lang="en-GB" sz="7000" b="1" u="sng" dirty="0"/>
              <a:t>point-of-view</a:t>
            </a:r>
            <a:r>
              <a:rPr lang="en-GB" dirty="0"/>
              <a:t> and back it up by examples and explanations. </a:t>
            </a:r>
          </a:p>
        </p:txBody>
      </p:sp>
    </p:spTree>
    <p:extLst>
      <p:ext uri="{BB962C8B-B14F-4D97-AF65-F5344CB8AC3E}">
        <p14:creationId xmlns:p14="http://schemas.microsoft.com/office/powerpoint/2010/main" val="285919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FABCD-389F-4ACD-AE11-837CBDA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53EE3F-6FD7-4F67-8AF5-B3D5BE0C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544645" y="322177"/>
            <a:ext cx="1684829" cy="1325563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1123D-3B47-4917-A2AC-307123434B1D}"/>
              </a:ext>
            </a:extLst>
          </p:cNvPr>
          <p:cNvSpPr/>
          <p:nvPr/>
        </p:nvSpPr>
        <p:spPr>
          <a:xfrm>
            <a:off x="1791094" y="1745465"/>
            <a:ext cx="92194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Should pupils wear uniforms?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Write an </a:t>
            </a:r>
            <a:r>
              <a:rPr lang="en-GB" sz="4000" b="1" u="sng" dirty="0"/>
              <a:t>article</a:t>
            </a:r>
            <a:r>
              <a:rPr lang="en-GB" sz="4000" dirty="0"/>
              <a:t> for your </a:t>
            </a:r>
            <a:r>
              <a:rPr lang="en-GB" sz="4000" b="1" u="sng" dirty="0"/>
              <a:t>school website </a:t>
            </a:r>
            <a:r>
              <a:rPr lang="en-GB" sz="4000" dirty="0"/>
              <a:t>to </a:t>
            </a:r>
            <a:r>
              <a:rPr lang="en-GB" sz="4000" b="1" u="sng" dirty="0"/>
              <a:t>express your opinion</a:t>
            </a:r>
            <a:r>
              <a:rPr lang="en-GB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123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EA4B36-3C51-4198-B72C-CF7490A39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2802518" cy="80467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G.A.P</a:t>
            </a:r>
            <a:endParaRPr lang="en-GB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67FB5-3ECB-44F8-B595-16947FB5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B17208-06E8-418B-9578-C4893F0B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attention!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16B30-C300-4DF8-9BAC-241C4A7A0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G: GENRE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A: AUDIENCE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P: PURPOSE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C67CB-0E1B-4362-9885-E424749C5817}"/>
              </a:ext>
            </a:extLst>
          </p:cNvPr>
          <p:cNvSpPr txBox="1"/>
          <p:nvPr/>
        </p:nvSpPr>
        <p:spPr>
          <a:xfrm rot="726209">
            <a:off x="6420699" y="200233"/>
            <a:ext cx="4580225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Genre: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OPINION ARTICLE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Audience: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YOUNG READERS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Purpose: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TO EXPRESS YOUR OPINION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2CE7F-E31C-4CD8-9B47-A4C200AE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B12175-3FB4-4785-A280-82B42DB9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2301" y="352258"/>
            <a:ext cx="4956207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Opinion Article Structure</a:t>
            </a:r>
            <a:endParaRPr lang="en-GB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69F73-E512-48BC-A922-3EF48459F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1080" y="2087495"/>
            <a:ext cx="11070920" cy="3713230"/>
          </a:xfrm>
        </p:spPr>
        <p:txBody>
          <a:bodyPr>
            <a:normAutofit fontScale="32500" lnSpcReduction="20000"/>
          </a:bodyPr>
          <a:lstStyle/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INTRODUCTION</a:t>
            </a:r>
            <a:r>
              <a:rPr lang="en-US" dirty="0"/>
              <a:t> 	–    Write what the article is about and share your opinion.</a:t>
            </a:r>
          </a:p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BODY 1 </a:t>
            </a:r>
            <a:r>
              <a:rPr lang="en-US" dirty="0"/>
              <a:t>	  	–    Give some reasons (advantages) to support your opinion.</a:t>
            </a:r>
          </a:p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BODY 2</a:t>
            </a:r>
            <a:r>
              <a:rPr lang="en-US" dirty="0"/>
              <a:t>	  	–    Give some opposing reasons (disadvantages).</a:t>
            </a:r>
          </a:p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BODY 3 </a:t>
            </a:r>
            <a:r>
              <a:rPr lang="en-US" dirty="0"/>
              <a:t>	  	–    Give more reasons to support your opinion.</a:t>
            </a:r>
          </a:p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CONCLUSION</a:t>
            </a:r>
            <a:r>
              <a:rPr lang="en-US" dirty="0"/>
              <a:t> 	–    Write a general sentence and one final, strong reason to     			                     support your point of view.</a:t>
            </a:r>
          </a:p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1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341EA3-15EB-4868-8A93-F002B462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Lesson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CCF2B-8B68-4108-821D-521501976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893" y="1513033"/>
            <a:ext cx="7004117" cy="4857261"/>
          </a:xfrm>
          <a:prstGeom prst="rect">
            <a:avLst/>
          </a:prstGeom>
        </p:spPr>
      </p:pic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7294F3C9-3B7A-4D28-BA5D-EEF9D1BC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80" y="3166870"/>
            <a:ext cx="2100630" cy="13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BAEAF-77FB-4310-A2EE-56C701DD2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35" b="-580088"/>
          <a:stretch/>
        </p:blipFill>
        <p:spPr>
          <a:xfrm>
            <a:off x="3036980" y="4375720"/>
            <a:ext cx="2100630" cy="10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A16CFB-DEA0-48E7-84B3-28FF5303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77B17-00D7-43B3-963F-36A6DE14EB21}"/>
              </a:ext>
            </a:extLst>
          </p:cNvPr>
          <p:cNvSpPr txBox="1">
            <a:spLocks/>
          </p:cNvSpPr>
          <p:nvPr/>
        </p:nvSpPr>
        <p:spPr>
          <a:xfrm>
            <a:off x="669302" y="961822"/>
            <a:ext cx="10700479" cy="431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4800" dirty="0"/>
              <a:t>Let’s read some arguments which are for and some arguments which are against …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5977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435</Words>
  <Application>Microsoft Office PowerPoint</Application>
  <PresentationFormat>Widescreen</PresentationFormat>
  <Paragraphs>103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Andika</vt:lpstr>
      <vt:lpstr>Arial</vt:lpstr>
      <vt:lpstr>Calibri</vt:lpstr>
      <vt:lpstr>Comic Sans MS</vt:lpstr>
      <vt:lpstr>Franklin Gothic Book</vt:lpstr>
      <vt:lpstr>Roboto</vt:lpstr>
      <vt:lpstr>Office Theme</vt:lpstr>
      <vt:lpstr>Lesson 3 Writing</vt:lpstr>
      <vt:lpstr>Lesson Objectives</vt:lpstr>
      <vt:lpstr>Lesson Resources</vt:lpstr>
      <vt:lpstr>What is an  opinion article?</vt:lpstr>
      <vt:lpstr>Title</vt:lpstr>
      <vt:lpstr>Pay attention!</vt:lpstr>
      <vt:lpstr>Opinion Article Structure</vt:lpstr>
      <vt:lpstr>Reading Lesson</vt:lpstr>
      <vt:lpstr>PowerPoint Presentation</vt:lpstr>
      <vt:lpstr>PowerPoint Presentation</vt:lpstr>
      <vt:lpstr>PowerPoint Presentation</vt:lpstr>
      <vt:lpstr>Listen to a debate!</vt:lpstr>
      <vt:lpstr>Let’s weigh  the pros and cons!</vt:lpstr>
      <vt:lpstr>Writing Frame</vt:lpstr>
      <vt:lpstr>Sentence Starters</vt:lpstr>
      <vt:lpstr>Success Criteria!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