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8"/>
  </p:notesMasterIdLst>
  <p:handoutMasterIdLst>
    <p:handoutMasterId r:id="rId39"/>
  </p:handoutMasterIdLst>
  <p:sldIdLst>
    <p:sldId id="256" r:id="rId5"/>
    <p:sldId id="258" r:id="rId6"/>
    <p:sldId id="257" r:id="rId7"/>
    <p:sldId id="329" r:id="rId8"/>
    <p:sldId id="271" r:id="rId9"/>
    <p:sldId id="330" r:id="rId10"/>
    <p:sldId id="269" r:id="rId11"/>
    <p:sldId id="273" r:id="rId12"/>
    <p:sldId id="331" r:id="rId13"/>
    <p:sldId id="332" r:id="rId14"/>
    <p:sldId id="333" r:id="rId15"/>
    <p:sldId id="277" r:id="rId16"/>
    <p:sldId id="263" r:id="rId17"/>
    <p:sldId id="315" r:id="rId18"/>
    <p:sldId id="324" r:id="rId19"/>
    <p:sldId id="325" r:id="rId20"/>
    <p:sldId id="270" r:id="rId21"/>
    <p:sldId id="295" r:id="rId22"/>
    <p:sldId id="307" r:id="rId23"/>
    <p:sldId id="280" r:id="rId24"/>
    <p:sldId id="286" r:id="rId25"/>
    <p:sldId id="288" r:id="rId26"/>
    <p:sldId id="276" r:id="rId27"/>
    <p:sldId id="328" r:id="rId28"/>
    <p:sldId id="293" r:id="rId29"/>
    <p:sldId id="334" r:id="rId30"/>
    <p:sldId id="294" r:id="rId31"/>
    <p:sldId id="272" r:id="rId32"/>
    <p:sldId id="336" r:id="rId33"/>
    <p:sldId id="291" r:id="rId34"/>
    <p:sldId id="274" r:id="rId35"/>
    <p:sldId id="275" r:id="rId36"/>
    <p:sldId id="264"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80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12" autoAdjust="0"/>
  </p:normalViewPr>
  <p:slideViewPr>
    <p:cSldViewPr snapToGrid="0">
      <p:cViewPr varScale="1">
        <p:scale>
          <a:sx n="68" d="100"/>
          <a:sy n="68" d="100"/>
        </p:scale>
        <p:origin x="616" y="56"/>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5/13/2021</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5/13/2021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268523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E163965-8137-4879-9F21-889BFEB84CF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283453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A45A6F1-1994-4DB5-97BE-5ACDFA27724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106620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A45A6F1-1994-4DB5-97BE-5ACDFA27724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853882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A45A6F1-1994-4DB5-97BE-5ACDFA27724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46644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A45A6F1-1994-4DB5-97BE-5ACDFA27724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202052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A45A6F1-1994-4DB5-97BE-5ACDFA27724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135590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A45A6F1-1994-4DB5-97BE-5ACDFA27724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40195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A45A6F1-1994-4DB5-97BE-5ACDFA27724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36050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A45A6F1-1994-4DB5-97BE-5ACDFA27724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246855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A45A6F1-1994-4DB5-97BE-5ACDFA27724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8604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 id="2147483681"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4" r:id="rId31"/>
    <p:sldLayoutId id="2147483695" r:id="rId3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File:Damavand_Mineral_Water_packs.jpg" TargetMode="External"/><Relationship Id="rId2" Type="http://schemas.openxmlformats.org/officeDocument/2006/relationships/image" Target="../media/image23.jpeg"/><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hyperlink" Target="https://pixabay.com/en/bottles-water-steel-glass-774466/"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geograph.ie/photo/2774008" TargetMode="External"/><Relationship Id="rId2" Type="http://schemas.openxmlformats.org/officeDocument/2006/relationships/image" Target="../media/image26.jpeg"/><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hyperlink" Target="http://www.columbus.af.mil/News/Photos/igphoto/2001059339/" TargetMode="Externa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p-421457/?no_redirect" TargetMode="External"/><Relationship Id="rId2" Type="http://schemas.openxmlformats.org/officeDocument/2006/relationships/image" Target="../media/image29.png"/><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hyperlink" Target="https://www.flickr.com/photos/24907186@N07/2352391295" TargetMode="Externa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en/bottles-dump-floating-garbage-87342/" TargetMode="External"/><Relationship Id="rId7" Type="http://schemas.openxmlformats.org/officeDocument/2006/relationships/hyperlink" Target="https://www.flickr.com/photos/sebilden/11087410743/" TargetMode="External"/><Relationship Id="rId2" Type="http://schemas.openxmlformats.org/officeDocument/2006/relationships/image" Target="../media/image13.jpeg"/><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hyperlink" Target="http://theconversation.com/chinas-aiib-helps-resolve-asias-soaring-infrastructure-needs-40518" TargetMode="Externa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Baekeland.jpg" TargetMode="External"/><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0.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upload.wikimedia.org/wikipedia/commons/7/70/Wysypisko.jpg"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oregonstateuniversity/21282786668" TargetMode="External"/><Relationship Id="rId2" Type="http://schemas.openxmlformats.org/officeDocument/2006/relationships/image" Target="../media/image22.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lnSpcReduction="10000"/>
          </a:bodyPr>
          <a:lstStyle/>
          <a:p>
            <a:r>
              <a:rPr lang="en-US" dirty="0"/>
              <a:t>Year 5</a:t>
            </a:r>
          </a:p>
          <a:p>
            <a:r>
              <a:rPr lang="en-US" dirty="0"/>
              <a:t>English</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a:bodyPr>
          <a:lstStyle/>
          <a:p>
            <a:pPr algn="ctr"/>
            <a:r>
              <a:rPr lang="en-US" sz="4800" dirty="0"/>
              <a:t>Lesson 2</a:t>
            </a:r>
            <a:br>
              <a:rPr lang="en-US" sz="4800" dirty="0"/>
            </a:br>
            <a:r>
              <a:rPr lang="en-US" sz="4800" dirty="0"/>
              <a:t>Reading</a:t>
            </a:r>
            <a:endParaRPr lang="ru-RU" sz="4800" dirty="0"/>
          </a:p>
        </p:txBody>
      </p:sp>
      <p:sp>
        <p:nvSpPr>
          <p:cNvPr id="5" name="Subtitle 4">
            <a:extLst>
              <a:ext uri="{FF2B5EF4-FFF2-40B4-BE49-F238E27FC236}">
                <a16:creationId xmlns:a16="http://schemas.microsoft.com/office/drawing/2014/main" id="{BE47CDB4-4630-498E-811B-1887E1DF4AFA}"/>
              </a:ext>
            </a:extLst>
          </p:cNvPr>
          <p:cNvSpPr>
            <a:spLocks noGrp="1"/>
          </p:cNvSpPr>
          <p:nvPr>
            <p:ph type="subTitle" idx="1"/>
          </p:nvPr>
        </p:nvSpPr>
        <p:spPr/>
        <p:txBody>
          <a:bodyPr/>
          <a:lstStyle/>
          <a:p>
            <a:endParaRPr lang="en-GB"/>
          </a:p>
        </p:txBody>
      </p:sp>
      <p:pic>
        <p:nvPicPr>
          <p:cNvPr id="8" name="Picture 7">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809767" y="5109313"/>
            <a:ext cx="4497976" cy="852348"/>
          </a:xfrm>
          <a:prstGeom prst="rect">
            <a:avLst/>
          </a:prstGeom>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BF0F2BB-C5AD-425A-B183-EF0F58384B96}"/>
              </a:ext>
            </a:extLst>
          </p:cNvPr>
          <p:cNvSpPr>
            <a:spLocks noGrp="1"/>
          </p:cNvSpPr>
          <p:nvPr>
            <p:ph type="title"/>
          </p:nvPr>
        </p:nvSpPr>
        <p:spPr>
          <a:xfrm>
            <a:off x="1131216" y="582611"/>
            <a:ext cx="8220075" cy="793750"/>
          </a:xfrm>
        </p:spPr>
        <p:txBody>
          <a:bodyPr vert="horz" lIns="91440" tIns="108000" rIns="91440" bIns="45720" rtlCol="0" anchor="ctr">
            <a:noAutofit/>
          </a:bodyPr>
          <a:lstStyle/>
          <a:p>
            <a:pPr eaLnBrk="1" hangingPunct="1"/>
            <a:r>
              <a:rPr lang="en-GB" altLang="en-US" dirty="0"/>
              <a:t>Make Your Choice     </a:t>
            </a:r>
            <a:endParaRPr lang="en-GB" altLang="en-US" sz="3200" dirty="0"/>
          </a:p>
        </p:txBody>
      </p:sp>
      <p:sp>
        <p:nvSpPr>
          <p:cNvPr id="3" name="Rectangle 2">
            <a:extLst>
              <a:ext uri="{FF2B5EF4-FFF2-40B4-BE49-F238E27FC236}">
                <a16:creationId xmlns:a16="http://schemas.microsoft.com/office/drawing/2014/main" id="{7D583F13-54F3-427D-A4A5-900EB9B38BEB}"/>
              </a:ext>
            </a:extLst>
          </p:cNvPr>
          <p:cNvSpPr>
            <a:spLocks noChangeArrowheads="1"/>
          </p:cNvSpPr>
          <p:nvPr/>
        </p:nvSpPr>
        <p:spPr bwMode="auto">
          <a:xfrm>
            <a:off x="1131216" y="1361338"/>
            <a:ext cx="101432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400" dirty="0">
                <a:solidFill>
                  <a:schemeClr val="tx1"/>
                </a:solidFill>
              </a:rPr>
              <a:t>Look at these two pictures. Which do you think is the right thing to use, to help the environment?  </a:t>
            </a:r>
            <a:endParaRPr lang="en-GB" altLang="en-US" dirty="0">
              <a:solidFill>
                <a:schemeClr val="tx1"/>
              </a:solidFill>
              <a:ea typeface="KaiTi" panose="020B0503020204020204" pitchFamily="49" charset="-122"/>
            </a:endParaRPr>
          </a:p>
        </p:txBody>
      </p:sp>
      <p:sp>
        <p:nvSpPr>
          <p:cNvPr id="4" name="Rectangle 3">
            <a:extLst>
              <a:ext uri="{FF2B5EF4-FFF2-40B4-BE49-F238E27FC236}">
                <a16:creationId xmlns:a16="http://schemas.microsoft.com/office/drawing/2014/main" id="{1664CE16-9F4E-4658-90C2-3EB0A8B7C735}"/>
              </a:ext>
            </a:extLst>
          </p:cNvPr>
          <p:cNvSpPr>
            <a:spLocks noChangeArrowheads="1"/>
          </p:cNvSpPr>
          <p:nvPr/>
        </p:nvSpPr>
        <p:spPr bwMode="auto">
          <a:xfrm>
            <a:off x="1131216" y="5837379"/>
            <a:ext cx="108073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400" dirty="0">
                <a:solidFill>
                  <a:schemeClr val="tx1"/>
                </a:solidFill>
              </a:rPr>
              <a:t>Instead of using lots of water bottles and throwing them away, buy a reusable bottle. </a:t>
            </a:r>
            <a:endParaRPr lang="en-GB" altLang="en-US" sz="2400" dirty="0">
              <a:solidFill>
                <a:schemeClr val="tx1"/>
              </a:solidFill>
              <a:ea typeface="KaiTi" panose="020B0503020204020204" pitchFamily="49" charset="-122"/>
            </a:endParaRPr>
          </a:p>
        </p:txBody>
      </p:sp>
      <p:grpSp>
        <p:nvGrpSpPr>
          <p:cNvPr id="11" name="Group 10">
            <a:extLst>
              <a:ext uri="{FF2B5EF4-FFF2-40B4-BE49-F238E27FC236}">
                <a16:creationId xmlns:a16="http://schemas.microsoft.com/office/drawing/2014/main" id="{E5931644-76BA-479C-B409-F78065AC7F02}"/>
              </a:ext>
            </a:extLst>
          </p:cNvPr>
          <p:cNvGrpSpPr>
            <a:grpSpLocks/>
          </p:cNvGrpSpPr>
          <p:nvPr/>
        </p:nvGrpSpPr>
        <p:grpSpPr bwMode="auto">
          <a:xfrm>
            <a:off x="1365432" y="2297850"/>
            <a:ext cx="4092687" cy="3405366"/>
            <a:chOff x="1078045" y="2176803"/>
            <a:chExt cx="3283467" cy="3198436"/>
          </a:xfrm>
        </p:grpSpPr>
        <p:pic>
          <p:nvPicPr>
            <p:cNvPr id="17419" name="Picture 5">
              <a:extLst>
                <a:ext uri="{FF2B5EF4-FFF2-40B4-BE49-F238E27FC236}">
                  <a16:creationId xmlns:a16="http://schemas.microsoft.com/office/drawing/2014/main" id="{8BACEBF8-66C0-4B4F-A517-D723767B5A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8045" y="2176803"/>
              <a:ext cx="3283467" cy="29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Rectangle 6">
              <a:extLst>
                <a:ext uri="{FF2B5EF4-FFF2-40B4-BE49-F238E27FC236}">
                  <a16:creationId xmlns:a16="http://schemas.microsoft.com/office/drawing/2014/main" id="{8972EE32-5095-434F-8DAC-A47E4D234CF9}"/>
                </a:ext>
              </a:extLst>
            </p:cNvPr>
            <p:cNvSpPr>
              <a:spLocks noChangeArrowheads="1"/>
            </p:cNvSpPr>
            <p:nvPr/>
          </p:nvSpPr>
          <p:spPr bwMode="auto">
            <a:xfrm>
              <a:off x="1508028" y="5098240"/>
              <a:ext cx="24234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dirty="0">
                  <a:solidFill>
                    <a:schemeClr val="tx1"/>
                  </a:solidFill>
                </a:rPr>
                <a:t>Photo courtesy of (@</a:t>
              </a:r>
              <a:r>
                <a:rPr lang="en-GB" altLang="en-US" sz="600" dirty="0">
                  <a:solidFill>
                    <a:schemeClr val="tx1"/>
                  </a:solidFill>
                  <a:hlinkClick r:id="rId3"/>
                </a:rPr>
                <a:t>Wikipedia.org</a:t>
              </a:r>
              <a:r>
                <a:rPr lang="en-GB" altLang="en-US" sz="600" dirty="0">
                  <a:solidFill>
                    <a:schemeClr val="tx1"/>
                  </a:solidFill>
                </a:rPr>
                <a:t>) - granted under creative commons licence – attribution</a:t>
              </a:r>
            </a:p>
          </p:txBody>
        </p:sp>
      </p:grpSp>
      <p:grpSp>
        <p:nvGrpSpPr>
          <p:cNvPr id="12" name="Group 11">
            <a:extLst>
              <a:ext uri="{FF2B5EF4-FFF2-40B4-BE49-F238E27FC236}">
                <a16:creationId xmlns:a16="http://schemas.microsoft.com/office/drawing/2014/main" id="{A6841A4E-D180-4C0C-8168-54525A7EED17}"/>
              </a:ext>
            </a:extLst>
          </p:cNvPr>
          <p:cNvGrpSpPr>
            <a:grpSpLocks/>
          </p:cNvGrpSpPr>
          <p:nvPr/>
        </p:nvGrpSpPr>
        <p:grpSpPr bwMode="auto">
          <a:xfrm>
            <a:off x="6733883" y="2275928"/>
            <a:ext cx="4092687" cy="3427288"/>
            <a:chOff x="4483911" y="2176805"/>
            <a:chExt cx="3594687" cy="3211798"/>
          </a:xfrm>
        </p:grpSpPr>
        <p:sp>
          <p:nvSpPr>
            <p:cNvPr id="17417" name="Rectangle 7">
              <a:extLst>
                <a:ext uri="{FF2B5EF4-FFF2-40B4-BE49-F238E27FC236}">
                  <a16:creationId xmlns:a16="http://schemas.microsoft.com/office/drawing/2014/main" id="{6E9C8751-1CA9-4F44-A4BE-9D426D276603}"/>
                </a:ext>
              </a:extLst>
            </p:cNvPr>
            <p:cNvSpPr>
              <a:spLocks noChangeArrowheads="1"/>
            </p:cNvSpPr>
            <p:nvPr/>
          </p:nvSpPr>
          <p:spPr bwMode="auto">
            <a:xfrm>
              <a:off x="4993544" y="5111604"/>
              <a:ext cx="25754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dirty="0">
                  <a:solidFill>
                    <a:schemeClr val="tx1"/>
                  </a:solidFill>
                </a:rPr>
                <a:t>Photo courtesy of (@</a:t>
              </a:r>
              <a:r>
                <a:rPr lang="en-GB" altLang="en-US" sz="600" dirty="0">
                  <a:solidFill>
                    <a:schemeClr val="tx1"/>
                  </a:solidFill>
                  <a:hlinkClick r:id="rId4"/>
                </a:rPr>
                <a:t>pixabay.com</a:t>
              </a:r>
              <a:r>
                <a:rPr lang="en-GB" altLang="en-US" sz="600" dirty="0">
                  <a:solidFill>
                    <a:schemeClr val="tx1"/>
                  </a:solidFill>
                </a:rPr>
                <a:t>) - granted under creative commons licence – attribution</a:t>
              </a:r>
            </a:p>
          </p:txBody>
        </p:sp>
        <p:pic>
          <p:nvPicPr>
            <p:cNvPr id="17418" name="Picture 9">
              <a:extLst>
                <a:ext uri="{FF2B5EF4-FFF2-40B4-BE49-F238E27FC236}">
                  <a16:creationId xmlns:a16="http://schemas.microsoft.com/office/drawing/2014/main" id="{AF59938A-C450-40F9-8EF7-63FB39A75199}"/>
                </a:ext>
              </a:extLst>
            </p:cNvPr>
            <p:cNvPicPr>
              <a:picLocks noChangeAspect="1"/>
            </p:cNvPicPr>
            <p:nvPr/>
          </p:nvPicPr>
          <p:blipFill>
            <a:blip r:embed="rId5">
              <a:extLst>
                <a:ext uri="{28A0092B-C50C-407E-A947-70E740481C1C}">
                  <a14:useLocalDpi xmlns:a14="http://schemas.microsoft.com/office/drawing/2010/main" val="0"/>
                </a:ext>
              </a:extLst>
            </a:blip>
            <a:srcRect l="7294" r="10208"/>
            <a:stretch>
              <a:fillRect/>
            </a:stretch>
          </p:blipFill>
          <p:spPr bwMode="auto">
            <a:xfrm>
              <a:off x="4483911" y="2176805"/>
              <a:ext cx="3594687" cy="292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quot;Not Allowed&quot; Symbol 14">
            <a:extLst>
              <a:ext uri="{FF2B5EF4-FFF2-40B4-BE49-F238E27FC236}">
                <a16:creationId xmlns:a16="http://schemas.microsoft.com/office/drawing/2014/main" id="{724F06B0-8F26-4248-9545-EB57456C937A}"/>
              </a:ext>
            </a:extLst>
          </p:cNvPr>
          <p:cNvSpPr/>
          <p:nvPr/>
        </p:nvSpPr>
        <p:spPr>
          <a:xfrm>
            <a:off x="2066894" y="2494227"/>
            <a:ext cx="2270125" cy="2338387"/>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pic>
        <p:nvPicPr>
          <p:cNvPr id="18" name="Picture 17">
            <a:extLst>
              <a:ext uri="{FF2B5EF4-FFF2-40B4-BE49-F238E27FC236}">
                <a16:creationId xmlns:a16="http://schemas.microsoft.com/office/drawing/2014/main" id="{2D6342A2-3D71-48DE-BEF5-4A4AE1902D1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93019" y="2357701"/>
            <a:ext cx="2732087"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419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nextCondLst>
                <p:cond evt="onClick" delay="0">
                  <p:tgtEl>
                    <p:spTgt spid="12"/>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822BF4F-5DDC-4C4B-A167-026E3C161949}"/>
              </a:ext>
            </a:extLst>
          </p:cNvPr>
          <p:cNvSpPr>
            <a:spLocks noGrp="1"/>
          </p:cNvSpPr>
          <p:nvPr>
            <p:ph type="title"/>
          </p:nvPr>
        </p:nvSpPr>
        <p:spPr>
          <a:xfrm>
            <a:off x="828823" y="517818"/>
            <a:ext cx="8220075" cy="993775"/>
          </a:xfrm>
        </p:spPr>
        <p:txBody>
          <a:bodyPr/>
          <a:lstStyle/>
          <a:p>
            <a:pPr eaLnBrk="1" hangingPunct="1"/>
            <a:r>
              <a:rPr lang="en-GB" altLang="en-US" dirty="0"/>
              <a:t>Make Your Choice</a:t>
            </a:r>
            <a:endParaRPr lang="en-GB" altLang="en-US" sz="3200" dirty="0"/>
          </a:p>
        </p:txBody>
      </p:sp>
      <p:sp>
        <p:nvSpPr>
          <p:cNvPr id="3" name="Rectangle 2">
            <a:extLst>
              <a:ext uri="{FF2B5EF4-FFF2-40B4-BE49-F238E27FC236}">
                <a16:creationId xmlns:a16="http://schemas.microsoft.com/office/drawing/2014/main" id="{B031C7E2-F260-4ECD-A90C-677BA45BB865}"/>
              </a:ext>
            </a:extLst>
          </p:cNvPr>
          <p:cNvSpPr>
            <a:spLocks noChangeArrowheads="1"/>
          </p:cNvSpPr>
          <p:nvPr/>
        </p:nvSpPr>
        <p:spPr bwMode="auto">
          <a:xfrm>
            <a:off x="828823" y="1423988"/>
            <a:ext cx="101062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400" dirty="0">
                <a:solidFill>
                  <a:schemeClr val="tx1"/>
                </a:solidFill>
              </a:rPr>
              <a:t>Look at these two pictures. Which do you think is the right to do, to help the environment?  </a:t>
            </a:r>
            <a:endParaRPr lang="en-GB" altLang="en-US" sz="2400" dirty="0">
              <a:solidFill>
                <a:schemeClr val="tx1"/>
              </a:solidFill>
              <a:ea typeface="KaiTi" panose="020B0503020204020204" pitchFamily="49" charset="-122"/>
            </a:endParaRPr>
          </a:p>
        </p:txBody>
      </p:sp>
      <p:pic>
        <p:nvPicPr>
          <p:cNvPr id="5" name="Picture 4">
            <a:extLst>
              <a:ext uri="{FF2B5EF4-FFF2-40B4-BE49-F238E27FC236}">
                <a16:creationId xmlns:a16="http://schemas.microsoft.com/office/drawing/2014/main" id="{8EB2DE98-4C8C-4587-B0CF-FEEF5D86C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2370" y="2528595"/>
            <a:ext cx="34067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3B63BAB-69B5-459B-8E60-CF2EF1018B6D}"/>
              </a:ext>
            </a:extLst>
          </p:cNvPr>
          <p:cNvSpPr>
            <a:spLocks noChangeArrowheads="1"/>
          </p:cNvSpPr>
          <p:nvPr/>
        </p:nvSpPr>
        <p:spPr bwMode="auto">
          <a:xfrm>
            <a:off x="1172370" y="5130508"/>
            <a:ext cx="3406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dirty="0">
                <a:solidFill>
                  <a:schemeClr val="tx1"/>
                </a:solidFill>
              </a:rPr>
              <a:t>Photo courtesy of (@</a:t>
            </a:r>
            <a:r>
              <a:rPr lang="en-GB" altLang="en-US" sz="600" dirty="0">
                <a:solidFill>
                  <a:schemeClr val="tx1"/>
                </a:solidFill>
                <a:hlinkClick r:id="rId3"/>
              </a:rPr>
              <a:t>geograph.ie</a:t>
            </a:r>
            <a:r>
              <a:rPr lang="en-GB" altLang="en-US" sz="600" dirty="0">
                <a:solidFill>
                  <a:schemeClr val="tx1"/>
                </a:solidFill>
              </a:rPr>
              <a:t>) - granted under creative commons licence – attribution</a:t>
            </a:r>
          </a:p>
        </p:txBody>
      </p:sp>
      <p:pic>
        <p:nvPicPr>
          <p:cNvPr id="7" name="Picture 6">
            <a:extLst>
              <a:ext uri="{FF2B5EF4-FFF2-40B4-BE49-F238E27FC236}">
                <a16:creationId xmlns:a16="http://schemas.microsoft.com/office/drawing/2014/main" id="{FBE1145A-2F4C-445C-BFAF-3706952397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2589" y="2469012"/>
            <a:ext cx="38385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669842B-0146-46D1-9810-63D0334F2057}"/>
              </a:ext>
            </a:extLst>
          </p:cNvPr>
          <p:cNvSpPr>
            <a:spLocks noChangeArrowheads="1"/>
          </p:cNvSpPr>
          <p:nvPr/>
        </p:nvSpPr>
        <p:spPr bwMode="auto">
          <a:xfrm>
            <a:off x="6386857" y="5116526"/>
            <a:ext cx="38385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dirty="0">
                <a:solidFill>
                  <a:schemeClr val="tx1"/>
                </a:solidFill>
              </a:rPr>
              <a:t>Photo courtesy of (@</a:t>
            </a:r>
            <a:r>
              <a:rPr lang="en-GB" altLang="en-US" sz="600" dirty="0">
                <a:solidFill>
                  <a:schemeClr val="tx1"/>
                </a:solidFill>
                <a:hlinkClick r:id="rId5"/>
              </a:rPr>
              <a:t>Columbus.af.mil</a:t>
            </a:r>
            <a:r>
              <a:rPr lang="en-GB" altLang="en-US" sz="600" dirty="0">
                <a:solidFill>
                  <a:schemeClr val="tx1"/>
                </a:solidFill>
              </a:rPr>
              <a:t>) - granted under creative commons licence – attribution</a:t>
            </a:r>
          </a:p>
        </p:txBody>
      </p:sp>
      <p:sp>
        <p:nvSpPr>
          <p:cNvPr id="9" name="Rectangle 8">
            <a:extLst>
              <a:ext uri="{FF2B5EF4-FFF2-40B4-BE49-F238E27FC236}">
                <a16:creationId xmlns:a16="http://schemas.microsoft.com/office/drawing/2014/main" id="{953BF51A-39E0-4DFB-8845-29FFC73EEFB4}"/>
              </a:ext>
            </a:extLst>
          </p:cNvPr>
          <p:cNvSpPr>
            <a:spLocks noChangeArrowheads="1"/>
          </p:cNvSpPr>
          <p:nvPr/>
        </p:nvSpPr>
        <p:spPr bwMode="auto">
          <a:xfrm>
            <a:off x="2068588" y="5723941"/>
            <a:ext cx="90676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400" dirty="0">
                <a:solidFill>
                  <a:schemeClr val="tx1"/>
                </a:solidFill>
              </a:rPr>
              <a:t>Instead of throwing plastic away, recycle it in the proper places.</a:t>
            </a:r>
            <a:endParaRPr lang="en-GB" altLang="en-US" sz="2400" dirty="0">
              <a:solidFill>
                <a:schemeClr val="tx1"/>
              </a:solidFill>
              <a:ea typeface="KaiTi" panose="020B0503020204020204" pitchFamily="49" charset="-122"/>
            </a:endParaRPr>
          </a:p>
        </p:txBody>
      </p:sp>
      <p:sp>
        <p:nvSpPr>
          <p:cNvPr id="10" name="&quot;Not Allowed&quot; Symbol 9">
            <a:extLst>
              <a:ext uri="{FF2B5EF4-FFF2-40B4-BE49-F238E27FC236}">
                <a16:creationId xmlns:a16="http://schemas.microsoft.com/office/drawing/2014/main" id="{5F26A962-243A-4A86-A4B0-627E39A2C767}"/>
              </a:ext>
            </a:extLst>
          </p:cNvPr>
          <p:cNvSpPr/>
          <p:nvPr/>
        </p:nvSpPr>
        <p:spPr>
          <a:xfrm>
            <a:off x="1714986" y="2664268"/>
            <a:ext cx="2270125" cy="2339975"/>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pic>
        <p:nvPicPr>
          <p:cNvPr id="11" name="Picture 10">
            <a:extLst>
              <a:ext uri="{FF2B5EF4-FFF2-40B4-BE49-F238E27FC236}">
                <a16:creationId xmlns:a16="http://schemas.microsoft.com/office/drawing/2014/main" id="{0C59EA3A-A5A0-4F60-B074-E9140520BB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0377" y="2645423"/>
            <a:ext cx="2643187"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091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nextCondLst>
                <p:cond evt="onClick" delay="0">
                  <p:tgtEl>
                    <p:spTgt spid="7"/>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9E0FF75-BD88-4906-BF2A-3EAA98055C04}"/>
              </a:ext>
            </a:extLst>
          </p:cNvPr>
          <p:cNvSpPr>
            <a:spLocks noGrp="1"/>
          </p:cNvSpPr>
          <p:nvPr>
            <p:ph type="title"/>
          </p:nvPr>
        </p:nvSpPr>
        <p:spPr>
          <a:xfrm>
            <a:off x="1329179" y="489699"/>
            <a:ext cx="8220075" cy="993775"/>
          </a:xfrm>
        </p:spPr>
        <p:txBody>
          <a:bodyPr/>
          <a:lstStyle/>
          <a:p>
            <a:pPr eaLnBrk="1" hangingPunct="1"/>
            <a:r>
              <a:rPr lang="en-GB" altLang="en-US" dirty="0"/>
              <a:t>Make Your Choice</a:t>
            </a:r>
            <a:endParaRPr lang="en-GB" altLang="en-US" sz="3200" dirty="0"/>
          </a:p>
        </p:txBody>
      </p:sp>
      <p:sp>
        <p:nvSpPr>
          <p:cNvPr id="4" name="Rectangle 3">
            <a:extLst>
              <a:ext uri="{FF2B5EF4-FFF2-40B4-BE49-F238E27FC236}">
                <a16:creationId xmlns:a16="http://schemas.microsoft.com/office/drawing/2014/main" id="{4DDE367E-F299-4464-8557-D3C6703DC0D8}"/>
              </a:ext>
            </a:extLst>
          </p:cNvPr>
          <p:cNvSpPr>
            <a:spLocks noChangeArrowheads="1"/>
          </p:cNvSpPr>
          <p:nvPr/>
        </p:nvSpPr>
        <p:spPr bwMode="auto">
          <a:xfrm>
            <a:off x="1329179" y="1466850"/>
            <a:ext cx="100206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400" dirty="0">
                <a:solidFill>
                  <a:schemeClr val="tx1"/>
                </a:solidFill>
              </a:rPr>
              <a:t>Look at these two pictures. Which do you think is the right bag to use, to help the environment?  </a:t>
            </a:r>
            <a:endParaRPr lang="en-GB" altLang="en-US" sz="2400" dirty="0">
              <a:solidFill>
                <a:schemeClr val="tx1"/>
              </a:solidFill>
              <a:ea typeface="KaiTi" panose="020B0503020204020204" pitchFamily="49" charset="-122"/>
            </a:endParaRPr>
          </a:p>
        </p:txBody>
      </p:sp>
      <p:sp>
        <p:nvSpPr>
          <p:cNvPr id="5" name="Rectangle 4">
            <a:extLst>
              <a:ext uri="{FF2B5EF4-FFF2-40B4-BE49-F238E27FC236}">
                <a16:creationId xmlns:a16="http://schemas.microsoft.com/office/drawing/2014/main" id="{FFE42869-FC21-4362-A1EA-8FD4F57FD010}"/>
              </a:ext>
            </a:extLst>
          </p:cNvPr>
          <p:cNvSpPr>
            <a:spLocks noChangeArrowheads="1"/>
          </p:cNvSpPr>
          <p:nvPr/>
        </p:nvSpPr>
        <p:spPr bwMode="auto">
          <a:xfrm>
            <a:off x="1329179" y="5962781"/>
            <a:ext cx="96247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400" dirty="0">
                <a:solidFill>
                  <a:schemeClr val="tx1"/>
                </a:solidFill>
              </a:rPr>
              <a:t>Instead of using thin plastic carrier bags and throwing them away, buy a bag for life and keep using it. It’s cheaper too!</a:t>
            </a:r>
            <a:endParaRPr lang="en-GB" altLang="en-US" sz="2400" dirty="0">
              <a:solidFill>
                <a:schemeClr val="tx1"/>
              </a:solidFill>
              <a:latin typeface="KaiTi" panose="020B0503020204020204" pitchFamily="49" charset="-122"/>
              <a:ea typeface="KaiTi" panose="020B0503020204020204" pitchFamily="49" charset="-122"/>
            </a:endParaRPr>
          </a:p>
        </p:txBody>
      </p:sp>
      <p:pic>
        <p:nvPicPr>
          <p:cNvPr id="7" name="Picture 6">
            <a:extLst>
              <a:ext uri="{FF2B5EF4-FFF2-40B4-BE49-F238E27FC236}">
                <a16:creationId xmlns:a16="http://schemas.microsoft.com/office/drawing/2014/main" id="{C8EC6B96-A3D8-423B-B295-76CF3E0B89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6977" y="2106613"/>
            <a:ext cx="3517811" cy="351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DB90F83-8B14-44B1-9105-7212C5318EC0}"/>
              </a:ext>
            </a:extLst>
          </p:cNvPr>
          <p:cNvSpPr>
            <a:spLocks noChangeArrowheads="1"/>
          </p:cNvSpPr>
          <p:nvPr/>
        </p:nvSpPr>
        <p:spPr bwMode="auto">
          <a:xfrm>
            <a:off x="2130506" y="5677134"/>
            <a:ext cx="2574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dirty="0">
                <a:solidFill>
                  <a:schemeClr val="tx1"/>
                </a:solidFill>
              </a:rPr>
              <a:t>Photo courtesy of (@</a:t>
            </a:r>
            <a:r>
              <a:rPr lang="en-GB" altLang="en-US" sz="600" dirty="0">
                <a:solidFill>
                  <a:schemeClr val="tx1"/>
                </a:solidFill>
                <a:hlinkClick r:id="rId3"/>
              </a:rPr>
              <a:t>pixabay.com</a:t>
            </a:r>
            <a:r>
              <a:rPr lang="en-GB" altLang="en-US" sz="600" dirty="0">
                <a:solidFill>
                  <a:schemeClr val="tx1"/>
                </a:solidFill>
              </a:rPr>
              <a:t>) - granted under creative commons licence – attribution</a:t>
            </a:r>
          </a:p>
        </p:txBody>
      </p:sp>
      <p:pic>
        <p:nvPicPr>
          <p:cNvPr id="10" name="Picture 9">
            <a:extLst>
              <a:ext uri="{FF2B5EF4-FFF2-40B4-BE49-F238E27FC236}">
                <a16:creationId xmlns:a16="http://schemas.microsoft.com/office/drawing/2014/main" id="{DEA24F16-FCAE-4B2A-8E64-8ED0D1B830F4}"/>
              </a:ext>
            </a:extLst>
          </p:cNvPr>
          <p:cNvPicPr>
            <a:picLocks noChangeAspect="1"/>
          </p:cNvPicPr>
          <p:nvPr/>
        </p:nvPicPr>
        <p:blipFill>
          <a:blip r:embed="rId4">
            <a:extLst>
              <a:ext uri="{28A0092B-C50C-407E-A947-70E740481C1C}">
                <a14:useLocalDpi xmlns:a14="http://schemas.microsoft.com/office/drawing/2010/main" val="0"/>
              </a:ext>
            </a:extLst>
          </a:blip>
          <a:srcRect t="4469" b="8398"/>
          <a:stretch>
            <a:fillRect/>
          </a:stretch>
        </p:blipFill>
        <p:spPr bwMode="auto">
          <a:xfrm>
            <a:off x="7142162" y="2266951"/>
            <a:ext cx="2887957" cy="33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80B4382-6995-4755-B74A-5D6407884134}"/>
              </a:ext>
            </a:extLst>
          </p:cNvPr>
          <p:cNvSpPr>
            <a:spLocks noChangeArrowheads="1"/>
          </p:cNvSpPr>
          <p:nvPr/>
        </p:nvSpPr>
        <p:spPr bwMode="auto">
          <a:xfrm>
            <a:off x="7486571" y="5710277"/>
            <a:ext cx="2247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dirty="0">
                <a:solidFill>
                  <a:schemeClr val="tx1"/>
                </a:solidFill>
              </a:rPr>
              <a:t>Photo courtesy of (@</a:t>
            </a:r>
            <a:r>
              <a:rPr lang="en-GB" altLang="en-US" sz="600" dirty="0">
                <a:solidFill>
                  <a:schemeClr val="tx1"/>
                </a:solidFill>
                <a:hlinkClick r:id="rId5"/>
              </a:rPr>
              <a:t>flickr.com</a:t>
            </a:r>
            <a:r>
              <a:rPr lang="en-GB" altLang="en-US" sz="600" dirty="0">
                <a:solidFill>
                  <a:schemeClr val="tx1"/>
                </a:solidFill>
              </a:rPr>
              <a:t>) - granted under creative commons licence – attribution</a:t>
            </a:r>
          </a:p>
        </p:txBody>
      </p:sp>
      <p:sp>
        <p:nvSpPr>
          <p:cNvPr id="13" name="&quot;Not Allowed&quot; Symbol 12">
            <a:extLst>
              <a:ext uri="{FF2B5EF4-FFF2-40B4-BE49-F238E27FC236}">
                <a16:creationId xmlns:a16="http://schemas.microsoft.com/office/drawing/2014/main" id="{D3AC51B1-E3AE-487B-9989-4328440AEEB5}"/>
              </a:ext>
            </a:extLst>
          </p:cNvPr>
          <p:cNvSpPr/>
          <p:nvPr/>
        </p:nvSpPr>
        <p:spPr>
          <a:xfrm>
            <a:off x="7451077" y="2708276"/>
            <a:ext cx="2270125" cy="2338387"/>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pic>
        <p:nvPicPr>
          <p:cNvPr id="14" name="Picture 13">
            <a:extLst>
              <a:ext uri="{FF2B5EF4-FFF2-40B4-BE49-F238E27FC236}">
                <a16:creationId xmlns:a16="http://schemas.microsoft.com/office/drawing/2014/main" id="{F09D9D87-EA6E-4297-9B0A-6AC8540C45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70798" y="3236240"/>
            <a:ext cx="1894342" cy="181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171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nextCondLst>
                <p:cond evt="onClick" delay="0">
                  <p:tgtEl>
                    <p:spTgt spid="7"/>
                  </p:tgtEl>
                </p:cond>
              </p:nextCondLst>
            </p:seq>
          </p:childTnLst>
        </p:cTn>
      </p:par>
    </p:tnLst>
    <p:bldLst>
      <p:bldP spid="5" grpId="0"/>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13</a:t>
            </a:fld>
            <a:endParaRPr lang="en-US" dirty="0"/>
          </a:p>
        </p:txBody>
      </p:sp>
      <p:sp>
        <p:nvSpPr>
          <p:cNvPr id="6" name="Title 5">
            <a:extLst>
              <a:ext uri="{FF2B5EF4-FFF2-40B4-BE49-F238E27FC236}">
                <a16:creationId xmlns:a16="http://schemas.microsoft.com/office/drawing/2014/main" id="{6D6FD521-721D-4FA5-A5D1-0AB88F98BA62}"/>
              </a:ext>
            </a:extLst>
          </p:cNvPr>
          <p:cNvSpPr>
            <a:spLocks noGrp="1"/>
          </p:cNvSpPr>
          <p:nvPr>
            <p:ph type="title"/>
          </p:nvPr>
        </p:nvSpPr>
        <p:spPr>
          <a:xfrm>
            <a:off x="939505" y="313562"/>
            <a:ext cx="3481666" cy="832104"/>
          </a:xfrm>
        </p:spPr>
        <p:txBody>
          <a:bodyPr>
            <a:normAutofit/>
          </a:bodyPr>
          <a:lstStyle/>
          <a:p>
            <a:r>
              <a:rPr lang="en-US" sz="3200" dirty="0"/>
              <a:t>Using a dictionary!</a:t>
            </a:r>
            <a:endParaRPr lang="en-GB" sz="3200" dirty="0"/>
          </a:p>
        </p:txBody>
      </p:sp>
      <p:pic>
        <p:nvPicPr>
          <p:cNvPr id="2050" name="Picture 2" descr="https://www.tes.com/tesv2/files/styles/news_article_ml_x2/public/media/image/2019-09/TES_DICTIONARY_USE.jpg?h=468a0b19&amp;itok=bwmdo1rZ">
            <a:extLst>
              <a:ext uri="{FF2B5EF4-FFF2-40B4-BE49-F238E27FC236}">
                <a16:creationId xmlns:a16="http://schemas.microsoft.com/office/drawing/2014/main" id="{A1025CC0-DB8B-490F-A60D-D54D29D7D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609" y="1231720"/>
            <a:ext cx="8382569" cy="471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966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14</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225574" y="589622"/>
            <a:ext cx="4391191" cy="1325563"/>
          </a:xfrm>
        </p:spPr>
        <p:txBody>
          <a:bodyPr anchor="t">
            <a:normAutofit/>
          </a:bodyPr>
          <a:lstStyle/>
          <a:p>
            <a:pPr algn="ctr"/>
            <a:r>
              <a:rPr lang="en-US" sz="3600" dirty="0"/>
              <a:t>New Words</a:t>
            </a:r>
          </a:p>
        </p:txBody>
      </p:sp>
      <p:sp>
        <p:nvSpPr>
          <p:cNvPr id="7" name="Text Placeholder 6">
            <a:extLst>
              <a:ext uri="{FF2B5EF4-FFF2-40B4-BE49-F238E27FC236}">
                <a16:creationId xmlns:a16="http://schemas.microsoft.com/office/drawing/2014/main" id="{AE495B20-FF2C-4679-89D6-BE7A90DA9F73}"/>
              </a:ext>
            </a:extLst>
          </p:cNvPr>
          <p:cNvSpPr>
            <a:spLocks noGrp="1"/>
          </p:cNvSpPr>
          <p:nvPr>
            <p:ph type="body" sz="quarter" idx="13"/>
          </p:nvPr>
        </p:nvSpPr>
        <p:spPr>
          <a:xfrm>
            <a:off x="572288" y="3695869"/>
            <a:ext cx="8515501" cy="1376177"/>
          </a:xfrm>
        </p:spPr>
        <p:txBody>
          <a:bodyPr>
            <a:normAutofit fontScale="25000" lnSpcReduction="20000"/>
          </a:bodyPr>
          <a:lstStyle/>
          <a:p>
            <a:pPr algn="l">
              <a:lnSpc>
                <a:spcPct val="170000"/>
              </a:lnSpc>
            </a:pPr>
            <a:r>
              <a:rPr lang="en-US" sz="18000" dirty="0"/>
              <a:t>scrap</a:t>
            </a:r>
          </a:p>
          <a:p>
            <a:pPr algn="l">
              <a:lnSpc>
                <a:spcPct val="170000"/>
              </a:lnSpc>
            </a:pPr>
            <a:r>
              <a:rPr lang="en-US" sz="18000" dirty="0"/>
              <a:t>biodegradable</a:t>
            </a:r>
          </a:p>
          <a:p>
            <a:pPr algn="l">
              <a:lnSpc>
                <a:spcPct val="170000"/>
              </a:lnSpc>
            </a:pPr>
            <a:r>
              <a:rPr lang="en-US" sz="18000" dirty="0"/>
              <a:t>rot</a:t>
            </a:r>
          </a:p>
          <a:p>
            <a:pPr algn="l">
              <a:lnSpc>
                <a:spcPct val="170000"/>
              </a:lnSpc>
            </a:pPr>
            <a:r>
              <a:rPr lang="en-US" sz="16000" dirty="0"/>
              <a:t>supermarket chain</a:t>
            </a:r>
          </a:p>
          <a:p>
            <a:pPr algn="l">
              <a:lnSpc>
                <a:spcPct val="170000"/>
              </a:lnSpc>
            </a:pPr>
            <a:endParaRPr lang="en-US" sz="18000" dirty="0"/>
          </a:p>
          <a:p>
            <a:pPr marL="857250" indent="-857250" algn="l">
              <a:buFont typeface="Arial" panose="020B0604020202020204" pitchFamily="34" charset="0"/>
              <a:buChar char="•"/>
            </a:pPr>
            <a:endParaRPr lang="en-US" u="sng" dirty="0">
              <a:solidFill>
                <a:schemeClr val="accent2"/>
              </a:solidFill>
            </a:endParaRPr>
          </a:p>
        </p:txBody>
      </p:sp>
      <p:sp>
        <p:nvSpPr>
          <p:cNvPr id="6" name="Text Placeholder 6">
            <a:extLst>
              <a:ext uri="{FF2B5EF4-FFF2-40B4-BE49-F238E27FC236}">
                <a16:creationId xmlns:a16="http://schemas.microsoft.com/office/drawing/2014/main" id="{232A9E73-9FF2-4853-B0BB-0D93576D89DF}"/>
              </a:ext>
            </a:extLst>
          </p:cNvPr>
          <p:cNvSpPr txBox="1">
            <a:spLocks/>
          </p:cNvSpPr>
          <p:nvPr/>
        </p:nvSpPr>
        <p:spPr>
          <a:xfrm>
            <a:off x="4830039" y="4079647"/>
            <a:ext cx="6243501" cy="885524"/>
          </a:xfrm>
          <a:prstGeom prst="rect">
            <a:avLst/>
          </a:prstGeom>
        </p:spPr>
        <p:txBody>
          <a:bodyPr vert="horz" lIns="91440" tIns="45720" rIns="91440" bIns="45720" rtlCol="0" anchor="ctr">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70000"/>
              </a:lnSpc>
            </a:pPr>
            <a:r>
              <a:rPr lang="en-US" sz="18000" dirty="0"/>
              <a:t>trial</a:t>
            </a:r>
          </a:p>
          <a:p>
            <a:pPr algn="l">
              <a:lnSpc>
                <a:spcPct val="170000"/>
              </a:lnSpc>
            </a:pPr>
            <a:r>
              <a:rPr lang="en-US" sz="18000" dirty="0"/>
              <a:t>single-use</a:t>
            </a:r>
          </a:p>
          <a:p>
            <a:pPr algn="l">
              <a:lnSpc>
                <a:spcPct val="170000"/>
              </a:lnSpc>
            </a:pPr>
            <a:r>
              <a:rPr lang="en-US" sz="18000" dirty="0"/>
              <a:t>statistics</a:t>
            </a:r>
          </a:p>
          <a:p>
            <a:pPr algn="l">
              <a:lnSpc>
                <a:spcPct val="170000"/>
              </a:lnSpc>
            </a:pPr>
            <a:r>
              <a:rPr lang="en-US" sz="18000" dirty="0"/>
              <a:t>distributed</a:t>
            </a:r>
          </a:p>
          <a:p>
            <a:pPr algn="l">
              <a:lnSpc>
                <a:spcPct val="120000"/>
              </a:lnSpc>
            </a:pPr>
            <a:endParaRPr lang="en-US" sz="5800" dirty="0"/>
          </a:p>
          <a:p>
            <a:pPr algn="l">
              <a:lnSpc>
                <a:spcPct val="120000"/>
              </a:lnSpc>
            </a:pPr>
            <a:endParaRPr lang="en-US" sz="5800" dirty="0"/>
          </a:p>
          <a:p>
            <a:pPr algn="l">
              <a:lnSpc>
                <a:spcPct val="120000"/>
              </a:lnSpc>
            </a:pPr>
            <a:endParaRPr lang="en-US" sz="5800" dirty="0"/>
          </a:p>
          <a:p>
            <a:pPr algn="l">
              <a:lnSpc>
                <a:spcPct val="120000"/>
              </a:lnSpc>
            </a:pPr>
            <a:endParaRPr lang="en-US" sz="5800" dirty="0"/>
          </a:p>
          <a:p>
            <a:pPr marL="857250" indent="-857250" algn="l">
              <a:buFont typeface="Arial" panose="020B0604020202020204" pitchFamily="34" charset="0"/>
              <a:buChar char="•"/>
            </a:pPr>
            <a:endParaRPr lang="en-US" u="sng" dirty="0">
              <a:solidFill>
                <a:schemeClr val="accent2"/>
              </a:solidFill>
            </a:endParaRPr>
          </a:p>
        </p:txBody>
      </p:sp>
      <p:sp>
        <p:nvSpPr>
          <p:cNvPr id="8" name="Text Placeholder 6">
            <a:extLst>
              <a:ext uri="{FF2B5EF4-FFF2-40B4-BE49-F238E27FC236}">
                <a16:creationId xmlns:a16="http://schemas.microsoft.com/office/drawing/2014/main" id="{6ED00579-2133-4EDB-9D25-CD21E4EA9E03}"/>
              </a:ext>
            </a:extLst>
          </p:cNvPr>
          <p:cNvSpPr txBox="1">
            <a:spLocks/>
          </p:cNvSpPr>
          <p:nvPr/>
        </p:nvSpPr>
        <p:spPr>
          <a:xfrm>
            <a:off x="8475935" y="3513988"/>
            <a:ext cx="8515501" cy="1376177"/>
          </a:xfrm>
          <a:prstGeom prst="rect">
            <a:avLst/>
          </a:prstGeom>
        </p:spPr>
        <p:txBody>
          <a:bodyPr vert="horz" lIns="91440" tIns="45720" rIns="91440" bIns="45720" rtlCol="0" anchor="ctr">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70000"/>
              </a:lnSpc>
            </a:pPr>
            <a:endParaRPr lang="en-US" sz="18000" dirty="0"/>
          </a:p>
          <a:p>
            <a:pPr algn="l">
              <a:lnSpc>
                <a:spcPct val="170000"/>
              </a:lnSpc>
            </a:pPr>
            <a:r>
              <a:rPr lang="en-US" sz="18000" dirty="0"/>
              <a:t>despite</a:t>
            </a:r>
          </a:p>
          <a:p>
            <a:pPr algn="l">
              <a:lnSpc>
                <a:spcPct val="170000"/>
              </a:lnSpc>
            </a:pPr>
            <a:r>
              <a:rPr lang="en-US" sz="18000" dirty="0"/>
              <a:t>swapping</a:t>
            </a:r>
          </a:p>
          <a:p>
            <a:pPr algn="l">
              <a:lnSpc>
                <a:spcPct val="170000"/>
              </a:lnSpc>
            </a:pPr>
            <a:r>
              <a:rPr lang="en-US" sz="18000" dirty="0"/>
              <a:t>engineer</a:t>
            </a:r>
          </a:p>
          <a:p>
            <a:pPr algn="l">
              <a:lnSpc>
                <a:spcPct val="170000"/>
              </a:lnSpc>
            </a:pPr>
            <a:r>
              <a:rPr lang="en-US" sz="18000" dirty="0"/>
              <a:t>chief executive</a:t>
            </a:r>
          </a:p>
          <a:p>
            <a:pPr algn="l">
              <a:lnSpc>
                <a:spcPct val="170000"/>
              </a:lnSpc>
            </a:pPr>
            <a:endParaRPr lang="en-US" sz="18000" dirty="0"/>
          </a:p>
          <a:p>
            <a:pPr marL="1143000" indent="-1143000" algn="l">
              <a:lnSpc>
                <a:spcPct val="120000"/>
              </a:lnSpc>
              <a:buFont typeface="Arial" panose="020B0604020202020204" pitchFamily="34" charset="0"/>
              <a:buChar char="•"/>
            </a:pPr>
            <a:endParaRPr lang="en-US" sz="18000" dirty="0"/>
          </a:p>
          <a:p>
            <a:pPr marL="857250" indent="-857250" algn="l">
              <a:buFont typeface="Arial" panose="020B0604020202020204" pitchFamily="34" charset="0"/>
              <a:buChar char="•"/>
            </a:pPr>
            <a:endParaRPr lang="en-US" u="sng" dirty="0">
              <a:solidFill>
                <a:schemeClr val="accent2"/>
              </a:solidFill>
            </a:endParaRPr>
          </a:p>
        </p:txBody>
      </p:sp>
    </p:spTree>
    <p:extLst>
      <p:ext uri="{BB962C8B-B14F-4D97-AF65-F5344CB8AC3E}">
        <p14:creationId xmlns:p14="http://schemas.microsoft.com/office/powerpoint/2010/main" val="2095212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15</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225574" y="589622"/>
            <a:ext cx="4391191" cy="1325563"/>
          </a:xfrm>
        </p:spPr>
        <p:txBody>
          <a:bodyPr anchor="t">
            <a:normAutofit/>
          </a:bodyPr>
          <a:lstStyle/>
          <a:p>
            <a:pPr algn="ctr"/>
            <a:r>
              <a:rPr lang="en-US" sz="3600" dirty="0"/>
              <a:t>New Words</a:t>
            </a:r>
          </a:p>
        </p:txBody>
      </p:sp>
      <p:sp>
        <p:nvSpPr>
          <p:cNvPr id="7" name="Text Placeholder 6">
            <a:extLst>
              <a:ext uri="{FF2B5EF4-FFF2-40B4-BE49-F238E27FC236}">
                <a16:creationId xmlns:a16="http://schemas.microsoft.com/office/drawing/2014/main" id="{AE495B20-FF2C-4679-89D6-BE7A90DA9F73}"/>
              </a:ext>
            </a:extLst>
          </p:cNvPr>
          <p:cNvSpPr>
            <a:spLocks noGrp="1"/>
          </p:cNvSpPr>
          <p:nvPr>
            <p:ph type="body" sz="quarter" idx="13"/>
          </p:nvPr>
        </p:nvSpPr>
        <p:spPr>
          <a:xfrm>
            <a:off x="1250561" y="2679202"/>
            <a:ext cx="10823328" cy="1376177"/>
          </a:xfrm>
        </p:spPr>
        <p:txBody>
          <a:bodyPr>
            <a:normAutofit fontScale="25000" lnSpcReduction="20000"/>
          </a:bodyPr>
          <a:lstStyle/>
          <a:p>
            <a:pPr algn="l">
              <a:lnSpc>
                <a:spcPct val="170000"/>
              </a:lnSpc>
            </a:pPr>
            <a:r>
              <a:rPr lang="en-US" sz="12800" dirty="0"/>
              <a:t>scrap</a:t>
            </a:r>
          </a:p>
          <a:p>
            <a:pPr algn="l">
              <a:lnSpc>
                <a:spcPct val="170000"/>
              </a:lnSpc>
            </a:pPr>
            <a:r>
              <a:rPr lang="en-US" sz="12800" dirty="0"/>
              <a:t>biodegradable				</a:t>
            </a:r>
          </a:p>
          <a:p>
            <a:pPr algn="l">
              <a:lnSpc>
                <a:spcPct val="170000"/>
              </a:lnSpc>
            </a:pPr>
            <a:r>
              <a:rPr lang="en-US" sz="12800" dirty="0"/>
              <a:t>rot</a:t>
            </a:r>
          </a:p>
          <a:p>
            <a:pPr algn="l">
              <a:lnSpc>
                <a:spcPct val="170000"/>
              </a:lnSpc>
            </a:pPr>
            <a:endParaRPr lang="en-US" sz="12800" dirty="0"/>
          </a:p>
          <a:p>
            <a:pPr marL="857250" indent="-857250" algn="l">
              <a:buFont typeface="Arial" panose="020B0604020202020204" pitchFamily="34" charset="0"/>
              <a:buChar char="•"/>
            </a:pPr>
            <a:endParaRPr lang="en-US" u="sng" dirty="0">
              <a:solidFill>
                <a:schemeClr val="accent2"/>
              </a:solidFill>
            </a:endParaRPr>
          </a:p>
        </p:txBody>
      </p:sp>
      <p:sp>
        <p:nvSpPr>
          <p:cNvPr id="6" name="Text Placeholder 6">
            <a:extLst>
              <a:ext uri="{FF2B5EF4-FFF2-40B4-BE49-F238E27FC236}">
                <a16:creationId xmlns:a16="http://schemas.microsoft.com/office/drawing/2014/main" id="{232A9E73-9FF2-4853-B0BB-0D93576D89DF}"/>
              </a:ext>
            </a:extLst>
          </p:cNvPr>
          <p:cNvSpPr txBox="1">
            <a:spLocks/>
          </p:cNvSpPr>
          <p:nvPr/>
        </p:nvSpPr>
        <p:spPr>
          <a:xfrm>
            <a:off x="480768" y="5781561"/>
            <a:ext cx="9523518" cy="1376177"/>
          </a:xfrm>
          <a:prstGeom prst="rect">
            <a:avLst/>
          </a:prstGeom>
        </p:spPr>
        <p:txBody>
          <a:bodyPr vert="horz" lIns="91440" tIns="45720" rIns="91440" bIns="45720" rtlCol="0" anchor="ctr">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70000"/>
              </a:lnSpc>
            </a:pPr>
            <a:r>
              <a:rPr lang="en-US" sz="12800" dirty="0"/>
              <a:t>supermarket chain</a:t>
            </a:r>
          </a:p>
          <a:p>
            <a:pPr algn="l">
              <a:lnSpc>
                <a:spcPct val="170000"/>
              </a:lnSpc>
            </a:pPr>
            <a:r>
              <a:rPr lang="en-US" sz="12800" dirty="0"/>
              <a:t>        trial</a:t>
            </a:r>
          </a:p>
          <a:p>
            <a:pPr algn="l">
              <a:lnSpc>
                <a:spcPct val="170000"/>
              </a:lnSpc>
            </a:pPr>
            <a:endParaRPr lang="en-US" sz="18000" dirty="0"/>
          </a:p>
          <a:p>
            <a:pPr algn="l">
              <a:lnSpc>
                <a:spcPct val="170000"/>
              </a:lnSpc>
            </a:pPr>
            <a:endParaRPr lang="en-US" sz="18000" dirty="0"/>
          </a:p>
          <a:p>
            <a:pPr marL="1143000" indent="-1143000" algn="l">
              <a:lnSpc>
                <a:spcPct val="120000"/>
              </a:lnSpc>
              <a:buFont typeface="Arial" panose="020B0604020202020204" pitchFamily="34" charset="0"/>
              <a:buChar char="•"/>
            </a:pPr>
            <a:endParaRPr lang="en-GB" sz="18000" dirty="0"/>
          </a:p>
          <a:p>
            <a:pPr marL="857250" indent="-857250" algn="l">
              <a:buFont typeface="Arial" panose="020B0604020202020204" pitchFamily="34" charset="0"/>
              <a:buChar char="•"/>
            </a:pPr>
            <a:endParaRPr lang="en-US" u="sng" dirty="0">
              <a:solidFill>
                <a:schemeClr val="accent2"/>
              </a:solidFill>
            </a:endParaRPr>
          </a:p>
        </p:txBody>
      </p:sp>
      <p:sp>
        <p:nvSpPr>
          <p:cNvPr id="8" name="Text Placeholder 6">
            <a:extLst>
              <a:ext uri="{FF2B5EF4-FFF2-40B4-BE49-F238E27FC236}">
                <a16:creationId xmlns:a16="http://schemas.microsoft.com/office/drawing/2014/main" id="{6ED00579-2133-4EDB-9D25-CD21E4EA9E03}"/>
              </a:ext>
            </a:extLst>
          </p:cNvPr>
          <p:cNvSpPr txBox="1">
            <a:spLocks/>
          </p:cNvSpPr>
          <p:nvPr/>
        </p:nvSpPr>
        <p:spPr>
          <a:xfrm>
            <a:off x="1250561" y="5266926"/>
            <a:ext cx="8515501" cy="13761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3200" dirty="0"/>
              <a:t>single-use</a:t>
            </a:r>
            <a:endParaRPr lang="en-US" sz="3200" u="sng" dirty="0">
              <a:solidFill>
                <a:schemeClr val="accent2"/>
              </a:solidFill>
            </a:endParaRPr>
          </a:p>
        </p:txBody>
      </p:sp>
      <p:sp>
        <p:nvSpPr>
          <p:cNvPr id="9" name="TextBox 8">
            <a:extLst>
              <a:ext uri="{FF2B5EF4-FFF2-40B4-BE49-F238E27FC236}">
                <a16:creationId xmlns:a16="http://schemas.microsoft.com/office/drawing/2014/main" id="{334B2493-0E2E-4A46-BECD-56DA7F71314A}"/>
              </a:ext>
            </a:extLst>
          </p:cNvPr>
          <p:cNvSpPr txBox="1"/>
          <p:nvPr/>
        </p:nvSpPr>
        <p:spPr>
          <a:xfrm>
            <a:off x="6096000" y="1027312"/>
            <a:ext cx="6004623" cy="1569660"/>
          </a:xfrm>
          <a:prstGeom prst="rect">
            <a:avLst/>
          </a:prstGeom>
          <a:noFill/>
        </p:spPr>
        <p:txBody>
          <a:bodyPr wrap="square" rtlCol="0">
            <a:spAutoFit/>
          </a:bodyPr>
          <a:lstStyle/>
          <a:p>
            <a:r>
              <a:rPr lang="en-GB" sz="3200" dirty="0"/>
              <a:t>things that can decompose while blending in into the natural environment</a:t>
            </a:r>
          </a:p>
        </p:txBody>
      </p:sp>
      <p:sp>
        <p:nvSpPr>
          <p:cNvPr id="11" name="TextBox 10">
            <a:extLst>
              <a:ext uri="{FF2B5EF4-FFF2-40B4-BE49-F238E27FC236}">
                <a16:creationId xmlns:a16="http://schemas.microsoft.com/office/drawing/2014/main" id="{6C0DBC2B-4AF3-4E6B-B231-D96CF997B4E4}"/>
              </a:ext>
            </a:extLst>
          </p:cNvPr>
          <p:cNvSpPr txBox="1"/>
          <p:nvPr/>
        </p:nvSpPr>
        <p:spPr>
          <a:xfrm>
            <a:off x="6102285" y="2501796"/>
            <a:ext cx="5942578" cy="584775"/>
          </a:xfrm>
          <a:prstGeom prst="rect">
            <a:avLst/>
          </a:prstGeom>
          <a:noFill/>
        </p:spPr>
        <p:txBody>
          <a:bodyPr wrap="square" rtlCol="0">
            <a:spAutoFit/>
          </a:bodyPr>
          <a:lstStyle/>
          <a:p>
            <a:r>
              <a:rPr lang="en-GB" sz="3200" dirty="0">
                <a:solidFill>
                  <a:schemeClr val="accent3">
                    <a:lumMod val="75000"/>
                  </a:schemeClr>
                </a:solidFill>
              </a:rPr>
              <a:t>decay/breakdown</a:t>
            </a:r>
          </a:p>
        </p:txBody>
      </p:sp>
      <p:sp>
        <p:nvSpPr>
          <p:cNvPr id="12" name="TextBox 11">
            <a:extLst>
              <a:ext uri="{FF2B5EF4-FFF2-40B4-BE49-F238E27FC236}">
                <a16:creationId xmlns:a16="http://schemas.microsoft.com/office/drawing/2014/main" id="{EC96454E-F355-4C0C-81AA-84D1AE2E275A}"/>
              </a:ext>
            </a:extLst>
          </p:cNvPr>
          <p:cNvSpPr txBox="1"/>
          <p:nvPr/>
        </p:nvSpPr>
        <p:spPr>
          <a:xfrm>
            <a:off x="6096000" y="3068400"/>
            <a:ext cx="6043809" cy="1077218"/>
          </a:xfrm>
          <a:prstGeom prst="rect">
            <a:avLst/>
          </a:prstGeom>
          <a:noFill/>
        </p:spPr>
        <p:txBody>
          <a:bodyPr wrap="square" rtlCol="0">
            <a:spAutoFit/>
          </a:bodyPr>
          <a:lstStyle/>
          <a:p>
            <a:r>
              <a:rPr lang="en-GB" sz="3200" dirty="0"/>
              <a:t>a supermarket found in different locations</a:t>
            </a:r>
          </a:p>
        </p:txBody>
      </p:sp>
      <p:sp>
        <p:nvSpPr>
          <p:cNvPr id="13" name="TextBox 12">
            <a:extLst>
              <a:ext uri="{FF2B5EF4-FFF2-40B4-BE49-F238E27FC236}">
                <a16:creationId xmlns:a16="http://schemas.microsoft.com/office/drawing/2014/main" id="{3176FE9D-B999-49F7-AEB9-6C7E2C9BABC1}"/>
              </a:ext>
            </a:extLst>
          </p:cNvPr>
          <p:cNvSpPr txBox="1"/>
          <p:nvPr/>
        </p:nvSpPr>
        <p:spPr>
          <a:xfrm>
            <a:off x="6114776" y="5751094"/>
            <a:ext cx="5394364" cy="584775"/>
          </a:xfrm>
          <a:prstGeom prst="rect">
            <a:avLst/>
          </a:prstGeom>
          <a:noFill/>
        </p:spPr>
        <p:txBody>
          <a:bodyPr wrap="square" rtlCol="0">
            <a:spAutoFit/>
          </a:bodyPr>
          <a:lstStyle/>
          <a:p>
            <a:r>
              <a:rPr lang="en-US" sz="3200" dirty="0">
                <a:solidFill>
                  <a:schemeClr val="accent3">
                    <a:lumMod val="75000"/>
                  </a:schemeClr>
                </a:solidFill>
              </a:rPr>
              <a:t>throw away</a:t>
            </a:r>
            <a:endParaRPr lang="en-GB" sz="3200" dirty="0">
              <a:solidFill>
                <a:schemeClr val="accent3">
                  <a:lumMod val="75000"/>
                </a:schemeClr>
              </a:solidFill>
            </a:endParaRPr>
          </a:p>
        </p:txBody>
      </p:sp>
      <p:sp>
        <p:nvSpPr>
          <p:cNvPr id="14" name="TextBox 13">
            <a:extLst>
              <a:ext uri="{FF2B5EF4-FFF2-40B4-BE49-F238E27FC236}">
                <a16:creationId xmlns:a16="http://schemas.microsoft.com/office/drawing/2014/main" id="{96164B13-0F88-4826-A437-A0DA4DB4015F}"/>
              </a:ext>
            </a:extLst>
          </p:cNvPr>
          <p:cNvSpPr txBox="1"/>
          <p:nvPr/>
        </p:nvSpPr>
        <p:spPr>
          <a:xfrm>
            <a:off x="6067513" y="4141893"/>
            <a:ext cx="6319736" cy="584775"/>
          </a:xfrm>
          <a:prstGeom prst="rect">
            <a:avLst/>
          </a:prstGeom>
          <a:noFill/>
        </p:spPr>
        <p:txBody>
          <a:bodyPr wrap="square" rtlCol="0">
            <a:spAutoFit/>
          </a:bodyPr>
          <a:lstStyle/>
          <a:p>
            <a:r>
              <a:rPr lang="en-US" sz="3200" dirty="0">
                <a:solidFill>
                  <a:schemeClr val="accent3">
                    <a:lumMod val="75000"/>
                  </a:schemeClr>
                </a:solidFill>
              </a:rPr>
              <a:t>trying or putting something to proof</a:t>
            </a:r>
            <a:endParaRPr lang="en-GB" sz="3200" dirty="0">
              <a:solidFill>
                <a:schemeClr val="accent3">
                  <a:lumMod val="75000"/>
                </a:schemeClr>
              </a:solidFill>
            </a:endParaRPr>
          </a:p>
        </p:txBody>
      </p:sp>
      <p:sp>
        <p:nvSpPr>
          <p:cNvPr id="15" name="TextBox 14">
            <a:extLst>
              <a:ext uri="{FF2B5EF4-FFF2-40B4-BE49-F238E27FC236}">
                <a16:creationId xmlns:a16="http://schemas.microsoft.com/office/drawing/2014/main" id="{45766D9A-F472-4B3D-BF80-EF18EA5D1411}"/>
              </a:ext>
            </a:extLst>
          </p:cNvPr>
          <p:cNvSpPr txBox="1"/>
          <p:nvPr/>
        </p:nvSpPr>
        <p:spPr>
          <a:xfrm>
            <a:off x="6054738" y="4923879"/>
            <a:ext cx="6420702" cy="584775"/>
          </a:xfrm>
          <a:prstGeom prst="rect">
            <a:avLst/>
          </a:prstGeom>
          <a:noFill/>
        </p:spPr>
        <p:txBody>
          <a:bodyPr wrap="square" rtlCol="0">
            <a:spAutoFit/>
          </a:bodyPr>
          <a:lstStyle/>
          <a:p>
            <a:r>
              <a:rPr lang="en-GB" sz="3200" dirty="0">
                <a:solidFill>
                  <a:schemeClr val="tx2">
                    <a:lumMod val="75000"/>
                  </a:schemeClr>
                </a:solidFill>
              </a:rPr>
              <a:t>to be used once and then disposed</a:t>
            </a:r>
          </a:p>
        </p:txBody>
      </p:sp>
      <p:cxnSp>
        <p:nvCxnSpPr>
          <p:cNvPr id="16" name="Straight Connector 15">
            <a:extLst>
              <a:ext uri="{FF2B5EF4-FFF2-40B4-BE49-F238E27FC236}">
                <a16:creationId xmlns:a16="http://schemas.microsoft.com/office/drawing/2014/main" id="{B0B8190D-51CA-4810-B5CF-DAF5729EACB6}"/>
              </a:ext>
            </a:extLst>
          </p:cNvPr>
          <p:cNvCxnSpPr>
            <a:cxnSpLocks/>
            <a:endCxn id="13" idx="1"/>
          </p:cNvCxnSpPr>
          <p:nvPr/>
        </p:nvCxnSpPr>
        <p:spPr>
          <a:xfrm>
            <a:off x="3996965" y="2045616"/>
            <a:ext cx="2117811" cy="3997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57A483-590F-4BAD-90C6-9D34643EC597}"/>
              </a:ext>
            </a:extLst>
          </p:cNvPr>
          <p:cNvCxnSpPr>
            <a:cxnSpLocks/>
          </p:cNvCxnSpPr>
          <p:nvPr/>
        </p:nvCxnSpPr>
        <p:spPr>
          <a:xfrm flipV="1">
            <a:off x="3996965" y="1853822"/>
            <a:ext cx="2020065" cy="1106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1748A9-E5D6-4491-8EAA-D6C6FA09286B}"/>
              </a:ext>
            </a:extLst>
          </p:cNvPr>
          <p:cNvCxnSpPr>
            <a:cxnSpLocks/>
          </p:cNvCxnSpPr>
          <p:nvPr/>
        </p:nvCxnSpPr>
        <p:spPr>
          <a:xfrm flipV="1">
            <a:off x="3850749" y="3032113"/>
            <a:ext cx="2166281" cy="639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59C639E-A54E-40FF-84EB-CE2F8FD25900}"/>
              </a:ext>
            </a:extLst>
          </p:cNvPr>
          <p:cNvCxnSpPr>
            <a:cxnSpLocks/>
          </p:cNvCxnSpPr>
          <p:nvPr/>
        </p:nvCxnSpPr>
        <p:spPr>
          <a:xfrm flipV="1">
            <a:off x="3850749" y="3743462"/>
            <a:ext cx="2245251" cy="741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2BE48D-58DD-4A19-BFA8-4A5E6CE8AD50}"/>
              </a:ext>
            </a:extLst>
          </p:cNvPr>
          <p:cNvCxnSpPr>
            <a:cxnSpLocks/>
          </p:cNvCxnSpPr>
          <p:nvPr/>
        </p:nvCxnSpPr>
        <p:spPr>
          <a:xfrm flipV="1">
            <a:off x="3804740" y="4556760"/>
            <a:ext cx="2212290" cy="685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A22413-23C8-43BA-9868-44327520D613}"/>
              </a:ext>
            </a:extLst>
          </p:cNvPr>
          <p:cNvCxnSpPr>
            <a:cxnSpLocks/>
            <a:endCxn id="15" idx="1"/>
          </p:cNvCxnSpPr>
          <p:nvPr/>
        </p:nvCxnSpPr>
        <p:spPr>
          <a:xfrm flipV="1">
            <a:off x="3888457" y="5216267"/>
            <a:ext cx="2166281" cy="8523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88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16</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225574" y="589622"/>
            <a:ext cx="4391191" cy="1325563"/>
          </a:xfrm>
        </p:spPr>
        <p:txBody>
          <a:bodyPr anchor="t">
            <a:normAutofit/>
          </a:bodyPr>
          <a:lstStyle/>
          <a:p>
            <a:pPr algn="ctr"/>
            <a:r>
              <a:rPr lang="en-US" sz="3600" dirty="0"/>
              <a:t>New Words</a:t>
            </a:r>
          </a:p>
        </p:txBody>
      </p:sp>
      <p:sp>
        <p:nvSpPr>
          <p:cNvPr id="7" name="Text Placeholder 6">
            <a:extLst>
              <a:ext uri="{FF2B5EF4-FFF2-40B4-BE49-F238E27FC236}">
                <a16:creationId xmlns:a16="http://schemas.microsoft.com/office/drawing/2014/main" id="{AE495B20-FF2C-4679-89D6-BE7A90DA9F73}"/>
              </a:ext>
            </a:extLst>
          </p:cNvPr>
          <p:cNvSpPr>
            <a:spLocks noGrp="1"/>
          </p:cNvSpPr>
          <p:nvPr>
            <p:ph type="body" sz="quarter" idx="13"/>
          </p:nvPr>
        </p:nvSpPr>
        <p:spPr>
          <a:xfrm>
            <a:off x="1212739" y="2685535"/>
            <a:ext cx="10823328" cy="1376177"/>
          </a:xfrm>
        </p:spPr>
        <p:txBody>
          <a:bodyPr>
            <a:normAutofit fontScale="25000" lnSpcReduction="20000"/>
          </a:bodyPr>
          <a:lstStyle/>
          <a:p>
            <a:pPr algn="l">
              <a:lnSpc>
                <a:spcPct val="170000"/>
              </a:lnSpc>
            </a:pPr>
            <a:r>
              <a:rPr lang="en-US" sz="12800" dirty="0"/>
              <a:t>statistics</a:t>
            </a:r>
          </a:p>
          <a:p>
            <a:pPr algn="l">
              <a:lnSpc>
                <a:spcPct val="170000"/>
              </a:lnSpc>
            </a:pPr>
            <a:r>
              <a:rPr lang="en-US" sz="12800" dirty="0"/>
              <a:t>distributed				</a:t>
            </a:r>
          </a:p>
          <a:p>
            <a:pPr algn="l">
              <a:lnSpc>
                <a:spcPct val="170000"/>
              </a:lnSpc>
            </a:pPr>
            <a:r>
              <a:rPr lang="en-US" sz="12800" dirty="0"/>
              <a:t>despite</a:t>
            </a:r>
          </a:p>
          <a:p>
            <a:pPr algn="l">
              <a:lnSpc>
                <a:spcPct val="170000"/>
              </a:lnSpc>
            </a:pPr>
            <a:endParaRPr lang="en-US" sz="12800" dirty="0"/>
          </a:p>
          <a:p>
            <a:pPr marL="857250" indent="-857250" algn="l">
              <a:buFont typeface="Arial" panose="020B0604020202020204" pitchFamily="34" charset="0"/>
              <a:buChar char="•"/>
            </a:pPr>
            <a:endParaRPr lang="en-US" u="sng" dirty="0">
              <a:solidFill>
                <a:schemeClr val="accent2"/>
              </a:solidFill>
            </a:endParaRPr>
          </a:p>
        </p:txBody>
      </p:sp>
      <p:sp>
        <p:nvSpPr>
          <p:cNvPr id="6" name="Text Placeholder 6">
            <a:extLst>
              <a:ext uri="{FF2B5EF4-FFF2-40B4-BE49-F238E27FC236}">
                <a16:creationId xmlns:a16="http://schemas.microsoft.com/office/drawing/2014/main" id="{232A9E73-9FF2-4853-B0BB-0D93576D89DF}"/>
              </a:ext>
            </a:extLst>
          </p:cNvPr>
          <p:cNvSpPr txBox="1">
            <a:spLocks/>
          </p:cNvSpPr>
          <p:nvPr/>
        </p:nvSpPr>
        <p:spPr>
          <a:xfrm>
            <a:off x="1212739" y="5853106"/>
            <a:ext cx="8515501" cy="1376177"/>
          </a:xfrm>
          <a:prstGeom prst="rect">
            <a:avLst/>
          </a:prstGeom>
        </p:spPr>
        <p:txBody>
          <a:bodyPr vert="horz" lIns="91440" tIns="45720" rIns="91440" bIns="45720" rtlCol="0" anchor="ctr">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70000"/>
              </a:lnSpc>
            </a:pPr>
            <a:r>
              <a:rPr lang="en-US" sz="12800" dirty="0"/>
              <a:t>swapping</a:t>
            </a:r>
          </a:p>
          <a:p>
            <a:pPr algn="l">
              <a:lnSpc>
                <a:spcPct val="170000"/>
              </a:lnSpc>
            </a:pPr>
            <a:r>
              <a:rPr lang="en-US" sz="12800" dirty="0"/>
              <a:t>chief executive</a:t>
            </a:r>
          </a:p>
          <a:p>
            <a:pPr algn="l">
              <a:lnSpc>
                <a:spcPct val="170000"/>
              </a:lnSpc>
            </a:pPr>
            <a:endParaRPr lang="en-US" sz="18000" dirty="0"/>
          </a:p>
          <a:p>
            <a:pPr algn="l">
              <a:lnSpc>
                <a:spcPct val="170000"/>
              </a:lnSpc>
            </a:pPr>
            <a:endParaRPr lang="en-US" sz="18000" dirty="0"/>
          </a:p>
          <a:p>
            <a:pPr marL="1143000" indent="-1143000" algn="l">
              <a:lnSpc>
                <a:spcPct val="120000"/>
              </a:lnSpc>
              <a:buFont typeface="Arial" panose="020B0604020202020204" pitchFamily="34" charset="0"/>
              <a:buChar char="•"/>
            </a:pPr>
            <a:endParaRPr lang="en-GB" sz="18000" dirty="0"/>
          </a:p>
          <a:p>
            <a:pPr marL="857250" indent="-857250" algn="l">
              <a:buFont typeface="Arial" panose="020B0604020202020204" pitchFamily="34" charset="0"/>
              <a:buChar char="•"/>
            </a:pPr>
            <a:endParaRPr lang="en-US" u="sng" dirty="0">
              <a:solidFill>
                <a:schemeClr val="accent2"/>
              </a:solidFill>
            </a:endParaRPr>
          </a:p>
        </p:txBody>
      </p:sp>
      <p:sp>
        <p:nvSpPr>
          <p:cNvPr id="8" name="Text Placeholder 6">
            <a:extLst>
              <a:ext uri="{FF2B5EF4-FFF2-40B4-BE49-F238E27FC236}">
                <a16:creationId xmlns:a16="http://schemas.microsoft.com/office/drawing/2014/main" id="{6ED00579-2133-4EDB-9D25-CD21E4EA9E03}"/>
              </a:ext>
            </a:extLst>
          </p:cNvPr>
          <p:cNvSpPr txBox="1">
            <a:spLocks/>
          </p:cNvSpPr>
          <p:nvPr/>
        </p:nvSpPr>
        <p:spPr>
          <a:xfrm>
            <a:off x="1157395" y="5345392"/>
            <a:ext cx="8515501" cy="13761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3200" dirty="0"/>
              <a:t>engineer</a:t>
            </a:r>
            <a:endParaRPr lang="en-US" sz="3200" u="sng" dirty="0">
              <a:solidFill>
                <a:schemeClr val="accent2"/>
              </a:solidFill>
            </a:endParaRPr>
          </a:p>
        </p:txBody>
      </p:sp>
      <p:sp>
        <p:nvSpPr>
          <p:cNvPr id="9" name="TextBox 8">
            <a:extLst>
              <a:ext uri="{FF2B5EF4-FFF2-40B4-BE49-F238E27FC236}">
                <a16:creationId xmlns:a16="http://schemas.microsoft.com/office/drawing/2014/main" id="{334B2493-0E2E-4A46-BECD-56DA7F71314A}"/>
              </a:ext>
            </a:extLst>
          </p:cNvPr>
          <p:cNvSpPr txBox="1"/>
          <p:nvPr/>
        </p:nvSpPr>
        <p:spPr>
          <a:xfrm>
            <a:off x="6194113" y="1663232"/>
            <a:ext cx="5807205" cy="584775"/>
          </a:xfrm>
          <a:prstGeom prst="rect">
            <a:avLst/>
          </a:prstGeom>
          <a:noFill/>
        </p:spPr>
        <p:txBody>
          <a:bodyPr wrap="square" rtlCol="0">
            <a:spAutoFit/>
          </a:bodyPr>
          <a:lstStyle/>
          <a:p>
            <a:r>
              <a:rPr lang="en-GB" sz="3200" dirty="0"/>
              <a:t>divided among many</a:t>
            </a:r>
          </a:p>
        </p:txBody>
      </p:sp>
      <p:sp>
        <p:nvSpPr>
          <p:cNvPr id="11" name="TextBox 10">
            <a:extLst>
              <a:ext uri="{FF2B5EF4-FFF2-40B4-BE49-F238E27FC236}">
                <a16:creationId xmlns:a16="http://schemas.microsoft.com/office/drawing/2014/main" id="{6C0DBC2B-4AF3-4E6B-B231-D96CF997B4E4}"/>
              </a:ext>
            </a:extLst>
          </p:cNvPr>
          <p:cNvSpPr txBox="1"/>
          <p:nvPr/>
        </p:nvSpPr>
        <p:spPr>
          <a:xfrm>
            <a:off x="6193670" y="2476216"/>
            <a:ext cx="5942578" cy="584775"/>
          </a:xfrm>
          <a:prstGeom prst="rect">
            <a:avLst/>
          </a:prstGeom>
          <a:noFill/>
        </p:spPr>
        <p:txBody>
          <a:bodyPr wrap="square" rtlCol="0">
            <a:spAutoFit/>
          </a:bodyPr>
          <a:lstStyle/>
          <a:p>
            <a:r>
              <a:rPr lang="en-US" sz="3200" dirty="0">
                <a:solidFill>
                  <a:schemeClr val="accent3">
                    <a:lumMod val="75000"/>
                  </a:schemeClr>
                </a:solidFill>
              </a:rPr>
              <a:t>even though</a:t>
            </a:r>
            <a:endParaRPr lang="en-GB" sz="3200" dirty="0">
              <a:solidFill>
                <a:schemeClr val="accent3">
                  <a:lumMod val="75000"/>
                </a:schemeClr>
              </a:solidFill>
            </a:endParaRPr>
          </a:p>
        </p:txBody>
      </p:sp>
      <p:sp>
        <p:nvSpPr>
          <p:cNvPr id="12" name="TextBox 11">
            <a:extLst>
              <a:ext uri="{FF2B5EF4-FFF2-40B4-BE49-F238E27FC236}">
                <a16:creationId xmlns:a16="http://schemas.microsoft.com/office/drawing/2014/main" id="{EC96454E-F355-4C0C-81AA-84D1AE2E275A}"/>
              </a:ext>
            </a:extLst>
          </p:cNvPr>
          <p:cNvSpPr txBox="1"/>
          <p:nvPr/>
        </p:nvSpPr>
        <p:spPr>
          <a:xfrm>
            <a:off x="6158329" y="3262009"/>
            <a:ext cx="6562286" cy="584775"/>
          </a:xfrm>
          <a:prstGeom prst="rect">
            <a:avLst/>
          </a:prstGeom>
          <a:noFill/>
        </p:spPr>
        <p:txBody>
          <a:bodyPr wrap="square" rtlCol="0">
            <a:spAutoFit/>
          </a:bodyPr>
          <a:lstStyle/>
          <a:p>
            <a:r>
              <a:rPr lang="en-GB" sz="3200" dirty="0"/>
              <a:t>giving in exchange</a:t>
            </a:r>
          </a:p>
        </p:txBody>
      </p:sp>
      <p:sp>
        <p:nvSpPr>
          <p:cNvPr id="13" name="TextBox 12">
            <a:extLst>
              <a:ext uri="{FF2B5EF4-FFF2-40B4-BE49-F238E27FC236}">
                <a16:creationId xmlns:a16="http://schemas.microsoft.com/office/drawing/2014/main" id="{3176FE9D-B999-49F7-AEB9-6C7E2C9BABC1}"/>
              </a:ext>
            </a:extLst>
          </p:cNvPr>
          <p:cNvSpPr txBox="1"/>
          <p:nvPr/>
        </p:nvSpPr>
        <p:spPr>
          <a:xfrm>
            <a:off x="6193670" y="5793266"/>
            <a:ext cx="5394364" cy="584775"/>
          </a:xfrm>
          <a:prstGeom prst="rect">
            <a:avLst/>
          </a:prstGeom>
          <a:noFill/>
        </p:spPr>
        <p:txBody>
          <a:bodyPr wrap="square" rtlCol="0">
            <a:spAutoFit/>
          </a:bodyPr>
          <a:lstStyle/>
          <a:p>
            <a:r>
              <a:rPr lang="en-US" sz="3200" dirty="0">
                <a:solidFill>
                  <a:schemeClr val="accent3">
                    <a:lumMod val="75000"/>
                  </a:schemeClr>
                </a:solidFill>
              </a:rPr>
              <a:t>information</a:t>
            </a:r>
            <a:endParaRPr lang="en-GB" sz="3200" dirty="0">
              <a:solidFill>
                <a:schemeClr val="accent3">
                  <a:lumMod val="75000"/>
                </a:schemeClr>
              </a:solidFill>
            </a:endParaRPr>
          </a:p>
        </p:txBody>
      </p:sp>
      <p:sp>
        <p:nvSpPr>
          <p:cNvPr id="14" name="TextBox 13">
            <a:extLst>
              <a:ext uri="{FF2B5EF4-FFF2-40B4-BE49-F238E27FC236}">
                <a16:creationId xmlns:a16="http://schemas.microsoft.com/office/drawing/2014/main" id="{96164B13-0F88-4826-A437-A0DA4DB4015F}"/>
              </a:ext>
            </a:extLst>
          </p:cNvPr>
          <p:cNvSpPr txBox="1"/>
          <p:nvPr/>
        </p:nvSpPr>
        <p:spPr>
          <a:xfrm>
            <a:off x="6195387" y="4105650"/>
            <a:ext cx="5840680" cy="584775"/>
          </a:xfrm>
          <a:prstGeom prst="rect">
            <a:avLst/>
          </a:prstGeom>
          <a:noFill/>
        </p:spPr>
        <p:txBody>
          <a:bodyPr wrap="square" rtlCol="0">
            <a:spAutoFit/>
          </a:bodyPr>
          <a:lstStyle/>
          <a:p>
            <a:r>
              <a:rPr lang="en-US" sz="3200" dirty="0">
                <a:solidFill>
                  <a:schemeClr val="accent3">
                    <a:lumMod val="75000"/>
                  </a:schemeClr>
                </a:solidFill>
              </a:rPr>
              <a:t>a leading person</a:t>
            </a:r>
            <a:endParaRPr lang="en-GB" sz="3200" dirty="0">
              <a:solidFill>
                <a:schemeClr val="accent3">
                  <a:lumMod val="75000"/>
                </a:schemeClr>
              </a:solidFill>
            </a:endParaRPr>
          </a:p>
        </p:txBody>
      </p:sp>
      <p:sp>
        <p:nvSpPr>
          <p:cNvPr id="15" name="TextBox 14">
            <a:extLst>
              <a:ext uri="{FF2B5EF4-FFF2-40B4-BE49-F238E27FC236}">
                <a16:creationId xmlns:a16="http://schemas.microsoft.com/office/drawing/2014/main" id="{45766D9A-F472-4B3D-BF80-EF18EA5D1411}"/>
              </a:ext>
            </a:extLst>
          </p:cNvPr>
          <p:cNvSpPr txBox="1"/>
          <p:nvPr/>
        </p:nvSpPr>
        <p:spPr>
          <a:xfrm>
            <a:off x="6193670" y="4740719"/>
            <a:ext cx="6178958" cy="1077218"/>
          </a:xfrm>
          <a:prstGeom prst="rect">
            <a:avLst/>
          </a:prstGeom>
          <a:noFill/>
        </p:spPr>
        <p:txBody>
          <a:bodyPr wrap="square" rtlCol="0">
            <a:spAutoFit/>
          </a:bodyPr>
          <a:lstStyle/>
          <a:p>
            <a:r>
              <a:rPr lang="en-US" sz="3200" dirty="0"/>
              <a:t>a person who uses and designs engines</a:t>
            </a:r>
            <a:endParaRPr lang="en-GB" sz="3200" dirty="0"/>
          </a:p>
        </p:txBody>
      </p:sp>
      <p:cxnSp>
        <p:nvCxnSpPr>
          <p:cNvPr id="16" name="Straight Connector 15">
            <a:extLst>
              <a:ext uri="{FF2B5EF4-FFF2-40B4-BE49-F238E27FC236}">
                <a16:creationId xmlns:a16="http://schemas.microsoft.com/office/drawing/2014/main" id="{B0B8190D-51CA-4810-B5CF-DAF5729EACB6}"/>
              </a:ext>
            </a:extLst>
          </p:cNvPr>
          <p:cNvCxnSpPr>
            <a:cxnSpLocks/>
          </p:cNvCxnSpPr>
          <p:nvPr/>
        </p:nvCxnSpPr>
        <p:spPr>
          <a:xfrm>
            <a:off x="3681330" y="2177821"/>
            <a:ext cx="2569345" cy="38556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57A483-590F-4BAD-90C6-9D34643EC597}"/>
              </a:ext>
            </a:extLst>
          </p:cNvPr>
          <p:cNvCxnSpPr>
            <a:cxnSpLocks/>
          </p:cNvCxnSpPr>
          <p:nvPr/>
        </p:nvCxnSpPr>
        <p:spPr>
          <a:xfrm flipV="1">
            <a:off x="3645989" y="2107242"/>
            <a:ext cx="2604686" cy="921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1748A9-E5D6-4491-8EAA-D6C6FA09286B}"/>
              </a:ext>
            </a:extLst>
          </p:cNvPr>
          <p:cNvCxnSpPr>
            <a:cxnSpLocks/>
          </p:cNvCxnSpPr>
          <p:nvPr/>
        </p:nvCxnSpPr>
        <p:spPr>
          <a:xfrm flipV="1">
            <a:off x="3681330" y="2910511"/>
            <a:ext cx="2476999" cy="921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59C639E-A54E-40FF-84EB-CE2F8FD25900}"/>
              </a:ext>
            </a:extLst>
          </p:cNvPr>
          <p:cNvCxnSpPr>
            <a:cxnSpLocks/>
          </p:cNvCxnSpPr>
          <p:nvPr/>
        </p:nvCxnSpPr>
        <p:spPr>
          <a:xfrm flipV="1">
            <a:off x="3681330" y="3761692"/>
            <a:ext cx="2388593" cy="75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2BE48D-58DD-4A19-BFA8-4A5E6CE8AD50}"/>
              </a:ext>
            </a:extLst>
          </p:cNvPr>
          <p:cNvCxnSpPr>
            <a:cxnSpLocks/>
          </p:cNvCxnSpPr>
          <p:nvPr/>
        </p:nvCxnSpPr>
        <p:spPr>
          <a:xfrm flipV="1">
            <a:off x="3681330" y="4555244"/>
            <a:ext cx="2388593" cy="8518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A22413-23C8-43BA-9868-44327520D613}"/>
              </a:ext>
            </a:extLst>
          </p:cNvPr>
          <p:cNvCxnSpPr>
            <a:cxnSpLocks/>
          </p:cNvCxnSpPr>
          <p:nvPr/>
        </p:nvCxnSpPr>
        <p:spPr>
          <a:xfrm flipV="1">
            <a:off x="3645989" y="5326344"/>
            <a:ext cx="2434027" cy="79830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35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17</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1</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01954">
            <a:off x="4849460" y="2384326"/>
            <a:ext cx="6666916" cy="3118593"/>
          </a:xfrm>
        </p:spPr>
        <p:txBody>
          <a:bodyPr>
            <a:normAutofit fontScale="77500" lnSpcReduction="20000"/>
          </a:bodyPr>
          <a:lstStyle/>
          <a:p>
            <a:endParaRPr lang="en-US" dirty="0"/>
          </a:p>
          <a:p>
            <a:r>
              <a:rPr lang="en-US" sz="7300" dirty="0"/>
              <a:t>READ the text </a:t>
            </a:r>
          </a:p>
          <a:p>
            <a:r>
              <a:rPr lang="en-US" sz="7300" dirty="0"/>
              <a:t>on the handout and the questions on the worksheet.</a:t>
            </a:r>
          </a:p>
          <a:p>
            <a:endParaRPr lang="en-US" sz="5100" dirty="0"/>
          </a:p>
        </p:txBody>
      </p:sp>
    </p:spTree>
    <p:extLst>
      <p:ext uri="{BB962C8B-B14F-4D97-AF65-F5344CB8AC3E}">
        <p14:creationId xmlns:p14="http://schemas.microsoft.com/office/powerpoint/2010/main" val="68762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lide Number Placeholder 2">
            <a:extLst>
              <a:ext uri="{FF2B5EF4-FFF2-40B4-BE49-F238E27FC236}">
                <a16:creationId xmlns:a16="http://schemas.microsoft.com/office/drawing/2014/main" id="{D30E78B8-C5E5-4B35-8CB8-A43CF6B41F90}"/>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lgn="r">
              <a:spcAft>
                <a:spcPts val="600"/>
              </a:spcAft>
            </a:pPr>
            <a:fld id="{98C0CDE5-970C-4CC4-BF43-0DA127E73E82}" type="slidenum">
              <a:rPr lang="en-US" sz="1200" noProof="0" smtClean="0">
                <a:solidFill>
                  <a:schemeClr val="tx1">
                    <a:tint val="75000"/>
                  </a:schemeClr>
                </a:solidFill>
                <a:latin typeface="+mn-lt"/>
              </a:rPr>
              <a:pPr algn="r">
                <a:spcAft>
                  <a:spcPts val="600"/>
                </a:spcAft>
              </a:pPr>
              <a:t>18</a:t>
            </a:fld>
            <a:endParaRPr lang="en-US" sz="1200" noProof="0" dirty="0">
              <a:solidFill>
                <a:schemeClr val="tx1">
                  <a:tint val="75000"/>
                </a:schemeClr>
              </a:solidFill>
              <a:latin typeface="+mn-lt"/>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191B1DD-6BD4-4C11-A435-71EF52E03280}"/>
              </a:ext>
            </a:extLst>
          </p:cNvPr>
          <p:cNvPicPr/>
          <p:nvPr/>
        </p:nvPicPr>
        <p:blipFill>
          <a:blip r:embed="rId2">
            <a:extLst>
              <a:ext uri="{28A0092B-C50C-407E-A947-70E740481C1C}">
                <a14:useLocalDpi xmlns:a14="http://schemas.microsoft.com/office/drawing/2010/main" val="0"/>
              </a:ext>
            </a:extLst>
          </a:blip>
          <a:stretch>
            <a:fillRect/>
          </a:stretch>
        </p:blipFill>
        <p:spPr>
          <a:xfrm>
            <a:off x="3287958" y="136525"/>
            <a:ext cx="5616084" cy="672147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425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lide Number Placeholder 2">
            <a:extLst>
              <a:ext uri="{FF2B5EF4-FFF2-40B4-BE49-F238E27FC236}">
                <a16:creationId xmlns:a16="http://schemas.microsoft.com/office/drawing/2014/main" id="{D30E78B8-C5E5-4B35-8CB8-A43CF6B41F90}"/>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lgn="r">
              <a:spcAft>
                <a:spcPts val="600"/>
              </a:spcAft>
            </a:pPr>
            <a:fld id="{98C0CDE5-970C-4CC4-BF43-0DA127E73E82}" type="slidenum">
              <a:rPr lang="en-US" sz="1200" noProof="0" smtClean="0">
                <a:solidFill>
                  <a:schemeClr val="tx1">
                    <a:tint val="75000"/>
                  </a:schemeClr>
                </a:solidFill>
                <a:latin typeface="+mn-lt"/>
              </a:rPr>
              <a:pPr algn="r">
                <a:spcAft>
                  <a:spcPts val="600"/>
                </a:spcAft>
              </a:pPr>
              <a:t>19</a:t>
            </a:fld>
            <a:endParaRPr lang="en-US" sz="1200" noProof="0" dirty="0">
              <a:solidFill>
                <a:schemeClr val="tx1">
                  <a:tint val="75000"/>
                </a:schemeClr>
              </a:solidFill>
              <a:latin typeface="+mn-lt"/>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1154C7FD-62F4-405D-9DF1-5118C876EAFD}"/>
              </a:ext>
            </a:extLst>
          </p:cNvPr>
          <p:cNvPicPr>
            <a:picLocks noChangeAspect="1"/>
          </p:cNvPicPr>
          <p:nvPr/>
        </p:nvPicPr>
        <p:blipFill>
          <a:blip r:embed="rId2"/>
          <a:stretch>
            <a:fillRect/>
          </a:stretch>
        </p:blipFill>
        <p:spPr>
          <a:xfrm>
            <a:off x="863600" y="-18706"/>
            <a:ext cx="10408023" cy="6858000"/>
          </a:xfrm>
          <a:prstGeom prst="rect">
            <a:avLst/>
          </a:prstGeom>
        </p:spPr>
      </p:pic>
    </p:spTree>
    <p:extLst>
      <p:ext uri="{BB962C8B-B14F-4D97-AF65-F5344CB8AC3E}">
        <p14:creationId xmlns:p14="http://schemas.microsoft.com/office/powerpoint/2010/main" val="2307351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197938" y="988676"/>
            <a:ext cx="4967465" cy="734415"/>
          </a:xfrm>
        </p:spPr>
        <p:txBody>
          <a:bodyPr>
            <a:normAutofit fontScale="90000"/>
          </a:bodyPr>
          <a:lstStyle/>
          <a:p>
            <a:r>
              <a:rPr lang="en-US" dirty="0"/>
              <a:t>Lesson 2 Objectives</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173161" y="2488677"/>
            <a:ext cx="5062693" cy="3988501"/>
          </a:xfrm>
        </p:spPr>
        <p:txBody>
          <a:bodyPr>
            <a:normAutofit fontScale="92500" lnSpcReduction="10000"/>
          </a:bodyPr>
          <a:lstStyle/>
          <a:p>
            <a:r>
              <a:rPr lang="en-US" sz="2800" dirty="0"/>
              <a:t>In Lesson 2 you will:</a:t>
            </a:r>
          </a:p>
          <a:p>
            <a:pPr marL="342900" indent="-342900">
              <a:buFont typeface="Arial" panose="020B0604020202020204" pitchFamily="34" charset="0"/>
              <a:buChar char="•"/>
            </a:pPr>
            <a:r>
              <a:rPr lang="en-US" sz="2800" dirty="0"/>
              <a:t>listen to a text being read aloud.</a:t>
            </a:r>
          </a:p>
          <a:p>
            <a:pPr marL="342900" indent="-342900">
              <a:buFont typeface="Arial" panose="020B0604020202020204" pitchFamily="34" charset="0"/>
              <a:buChar char="•"/>
            </a:pPr>
            <a:r>
              <a:rPr lang="en-US" sz="2800" dirty="0"/>
              <a:t>read a text silently and aloud.</a:t>
            </a:r>
          </a:p>
          <a:p>
            <a:pPr marL="342900" indent="-342900">
              <a:buFont typeface="Arial" panose="020B0604020202020204" pitchFamily="34" charset="0"/>
              <a:buChar char="•"/>
            </a:pPr>
            <a:r>
              <a:rPr lang="en-US" sz="2800" dirty="0"/>
              <a:t>answer questions about the text.</a:t>
            </a:r>
          </a:p>
          <a:p>
            <a:pPr marL="342900" indent="-342900">
              <a:buFont typeface="Arial" panose="020B0604020202020204" pitchFamily="34" charset="0"/>
              <a:buChar char="•"/>
            </a:pPr>
            <a:r>
              <a:rPr lang="en-US" sz="2800" dirty="0"/>
              <a:t>learn about the pros and cons of plastic.</a:t>
            </a:r>
          </a:p>
          <a:p>
            <a:pPr marL="342900" indent="-342900">
              <a:buFont typeface="Arial" panose="020B0604020202020204" pitchFamily="34" charset="0"/>
              <a:buChar char="•"/>
            </a:pPr>
            <a:r>
              <a:rPr lang="en-US" sz="2800" dirty="0"/>
              <a:t>understand how important it is to use paper bags or bags for life when you go shopping. </a:t>
            </a:r>
          </a:p>
        </p:txBody>
      </p:sp>
      <p:pic>
        <p:nvPicPr>
          <p:cNvPr id="17" name="Picture Placeholder 16" descr="Boy Reading Book">
            <a:extLst>
              <a:ext uri="{FF2B5EF4-FFF2-40B4-BE49-F238E27FC236}">
                <a16:creationId xmlns:a16="http://schemas.microsoft.com/office/drawing/2014/main" id="{C8B885F2-2AC2-46A9-9D9B-71123D1A1F6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a:xfrm rot="720000">
            <a:off x="6384187" y="209524"/>
            <a:ext cx="4647699" cy="5472101"/>
          </a:xfrm>
        </p:spPr>
      </p:pic>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2</a:t>
            </a:fld>
            <a:endParaRPr lang="en-US" dirty="0"/>
          </a:p>
        </p:txBody>
      </p:sp>
    </p:spTree>
    <p:extLst>
      <p:ext uri="{BB962C8B-B14F-4D97-AF65-F5344CB8AC3E}">
        <p14:creationId xmlns:p14="http://schemas.microsoft.com/office/powerpoint/2010/main" val="3671418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20</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1</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01954">
            <a:off x="3881873" y="2063788"/>
            <a:ext cx="8450056" cy="3793871"/>
          </a:xfrm>
        </p:spPr>
        <p:txBody>
          <a:bodyPr>
            <a:normAutofit fontScale="85000" lnSpcReduction="20000"/>
          </a:bodyPr>
          <a:lstStyle/>
          <a:p>
            <a:endParaRPr lang="en-US" dirty="0"/>
          </a:p>
          <a:p>
            <a:r>
              <a:rPr lang="en-US" sz="5100" dirty="0"/>
              <a:t>After you read the text and questions </a:t>
            </a:r>
          </a:p>
          <a:p>
            <a:r>
              <a:rPr lang="en-US" sz="5100" dirty="0"/>
              <a:t>you should be able to </a:t>
            </a:r>
          </a:p>
          <a:p>
            <a:r>
              <a:rPr lang="en-US" sz="5100" dirty="0"/>
              <a:t>ANSWER the following question:</a:t>
            </a:r>
          </a:p>
          <a:p>
            <a:endParaRPr lang="en-US" sz="5100" dirty="0"/>
          </a:p>
          <a:p>
            <a:r>
              <a:rPr lang="en-US" sz="5100" dirty="0"/>
              <a:t>WHAT IS THE TEXT ABOUT? </a:t>
            </a:r>
          </a:p>
          <a:p>
            <a:endParaRPr lang="en-US" sz="5100" dirty="0"/>
          </a:p>
        </p:txBody>
      </p:sp>
    </p:spTree>
    <p:extLst>
      <p:ext uri="{BB962C8B-B14F-4D97-AF65-F5344CB8AC3E}">
        <p14:creationId xmlns:p14="http://schemas.microsoft.com/office/powerpoint/2010/main" val="1186685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329BA7-11BD-424F-BEA2-E4D4634EDF6E}"/>
              </a:ext>
            </a:extLst>
          </p:cNvPr>
          <p:cNvSpPr>
            <a:spLocks noGrp="1"/>
          </p:cNvSpPr>
          <p:nvPr>
            <p:ph type="sldNum" sz="quarter" idx="12"/>
          </p:nvPr>
        </p:nvSpPr>
        <p:spPr/>
        <p:txBody>
          <a:bodyPr/>
          <a:lstStyle/>
          <a:p>
            <a:fld id="{98C0CDE5-970C-4CC4-BF43-0DA127E73E82}" type="slidenum">
              <a:rPr lang="en-US" noProof="0" smtClean="0"/>
              <a:t>21</a:t>
            </a:fld>
            <a:endParaRPr lang="en-US" noProof="0" dirty="0"/>
          </a:p>
        </p:txBody>
      </p:sp>
      <p:sp>
        <p:nvSpPr>
          <p:cNvPr id="6" name="Title 5">
            <a:extLst>
              <a:ext uri="{FF2B5EF4-FFF2-40B4-BE49-F238E27FC236}">
                <a16:creationId xmlns:a16="http://schemas.microsoft.com/office/drawing/2014/main" id="{58F59C66-80FC-424E-BD90-A52ECC9E2AF0}"/>
              </a:ext>
            </a:extLst>
          </p:cNvPr>
          <p:cNvSpPr>
            <a:spLocks noGrp="1"/>
          </p:cNvSpPr>
          <p:nvPr>
            <p:ph type="title"/>
          </p:nvPr>
        </p:nvSpPr>
        <p:spPr>
          <a:xfrm rot="21180000">
            <a:off x="-18090" y="340764"/>
            <a:ext cx="5227881" cy="1325563"/>
          </a:xfrm>
        </p:spPr>
        <p:txBody>
          <a:bodyPr>
            <a:normAutofit/>
          </a:bodyPr>
          <a:lstStyle/>
          <a:p>
            <a:r>
              <a:rPr lang="en-US" sz="3200" dirty="0"/>
              <a:t>Step 2:</a:t>
            </a:r>
            <a:br>
              <a:rPr lang="en-US" sz="3200" dirty="0"/>
            </a:br>
            <a:r>
              <a:rPr lang="en-US" sz="3200" dirty="0"/>
              <a:t>Discuss the question</a:t>
            </a:r>
            <a:endParaRPr lang="en-GB" sz="3200" dirty="0"/>
          </a:p>
        </p:txBody>
      </p:sp>
      <p:sp>
        <p:nvSpPr>
          <p:cNvPr id="2" name="Rectangle 1">
            <a:extLst>
              <a:ext uri="{FF2B5EF4-FFF2-40B4-BE49-F238E27FC236}">
                <a16:creationId xmlns:a16="http://schemas.microsoft.com/office/drawing/2014/main" id="{987C1047-C672-4829-AF25-813E01879B35}"/>
              </a:ext>
            </a:extLst>
          </p:cNvPr>
          <p:cNvSpPr/>
          <p:nvPr/>
        </p:nvSpPr>
        <p:spPr>
          <a:xfrm>
            <a:off x="2264657" y="1508327"/>
            <a:ext cx="10436089" cy="562718"/>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2800" dirty="0">
                <a:solidFill>
                  <a:srgbClr val="180200"/>
                </a:solidFill>
              </a:rPr>
              <a:t>What is the text about?</a:t>
            </a:r>
            <a:endParaRPr lang="en-GB" sz="2800" dirty="0">
              <a:solidFill>
                <a:srgbClr val="180200"/>
              </a:solidFill>
            </a:endParaRPr>
          </a:p>
        </p:txBody>
      </p:sp>
      <p:sp>
        <p:nvSpPr>
          <p:cNvPr id="4" name="Rectangle 3">
            <a:extLst>
              <a:ext uri="{FF2B5EF4-FFF2-40B4-BE49-F238E27FC236}">
                <a16:creationId xmlns:a16="http://schemas.microsoft.com/office/drawing/2014/main" id="{16200B7E-26C2-4A7C-83D5-AE89403CA567}"/>
              </a:ext>
            </a:extLst>
          </p:cNvPr>
          <p:cNvSpPr/>
          <p:nvPr/>
        </p:nvSpPr>
        <p:spPr>
          <a:xfrm>
            <a:off x="1502141" y="2178036"/>
            <a:ext cx="9982730" cy="4336059"/>
          </a:xfrm>
          <a:prstGeom prst="rect">
            <a:avLst/>
          </a:prstGeom>
        </p:spPr>
        <p:txBody>
          <a:bodyPr wrap="square">
            <a:spAutoFit/>
          </a:bodyPr>
          <a:lstStyle/>
          <a:p>
            <a:pPr algn="just">
              <a:lnSpc>
                <a:spcPct val="120000"/>
              </a:lnSpc>
              <a:spcBef>
                <a:spcPts val="600"/>
              </a:spcBef>
            </a:pPr>
            <a:r>
              <a:rPr lang="en-US" sz="2800" dirty="0"/>
              <a:t>This text is a newspaper article because it has the name of the newspaper written on top, a headline, the date and a picture with a caption.</a:t>
            </a:r>
          </a:p>
          <a:p>
            <a:pPr algn="just">
              <a:lnSpc>
                <a:spcPct val="120000"/>
              </a:lnSpc>
              <a:spcBef>
                <a:spcPts val="600"/>
              </a:spcBef>
            </a:pPr>
            <a:r>
              <a:rPr lang="en-US" sz="2800" dirty="0"/>
              <a:t>A big, British supermarket chain, Morrisons, is going to exchange plastic bags with paper bags. By doing so, this supermarket chain is trying to reduce plastic pollution and help the environment. </a:t>
            </a:r>
          </a:p>
          <a:p>
            <a:pPr algn="just">
              <a:lnSpc>
                <a:spcPct val="120000"/>
              </a:lnSpc>
              <a:spcBef>
                <a:spcPts val="600"/>
              </a:spcBef>
            </a:pPr>
            <a:r>
              <a:rPr lang="en-US" sz="2800" dirty="0"/>
              <a:t>David Potts, the Chief Executive (leading person) is reported saying that people want to reduce the use of plastic in their lives.</a:t>
            </a:r>
          </a:p>
        </p:txBody>
      </p:sp>
    </p:spTree>
    <p:extLst>
      <p:ext uri="{BB962C8B-B14F-4D97-AF65-F5344CB8AC3E}">
        <p14:creationId xmlns:p14="http://schemas.microsoft.com/office/powerpoint/2010/main" val="225941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22</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3</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51115">
            <a:off x="3586403" y="1555296"/>
            <a:ext cx="9047595" cy="5053642"/>
          </a:xfrm>
        </p:spPr>
        <p:txBody>
          <a:bodyPr>
            <a:normAutofit lnSpcReduction="10000"/>
          </a:bodyPr>
          <a:lstStyle/>
          <a:p>
            <a:endParaRPr lang="en-US" sz="800" dirty="0"/>
          </a:p>
          <a:p>
            <a:r>
              <a:rPr lang="en-US" dirty="0"/>
              <a:t>READ the text and questions again. </a:t>
            </a:r>
          </a:p>
          <a:p>
            <a:r>
              <a:rPr lang="en-US" dirty="0"/>
              <a:t>Then try to ANSWER the following questions:</a:t>
            </a:r>
          </a:p>
          <a:p>
            <a:pPr marL="914400" indent="-914400" algn="l">
              <a:buFont typeface="+mj-lt"/>
              <a:buAutoNum type="arabicPeriod"/>
            </a:pPr>
            <a:r>
              <a:rPr lang="en-US" dirty="0"/>
              <a:t>How many Morrisons stores will be using paper bags and not plastic bags?</a:t>
            </a:r>
          </a:p>
          <a:p>
            <a:pPr marL="914400" indent="-914400" algn="l">
              <a:buFont typeface="+mj-lt"/>
              <a:buAutoNum type="arabicPeriod"/>
            </a:pPr>
            <a:r>
              <a:rPr lang="en-US" dirty="0"/>
              <a:t>What are bags for life?</a:t>
            </a:r>
          </a:p>
          <a:p>
            <a:pPr marL="914400" indent="-914400" algn="l">
              <a:buFont typeface="+mj-lt"/>
              <a:buAutoNum type="arabicPeriod"/>
            </a:pPr>
            <a:r>
              <a:rPr lang="en-US" dirty="0"/>
              <a:t>Why is Morrisons swapping the bags for life with paper bags?</a:t>
            </a:r>
          </a:p>
          <a:p>
            <a:pPr marL="914400" indent="-914400" algn="l">
              <a:buFont typeface="+mj-lt"/>
              <a:buAutoNum type="arabicPeriod"/>
            </a:pPr>
            <a:r>
              <a:rPr lang="en-US" dirty="0"/>
              <a:t>Who was </a:t>
            </a:r>
            <a:r>
              <a:rPr lang="en-US" dirty="0" err="1"/>
              <a:t>Sten</a:t>
            </a:r>
            <a:r>
              <a:rPr lang="en-US" dirty="0"/>
              <a:t> Gustaf Thulin?</a:t>
            </a:r>
          </a:p>
          <a:p>
            <a:pPr algn="l"/>
            <a:r>
              <a:rPr lang="en-US" dirty="0"/>
              <a:t>5.       Why can paper bags be harmful to the </a:t>
            </a:r>
          </a:p>
          <a:p>
            <a:pPr algn="l"/>
            <a:r>
              <a:rPr lang="en-US" dirty="0"/>
              <a:t>           environment?</a:t>
            </a:r>
          </a:p>
        </p:txBody>
      </p:sp>
      <p:pic>
        <p:nvPicPr>
          <p:cNvPr id="2" name="Picture 1">
            <a:extLst>
              <a:ext uri="{FF2B5EF4-FFF2-40B4-BE49-F238E27FC236}">
                <a16:creationId xmlns:a16="http://schemas.microsoft.com/office/drawing/2014/main" id="{0E311DF0-0CF9-42C9-AB03-93546ECAC893}"/>
              </a:ext>
            </a:extLst>
          </p:cNvPr>
          <p:cNvPicPr>
            <a:picLocks noChangeAspect="1"/>
          </p:cNvPicPr>
          <p:nvPr/>
        </p:nvPicPr>
        <p:blipFill>
          <a:blip r:embed="rId2"/>
          <a:stretch>
            <a:fillRect/>
          </a:stretch>
        </p:blipFill>
        <p:spPr>
          <a:xfrm rot="20799103">
            <a:off x="7876901" y="5964314"/>
            <a:ext cx="2762386" cy="328145"/>
          </a:xfrm>
          <a:prstGeom prst="rect">
            <a:avLst/>
          </a:prstGeom>
        </p:spPr>
      </p:pic>
      <p:sp>
        <p:nvSpPr>
          <p:cNvPr id="6" name="TextBox 5">
            <a:extLst>
              <a:ext uri="{FF2B5EF4-FFF2-40B4-BE49-F238E27FC236}">
                <a16:creationId xmlns:a16="http://schemas.microsoft.com/office/drawing/2014/main" id="{B49C414B-0AFD-42BE-B1E7-B14CEF7506DA}"/>
              </a:ext>
            </a:extLst>
          </p:cNvPr>
          <p:cNvSpPr txBox="1"/>
          <p:nvPr/>
        </p:nvSpPr>
        <p:spPr>
          <a:xfrm rot="20347664">
            <a:off x="10000852" y="5618374"/>
            <a:ext cx="782424" cy="461665"/>
          </a:xfrm>
          <a:prstGeom prst="rect">
            <a:avLst/>
          </a:prstGeom>
          <a:noFill/>
        </p:spPr>
        <p:txBody>
          <a:bodyPr wrap="square" rtlCol="0">
            <a:spAutoFit/>
          </a:bodyPr>
          <a:lstStyle/>
          <a:p>
            <a:r>
              <a:rPr lang="en-US" sz="2400" dirty="0">
                <a:solidFill>
                  <a:srgbClr val="180200"/>
                </a:solidFill>
              </a:rPr>
              <a:t>!</a:t>
            </a:r>
            <a:endParaRPr lang="en-GB" dirty="0">
              <a:solidFill>
                <a:srgbClr val="180200"/>
              </a:solidFill>
            </a:endParaRPr>
          </a:p>
        </p:txBody>
      </p:sp>
    </p:spTree>
    <p:extLst>
      <p:ext uri="{BB962C8B-B14F-4D97-AF65-F5344CB8AC3E}">
        <p14:creationId xmlns:p14="http://schemas.microsoft.com/office/powerpoint/2010/main" val="1920179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329BA7-11BD-424F-BEA2-E4D4634EDF6E}"/>
              </a:ext>
            </a:extLst>
          </p:cNvPr>
          <p:cNvSpPr>
            <a:spLocks noGrp="1"/>
          </p:cNvSpPr>
          <p:nvPr>
            <p:ph type="sldNum" sz="quarter" idx="12"/>
          </p:nvPr>
        </p:nvSpPr>
        <p:spPr/>
        <p:txBody>
          <a:bodyPr/>
          <a:lstStyle/>
          <a:p>
            <a:fld id="{98C0CDE5-970C-4CC4-BF43-0DA127E73E82}" type="slidenum">
              <a:rPr lang="en-US" noProof="0" smtClean="0"/>
              <a:t>23</a:t>
            </a:fld>
            <a:endParaRPr lang="en-US" noProof="0" dirty="0"/>
          </a:p>
        </p:txBody>
      </p:sp>
      <p:sp>
        <p:nvSpPr>
          <p:cNvPr id="6" name="Title 5">
            <a:extLst>
              <a:ext uri="{FF2B5EF4-FFF2-40B4-BE49-F238E27FC236}">
                <a16:creationId xmlns:a16="http://schemas.microsoft.com/office/drawing/2014/main" id="{58F59C66-80FC-424E-BD90-A52ECC9E2AF0}"/>
              </a:ext>
            </a:extLst>
          </p:cNvPr>
          <p:cNvSpPr>
            <a:spLocks noGrp="1"/>
          </p:cNvSpPr>
          <p:nvPr>
            <p:ph type="title"/>
          </p:nvPr>
        </p:nvSpPr>
        <p:spPr>
          <a:xfrm rot="21180000">
            <a:off x="-31754" y="332735"/>
            <a:ext cx="5385997" cy="1325563"/>
          </a:xfrm>
        </p:spPr>
        <p:txBody>
          <a:bodyPr>
            <a:normAutofit/>
          </a:bodyPr>
          <a:lstStyle/>
          <a:p>
            <a:r>
              <a:rPr lang="en-US" sz="3200" dirty="0"/>
              <a:t>Step 4:</a:t>
            </a:r>
            <a:br>
              <a:rPr lang="en-US" sz="3200" dirty="0"/>
            </a:br>
            <a:r>
              <a:rPr lang="en-US" sz="3200" dirty="0"/>
              <a:t>Discuss the questions</a:t>
            </a:r>
            <a:endParaRPr lang="en-GB" sz="3200" dirty="0"/>
          </a:p>
        </p:txBody>
      </p:sp>
      <p:sp>
        <p:nvSpPr>
          <p:cNvPr id="2" name="Rectangle 1">
            <a:extLst>
              <a:ext uri="{FF2B5EF4-FFF2-40B4-BE49-F238E27FC236}">
                <a16:creationId xmlns:a16="http://schemas.microsoft.com/office/drawing/2014/main" id="{987C1047-C672-4829-AF25-813E01879B35}"/>
              </a:ext>
            </a:extLst>
          </p:cNvPr>
          <p:cNvSpPr/>
          <p:nvPr/>
        </p:nvSpPr>
        <p:spPr>
          <a:xfrm>
            <a:off x="1653293" y="1550507"/>
            <a:ext cx="10436089" cy="954107"/>
          </a:xfrm>
          <a:prstGeom prst="rect">
            <a:avLst/>
          </a:prstGeom>
        </p:spPr>
        <p:txBody>
          <a:bodyPr wrap="square">
            <a:spAutoFit/>
          </a:bodyPr>
          <a:lstStyle/>
          <a:p>
            <a:pPr marL="914400" indent="-914400">
              <a:buFont typeface="+mj-lt"/>
              <a:buAutoNum type="arabicPeriod"/>
            </a:pPr>
            <a:r>
              <a:rPr lang="en-US" sz="2800" dirty="0">
                <a:solidFill>
                  <a:srgbClr val="180200"/>
                </a:solidFill>
              </a:rPr>
              <a:t>How many Morrisons stores will be using paper bags and not plastic bags?</a:t>
            </a:r>
          </a:p>
        </p:txBody>
      </p:sp>
      <p:sp>
        <p:nvSpPr>
          <p:cNvPr id="4" name="Rectangle 3">
            <a:extLst>
              <a:ext uri="{FF2B5EF4-FFF2-40B4-BE49-F238E27FC236}">
                <a16:creationId xmlns:a16="http://schemas.microsoft.com/office/drawing/2014/main" id="{16200B7E-26C2-4A7C-83D5-AE89403CA567}"/>
              </a:ext>
            </a:extLst>
          </p:cNvPr>
          <p:cNvSpPr/>
          <p:nvPr/>
        </p:nvSpPr>
        <p:spPr>
          <a:xfrm>
            <a:off x="2545132" y="2439259"/>
            <a:ext cx="10114959" cy="562718"/>
          </a:xfrm>
          <a:prstGeom prst="rect">
            <a:avLst/>
          </a:prstGeom>
        </p:spPr>
        <p:txBody>
          <a:bodyPr wrap="square">
            <a:spAutoFit/>
          </a:bodyPr>
          <a:lstStyle/>
          <a:p>
            <a:pPr>
              <a:lnSpc>
                <a:spcPct val="120000"/>
              </a:lnSpc>
              <a:spcBef>
                <a:spcPts val="600"/>
              </a:spcBef>
            </a:pPr>
            <a:r>
              <a:rPr lang="en-US" sz="2800" dirty="0"/>
              <a:t>Eight of the stores</a:t>
            </a:r>
            <a:endParaRPr lang="en-GB" sz="2800" dirty="0"/>
          </a:p>
        </p:txBody>
      </p:sp>
      <p:sp>
        <p:nvSpPr>
          <p:cNvPr id="8" name="Rectangle 7">
            <a:extLst>
              <a:ext uri="{FF2B5EF4-FFF2-40B4-BE49-F238E27FC236}">
                <a16:creationId xmlns:a16="http://schemas.microsoft.com/office/drawing/2014/main" id="{F0074522-E213-4E40-A3D1-988D2706779E}"/>
              </a:ext>
            </a:extLst>
          </p:cNvPr>
          <p:cNvSpPr/>
          <p:nvPr/>
        </p:nvSpPr>
        <p:spPr>
          <a:xfrm>
            <a:off x="1562361" y="3169361"/>
            <a:ext cx="10436089" cy="523220"/>
          </a:xfrm>
          <a:prstGeom prst="rect">
            <a:avLst/>
          </a:prstGeom>
        </p:spPr>
        <p:txBody>
          <a:bodyPr wrap="square">
            <a:spAutoFit/>
          </a:bodyPr>
          <a:lstStyle/>
          <a:p>
            <a:r>
              <a:rPr lang="en-US" sz="2800" dirty="0">
                <a:solidFill>
                  <a:srgbClr val="180200"/>
                </a:solidFill>
              </a:rPr>
              <a:t>2.       What are bags for life?</a:t>
            </a:r>
          </a:p>
        </p:txBody>
      </p:sp>
      <p:sp>
        <p:nvSpPr>
          <p:cNvPr id="9" name="Rectangle 8">
            <a:extLst>
              <a:ext uri="{FF2B5EF4-FFF2-40B4-BE49-F238E27FC236}">
                <a16:creationId xmlns:a16="http://schemas.microsoft.com/office/drawing/2014/main" id="{F6F1BCF6-3192-4D1C-853F-B4824B58C3FC}"/>
              </a:ext>
            </a:extLst>
          </p:cNvPr>
          <p:cNvSpPr/>
          <p:nvPr/>
        </p:nvSpPr>
        <p:spPr>
          <a:xfrm>
            <a:off x="2499049" y="3694745"/>
            <a:ext cx="9263409" cy="954107"/>
          </a:xfrm>
          <a:prstGeom prst="rect">
            <a:avLst/>
          </a:prstGeom>
        </p:spPr>
        <p:txBody>
          <a:bodyPr wrap="square">
            <a:spAutoFit/>
          </a:bodyPr>
          <a:lstStyle/>
          <a:p>
            <a:pPr>
              <a:spcBef>
                <a:spcPts val="600"/>
              </a:spcBef>
            </a:pPr>
            <a:r>
              <a:rPr lang="en-US" sz="2800" dirty="0"/>
              <a:t>They are plastic bags designed to be used over and over again and so reduce the use of plastic.</a:t>
            </a:r>
            <a:endParaRPr lang="en-GB" sz="2800" dirty="0"/>
          </a:p>
        </p:txBody>
      </p:sp>
      <p:sp>
        <p:nvSpPr>
          <p:cNvPr id="10" name="Rectangle 9">
            <a:extLst>
              <a:ext uri="{FF2B5EF4-FFF2-40B4-BE49-F238E27FC236}">
                <a16:creationId xmlns:a16="http://schemas.microsoft.com/office/drawing/2014/main" id="{4C039926-E9DF-4F04-A341-BE346BAC943D}"/>
              </a:ext>
            </a:extLst>
          </p:cNvPr>
          <p:cNvSpPr/>
          <p:nvPr/>
        </p:nvSpPr>
        <p:spPr>
          <a:xfrm>
            <a:off x="1562361" y="4865169"/>
            <a:ext cx="10436089" cy="523220"/>
          </a:xfrm>
          <a:prstGeom prst="rect">
            <a:avLst/>
          </a:prstGeom>
        </p:spPr>
        <p:txBody>
          <a:bodyPr wrap="square">
            <a:spAutoFit/>
          </a:bodyPr>
          <a:lstStyle/>
          <a:p>
            <a:r>
              <a:rPr lang="en-US" sz="2800" dirty="0">
                <a:solidFill>
                  <a:srgbClr val="180200"/>
                </a:solidFill>
              </a:rPr>
              <a:t>3.       Why is Morrisons swapping the bags for life with paper bags?</a:t>
            </a:r>
            <a:endParaRPr lang="en-GB" sz="2800" dirty="0">
              <a:solidFill>
                <a:srgbClr val="180200"/>
              </a:solidFill>
            </a:endParaRPr>
          </a:p>
        </p:txBody>
      </p:sp>
      <p:sp>
        <p:nvSpPr>
          <p:cNvPr id="11" name="Rectangle 10">
            <a:extLst>
              <a:ext uri="{FF2B5EF4-FFF2-40B4-BE49-F238E27FC236}">
                <a16:creationId xmlns:a16="http://schemas.microsoft.com/office/drawing/2014/main" id="{0E0BFF85-7862-41BC-955C-A010548434B9}"/>
              </a:ext>
            </a:extLst>
          </p:cNvPr>
          <p:cNvSpPr/>
          <p:nvPr/>
        </p:nvSpPr>
        <p:spPr>
          <a:xfrm>
            <a:off x="2499049" y="5341041"/>
            <a:ext cx="9692951" cy="1079783"/>
          </a:xfrm>
          <a:prstGeom prst="rect">
            <a:avLst/>
          </a:prstGeom>
        </p:spPr>
        <p:txBody>
          <a:bodyPr wrap="square">
            <a:spAutoFit/>
          </a:bodyPr>
          <a:lstStyle/>
          <a:p>
            <a:pPr>
              <a:lnSpc>
                <a:spcPct val="120000"/>
              </a:lnSpc>
              <a:spcBef>
                <a:spcPts val="600"/>
              </a:spcBef>
            </a:pPr>
            <a:r>
              <a:rPr lang="en-US" sz="2800" dirty="0"/>
              <a:t>People were still throwing away bags for life. By swapping bags for life with paper bags, they will lessen plastic pollution.</a:t>
            </a:r>
            <a:endParaRPr lang="en-GB" sz="2800" dirty="0"/>
          </a:p>
        </p:txBody>
      </p:sp>
    </p:spTree>
    <p:extLst>
      <p:ext uri="{BB962C8B-B14F-4D97-AF65-F5344CB8AC3E}">
        <p14:creationId xmlns:p14="http://schemas.microsoft.com/office/powerpoint/2010/main" val="3909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2E514E-0495-46C5-8DB6-82C06936CF1F}"/>
              </a:ext>
            </a:extLst>
          </p:cNvPr>
          <p:cNvSpPr>
            <a:spLocks noGrp="1"/>
          </p:cNvSpPr>
          <p:nvPr>
            <p:ph type="sldNum" sz="quarter" idx="12"/>
          </p:nvPr>
        </p:nvSpPr>
        <p:spPr/>
        <p:txBody>
          <a:bodyPr/>
          <a:lstStyle/>
          <a:p>
            <a:fld id="{98C0CDE5-970C-4CC4-BF43-0DA127E73E82}" type="slidenum">
              <a:rPr lang="en-US" noProof="0" smtClean="0"/>
              <a:t>24</a:t>
            </a:fld>
            <a:endParaRPr lang="en-US" noProof="0" dirty="0"/>
          </a:p>
        </p:txBody>
      </p:sp>
      <p:sp>
        <p:nvSpPr>
          <p:cNvPr id="6" name="Title 5">
            <a:extLst>
              <a:ext uri="{FF2B5EF4-FFF2-40B4-BE49-F238E27FC236}">
                <a16:creationId xmlns:a16="http://schemas.microsoft.com/office/drawing/2014/main" id="{C0482EFF-6EB2-40F4-9147-8062349CAA0B}"/>
              </a:ext>
            </a:extLst>
          </p:cNvPr>
          <p:cNvSpPr>
            <a:spLocks noGrp="1"/>
          </p:cNvSpPr>
          <p:nvPr>
            <p:ph type="title"/>
          </p:nvPr>
        </p:nvSpPr>
        <p:spPr/>
        <p:txBody>
          <a:bodyPr>
            <a:normAutofit fontScale="90000"/>
          </a:bodyPr>
          <a:lstStyle/>
          <a:p>
            <a:r>
              <a:rPr lang="en-US" sz="3200" dirty="0"/>
              <a:t>Step 4:</a:t>
            </a:r>
            <a:br>
              <a:rPr lang="en-US" sz="3200" dirty="0"/>
            </a:br>
            <a:r>
              <a:rPr lang="en-US" sz="3200" dirty="0"/>
              <a:t>Discuss the questions</a:t>
            </a:r>
            <a:endParaRPr lang="en-GB" sz="3200" dirty="0"/>
          </a:p>
        </p:txBody>
      </p:sp>
      <p:sp>
        <p:nvSpPr>
          <p:cNvPr id="7" name="Rectangle 6">
            <a:extLst>
              <a:ext uri="{FF2B5EF4-FFF2-40B4-BE49-F238E27FC236}">
                <a16:creationId xmlns:a16="http://schemas.microsoft.com/office/drawing/2014/main" id="{161E2154-33FD-4597-9AAA-3D7C77FC0343}"/>
              </a:ext>
            </a:extLst>
          </p:cNvPr>
          <p:cNvSpPr/>
          <p:nvPr/>
        </p:nvSpPr>
        <p:spPr>
          <a:xfrm>
            <a:off x="1123050" y="1844699"/>
            <a:ext cx="10436089" cy="523220"/>
          </a:xfrm>
          <a:prstGeom prst="rect">
            <a:avLst/>
          </a:prstGeom>
        </p:spPr>
        <p:txBody>
          <a:bodyPr wrap="square">
            <a:spAutoFit/>
          </a:bodyPr>
          <a:lstStyle/>
          <a:p>
            <a:r>
              <a:rPr lang="en-US" sz="2800" dirty="0">
                <a:solidFill>
                  <a:srgbClr val="180200"/>
                </a:solidFill>
              </a:rPr>
              <a:t>4.        Who was </a:t>
            </a:r>
            <a:r>
              <a:rPr lang="en-US" sz="2800" dirty="0" err="1">
                <a:solidFill>
                  <a:srgbClr val="180200"/>
                </a:solidFill>
              </a:rPr>
              <a:t>Sten</a:t>
            </a:r>
            <a:r>
              <a:rPr lang="en-US" sz="2800" dirty="0">
                <a:solidFill>
                  <a:srgbClr val="180200"/>
                </a:solidFill>
              </a:rPr>
              <a:t> Gustaf Thulin?</a:t>
            </a:r>
          </a:p>
        </p:txBody>
      </p:sp>
      <p:sp>
        <p:nvSpPr>
          <p:cNvPr id="8" name="Rectangle 7">
            <a:extLst>
              <a:ext uri="{FF2B5EF4-FFF2-40B4-BE49-F238E27FC236}">
                <a16:creationId xmlns:a16="http://schemas.microsoft.com/office/drawing/2014/main" id="{AACA5FA1-41BF-4791-BF79-B8DD5EF4EE01}"/>
              </a:ext>
            </a:extLst>
          </p:cNvPr>
          <p:cNvSpPr/>
          <p:nvPr/>
        </p:nvSpPr>
        <p:spPr>
          <a:xfrm>
            <a:off x="2125166" y="2276143"/>
            <a:ext cx="11701020" cy="562718"/>
          </a:xfrm>
          <a:prstGeom prst="rect">
            <a:avLst/>
          </a:prstGeom>
        </p:spPr>
        <p:txBody>
          <a:bodyPr wrap="square">
            <a:spAutoFit/>
          </a:bodyPr>
          <a:lstStyle/>
          <a:p>
            <a:pPr>
              <a:lnSpc>
                <a:spcPct val="120000"/>
              </a:lnSpc>
              <a:spcBef>
                <a:spcPts val="600"/>
              </a:spcBef>
            </a:pPr>
            <a:r>
              <a:rPr lang="en-US" sz="2800" dirty="0"/>
              <a:t>He was the engineer who invented plastic bags.</a:t>
            </a:r>
          </a:p>
        </p:txBody>
      </p:sp>
      <p:sp>
        <p:nvSpPr>
          <p:cNvPr id="9" name="Rectangle 8">
            <a:extLst>
              <a:ext uri="{FF2B5EF4-FFF2-40B4-BE49-F238E27FC236}">
                <a16:creationId xmlns:a16="http://schemas.microsoft.com/office/drawing/2014/main" id="{1E14AC2D-136B-4454-8B1E-511A72422989}"/>
              </a:ext>
            </a:extLst>
          </p:cNvPr>
          <p:cNvSpPr/>
          <p:nvPr/>
        </p:nvSpPr>
        <p:spPr>
          <a:xfrm>
            <a:off x="1123049" y="3320903"/>
            <a:ext cx="10436089" cy="523220"/>
          </a:xfrm>
          <a:prstGeom prst="rect">
            <a:avLst/>
          </a:prstGeom>
        </p:spPr>
        <p:txBody>
          <a:bodyPr wrap="square">
            <a:spAutoFit/>
          </a:bodyPr>
          <a:lstStyle/>
          <a:p>
            <a:r>
              <a:rPr lang="en-US" sz="2800" dirty="0">
                <a:solidFill>
                  <a:srgbClr val="180200"/>
                </a:solidFill>
              </a:rPr>
              <a:t>5.        Why can paper bags be harmful to the environment?</a:t>
            </a:r>
          </a:p>
        </p:txBody>
      </p:sp>
      <p:sp>
        <p:nvSpPr>
          <p:cNvPr id="10" name="Rectangle 9">
            <a:extLst>
              <a:ext uri="{FF2B5EF4-FFF2-40B4-BE49-F238E27FC236}">
                <a16:creationId xmlns:a16="http://schemas.microsoft.com/office/drawing/2014/main" id="{454E2084-98CF-4965-8642-799F0DB4A314}"/>
              </a:ext>
            </a:extLst>
          </p:cNvPr>
          <p:cNvSpPr/>
          <p:nvPr/>
        </p:nvSpPr>
        <p:spPr>
          <a:xfrm>
            <a:off x="2125166" y="3743283"/>
            <a:ext cx="11701020" cy="562718"/>
          </a:xfrm>
          <a:prstGeom prst="rect">
            <a:avLst/>
          </a:prstGeom>
        </p:spPr>
        <p:txBody>
          <a:bodyPr wrap="square">
            <a:spAutoFit/>
          </a:bodyPr>
          <a:lstStyle/>
          <a:p>
            <a:pPr>
              <a:lnSpc>
                <a:spcPct val="120000"/>
              </a:lnSpc>
              <a:spcBef>
                <a:spcPts val="600"/>
              </a:spcBef>
            </a:pPr>
            <a:r>
              <a:rPr lang="en-US" sz="2800" dirty="0"/>
              <a:t>A lot of trees are cut down in order to make paper bags.</a:t>
            </a:r>
          </a:p>
        </p:txBody>
      </p:sp>
    </p:spTree>
    <p:extLst>
      <p:ext uri="{BB962C8B-B14F-4D97-AF65-F5344CB8AC3E}">
        <p14:creationId xmlns:p14="http://schemas.microsoft.com/office/powerpoint/2010/main" val="184842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25</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5</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01954">
            <a:off x="3834740" y="2378752"/>
            <a:ext cx="8450056" cy="3793871"/>
          </a:xfrm>
        </p:spPr>
        <p:txBody>
          <a:bodyPr>
            <a:normAutofit/>
          </a:bodyPr>
          <a:lstStyle/>
          <a:p>
            <a:endParaRPr lang="en-US" dirty="0"/>
          </a:p>
          <a:p>
            <a:r>
              <a:rPr lang="en-US" sz="5100" dirty="0"/>
              <a:t>LISTEN to me as I </a:t>
            </a:r>
          </a:p>
          <a:p>
            <a:r>
              <a:rPr lang="en-US" sz="5100" dirty="0"/>
              <a:t>READ the text ALOUD. </a:t>
            </a:r>
          </a:p>
          <a:p>
            <a:endParaRPr lang="en-US" sz="5100" dirty="0"/>
          </a:p>
        </p:txBody>
      </p:sp>
    </p:spTree>
    <p:extLst>
      <p:ext uri="{BB962C8B-B14F-4D97-AF65-F5344CB8AC3E}">
        <p14:creationId xmlns:p14="http://schemas.microsoft.com/office/powerpoint/2010/main" val="3924928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E78B8-C5E5-4B35-8CB8-A43CF6B41F90}"/>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lgn="r">
              <a:spcAft>
                <a:spcPts val="600"/>
              </a:spcAft>
            </a:pPr>
            <a:fld id="{98C0CDE5-970C-4CC4-BF43-0DA127E73E82}" type="slidenum">
              <a:rPr lang="en-US" sz="1200" noProof="0" smtClean="0">
                <a:solidFill>
                  <a:schemeClr val="tx1">
                    <a:tint val="75000"/>
                  </a:schemeClr>
                </a:solidFill>
                <a:latin typeface="+mn-lt"/>
              </a:rPr>
              <a:pPr algn="r">
                <a:spcAft>
                  <a:spcPts val="600"/>
                </a:spcAft>
              </a:pPr>
              <a:t>26</a:t>
            </a:fld>
            <a:endParaRPr lang="en-US" sz="1200" noProof="0">
              <a:solidFill>
                <a:schemeClr val="tx1">
                  <a:tint val="75000"/>
                </a:schemeClr>
              </a:solidFill>
              <a:latin typeface="+mn-lt"/>
            </a:endParaRPr>
          </a:p>
        </p:txBody>
      </p:sp>
      <p:pic>
        <p:nvPicPr>
          <p:cNvPr id="5" name="Picture 4">
            <a:extLst>
              <a:ext uri="{FF2B5EF4-FFF2-40B4-BE49-F238E27FC236}">
                <a16:creationId xmlns:a16="http://schemas.microsoft.com/office/drawing/2014/main" id="{D191B1DD-6BD4-4C11-A435-71EF52E03280}"/>
              </a:ext>
            </a:extLst>
          </p:cNvPr>
          <p:cNvPicPr/>
          <p:nvPr/>
        </p:nvPicPr>
        <p:blipFill>
          <a:blip r:embed="rId2">
            <a:extLst>
              <a:ext uri="{28A0092B-C50C-407E-A947-70E740481C1C}">
                <a14:useLocalDpi xmlns:a14="http://schemas.microsoft.com/office/drawing/2010/main" val="0"/>
              </a:ext>
            </a:extLst>
          </a:blip>
          <a:stretch>
            <a:fillRect/>
          </a:stretch>
        </p:blipFill>
        <p:spPr>
          <a:xfrm>
            <a:off x="3287958" y="136525"/>
            <a:ext cx="5616084" cy="6721475"/>
          </a:xfrm>
          <a:prstGeom prst="rect">
            <a:avLst/>
          </a:prstGeom>
          <a:ln>
            <a:noFill/>
          </a:ln>
        </p:spPr>
      </p:pic>
    </p:spTree>
    <p:extLst>
      <p:ext uri="{BB962C8B-B14F-4D97-AF65-F5344CB8AC3E}">
        <p14:creationId xmlns:p14="http://schemas.microsoft.com/office/powerpoint/2010/main" val="973391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97DFFD-4D86-43DE-AEFD-F37F67028859}"/>
              </a:ext>
            </a:extLst>
          </p:cNvPr>
          <p:cNvSpPr>
            <a:spLocks noGrp="1"/>
          </p:cNvSpPr>
          <p:nvPr>
            <p:ph type="sldNum" sz="quarter" idx="12"/>
          </p:nvPr>
        </p:nvSpPr>
        <p:spPr/>
        <p:txBody>
          <a:bodyPr/>
          <a:lstStyle/>
          <a:p>
            <a:fld id="{98C0CDE5-970C-4CC4-BF43-0DA127E73E82}" type="slidenum">
              <a:rPr lang="en-US" noProof="0" smtClean="0"/>
              <a:t>27</a:t>
            </a:fld>
            <a:endParaRPr lang="en-US" noProof="0" dirty="0"/>
          </a:p>
        </p:txBody>
      </p:sp>
      <p:sp>
        <p:nvSpPr>
          <p:cNvPr id="4" name="Title 3">
            <a:extLst>
              <a:ext uri="{FF2B5EF4-FFF2-40B4-BE49-F238E27FC236}">
                <a16:creationId xmlns:a16="http://schemas.microsoft.com/office/drawing/2014/main" id="{2CE58C1F-ACC5-43AE-B24E-09138A2008EA}"/>
              </a:ext>
            </a:extLst>
          </p:cNvPr>
          <p:cNvSpPr>
            <a:spLocks noGrp="1"/>
          </p:cNvSpPr>
          <p:nvPr>
            <p:ph type="title"/>
          </p:nvPr>
        </p:nvSpPr>
        <p:spPr/>
        <p:txBody>
          <a:bodyPr/>
          <a:lstStyle/>
          <a:p>
            <a:r>
              <a:rPr lang="en-US" dirty="0"/>
              <a:t>Step 6</a:t>
            </a:r>
            <a:endParaRPr lang="en-GB" dirty="0"/>
          </a:p>
        </p:txBody>
      </p:sp>
      <p:sp>
        <p:nvSpPr>
          <p:cNvPr id="5" name="Text Placeholder 4">
            <a:extLst>
              <a:ext uri="{FF2B5EF4-FFF2-40B4-BE49-F238E27FC236}">
                <a16:creationId xmlns:a16="http://schemas.microsoft.com/office/drawing/2014/main" id="{92353158-7330-479E-BFB5-512E5D17CB64}"/>
              </a:ext>
            </a:extLst>
          </p:cNvPr>
          <p:cNvSpPr>
            <a:spLocks noGrp="1"/>
          </p:cNvSpPr>
          <p:nvPr>
            <p:ph type="body" idx="1"/>
          </p:nvPr>
        </p:nvSpPr>
        <p:spPr>
          <a:xfrm rot="20782107">
            <a:off x="4491482" y="3259395"/>
            <a:ext cx="7733753" cy="3558700"/>
          </a:xfrm>
        </p:spPr>
        <p:txBody>
          <a:bodyPr>
            <a:normAutofit/>
          </a:bodyPr>
          <a:lstStyle/>
          <a:p>
            <a:r>
              <a:rPr lang="en-US" sz="5400" dirty="0"/>
              <a:t>READ the text ALOUD.</a:t>
            </a:r>
          </a:p>
          <a:p>
            <a:endParaRPr lang="en-US" sz="5400" dirty="0"/>
          </a:p>
          <a:p>
            <a:endParaRPr lang="en-GB" dirty="0"/>
          </a:p>
        </p:txBody>
      </p:sp>
    </p:spTree>
    <p:extLst>
      <p:ext uri="{BB962C8B-B14F-4D97-AF65-F5344CB8AC3E}">
        <p14:creationId xmlns:p14="http://schemas.microsoft.com/office/powerpoint/2010/main" val="2732390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4F11B-9072-4DE7-99FD-C598F4E50B22}"/>
              </a:ext>
            </a:extLst>
          </p:cNvPr>
          <p:cNvSpPr>
            <a:spLocks noGrp="1"/>
          </p:cNvSpPr>
          <p:nvPr>
            <p:ph type="sldNum" sz="quarter" idx="12"/>
          </p:nvPr>
        </p:nvSpPr>
        <p:spPr/>
        <p:txBody>
          <a:bodyPr/>
          <a:lstStyle/>
          <a:p>
            <a:fld id="{98C0CDE5-970C-4CC4-BF43-0DA127E73E82}" type="slidenum">
              <a:rPr lang="en-US" noProof="0" smtClean="0"/>
              <a:t>28</a:t>
            </a:fld>
            <a:endParaRPr lang="en-US" noProof="0" dirty="0"/>
          </a:p>
        </p:txBody>
      </p:sp>
      <p:sp>
        <p:nvSpPr>
          <p:cNvPr id="4" name="Title 3">
            <a:extLst>
              <a:ext uri="{FF2B5EF4-FFF2-40B4-BE49-F238E27FC236}">
                <a16:creationId xmlns:a16="http://schemas.microsoft.com/office/drawing/2014/main" id="{AFED2DDE-0A08-43F5-B428-0C203D4AE01D}"/>
              </a:ext>
            </a:extLst>
          </p:cNvPr>
          <p:cNvSpPr>
            <a:spLocks noGrp="1"/>
          </p:cNvSpPr>
          <p:nvPr>
            <p:ph type="title"/>
          </p:nvPr>
        </p:nvSpPr>
        <p:spPr/>
        <p:txBody>
          <a:bodyPr/>
          <a:lstStyle/>
          <a:p>
            <a:r>
              <a:rPr lang="en-US" dirty="0"/>
              <a:t>Step 7</a:t>
            </a:r>
            <a:endParaRPr lang="en-GB" dirty="0"/>
          </a:p>
        </p:txBody>
      </p:sp>
      <p:sp>
        <p:nvSpPr>
          <p:cNvPr id="6" name="Text Placeholder 4">
            <a:extLst>
              <a:ext uri="{FF2B5EF4-FFF2-40B4-BE49-F238E27FC236}">
                <a16:creationId xmlns:a16="http://schemas.microsoft.com/office/drawing/2014/main" id="{DC65B745-047E-466C-9F5A-3706896412AF}"/>
              </a:ext>
            </a:extLst>
          </p:cNvPr>
          <p:cNvSpPr>
            <a:spLocks noGrp="1"/>
          </p:cNvSpPr>
          <p:nvPr>
            <p:ph type="body" idx="1"/>
          </p:nvPr>
        </p:nvSpPr>
        <p:spPr>
          <a:xfrm rot="20835703">
            <a:off x="3962793" y="2677158"/>
            <a:ext cx="8176191" cy="2987147"/>
          </a:xfrm>
        </p:spPr>
        <p:txBody>
          <a:bodyPr>
            <a:normAutofit/>
          </a:bodyPr>
          <a:lstStyle/>
          <a:p>
            <a:r>
              <a:rPr lang="en-US" sz="6000" dirty="0"/>
              <a:t>Let’s DISCUSS </a:t>
            </a:r>
          </a:p>
          <a:p>
            <a:r>
              <a:rPr lang="en-US" sz="6000" dirty="0"/>
              <a:t>the questions.</a:t>
            </a:r>
            <a:endParaRPr lang="en-GB" sz="6000" dirty="0"/>
          </a:p>
        </p:txBody>
      </p:sp>
    </p:spTree>
    <p:extLst>
      <p:ext uri="{BB962C8B-B14F-4D97-AF65-F5344CB8AC3E}">
        <p14:creationId xmlns:p14="http://schemas.microsoft.com/office/powerpoint/2010/main" val="3401205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E78B8-C5E5-4B35-8CB8-A43CF6B41F90}"/>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lgn="r">
              <a:spcAft>
                <a:spcPts val="600"/>
              </a:spcAft>
            </a:pPr>
            <a:fld id="{98C0CDE5-970C-4CC4-BF43-0DA127E73E82}" type="slidenum">
              <a:rPr lang="en-US" sz="1200" noProof="0" smtClean="0">
                <a:solidFill>
                  <a:schemeClr val="tx1">
                    <a:tint val="75000"/>
                  </a:schemeClr>
                </a:solidFill>
                <a:latin typeface="+mn-lt"/>
              </a:rPr>
              <a:pPr algn="r">
                <a:spcAft>
                  <a:spcPts val="600"/>
                </a:spcAft>
              </a:pPr>
              <a:t>29</a:t>
            </a:fld>
            <a:endParaRPr lang="en-US" sz="1200" noProof="0" dirty="0">
              <a:solidFill>
                <a:schemeClr val="tx1">
                  <a:tint val="75000"/>
                </a:schemeClr>
              </a:solidFill>
              <a:latin typeface="+mn-lt"/>
            </a:endParaRPr>
          </a:p>
        </p:txBody>
      </p:sp>
      <p:pic>
        <p:nvPicPr>
          <p:cNvPr id="4" name="Picture 3">
            <a:extLst>
              <a:ext uri="{FF2B5EF4-FFF2-40B4-BE49-F238E27FC236}">
                <a16:creationId xmlns:a16="http://schemas.microsoft.com/office/drawing/2014/main" id="{B0B08673-C335-4D18-AF9D-F32A32CF1847}"/>
              </a:ext>
            </a:extLst>
          </p:cNvPr>
          <p:cNvPicPr>
            <a:picLocks noChangeAspect="1"/>
          </p:cNvPicPr>
          <p:nvPr/>
        </p:nvPicPr>
        <p:blipFill>
          <a:blip r:embed="rId2"/>
          <a:stretch>
            <a:fillRect/>
          </a:stretch>
        </p:blipFill>
        <p:spPr>
          <a:xfrm>
            <a:off x="886120" y="23659"/>
            <a:ext cx="10455957" cy="6834341"/>
          </a:xfrm>
          <a:prstGeom prst="rect">
            <a:avLst/>
          </a:prstGeom>
        </p:spPr>
      </p:pic>
    </p:spTree>
    <p:extLst>
      <p:ext uri="{BB962C8B-B14F-4D97-AF65-F5344CB8AC3E}">
        <p14:creationId xmlns:p14="http://schemas.microsoft.com/office/powerpoint/2010/main" val="3586571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369857" y="1003756"/>
            <a:ext cx="4065084" cy="700842"/>
          </a:xfrm>
        </p:spPr>
        <p:txBody>
          <a:bodyPr>
            <a:normAutofit fontScale="90000"/>
          </a:bodyPr>
          <a:lstStyle/>
          <a:p>
            <a:r>
              <a:rPr lang="en-US" dirty="0"/>
              <a:t>Lesson Resources</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3</a:t>
            </a:fld>
            <a:endParaRPr lang="en-US" dirty="0"/>
          </a:p>
        </p:txBody>
      </p:sp>
      <p:sp>
        <p:nvSpPr>
          <p:cNvPr id="11" name="Text Placeholder 3">
            <a:extLst>
              <a:ext uri="{FF2B5EF4-FFF2-40B4-BE49-F238E27FC236}">
                <a16:creationId xmlns:a16="http://schemas.microsoft.com/office/drawing/2014/main" id="{1EE739B1-534B-48CE-B753-D30B0C4CB887}"/>
              </a:ext>
            </a:extLst>
          </p:cNvPr>
          <p:cNvSpPr txBox="1">
            <a:spLocks/>
          </p:cNvSpPr>
          <p:nvPr/>
        </p:nvSpPr>
        <p:spPr>
          <a:xfrm>
            <a:off x="0" y="2543110"/>
            <a:ext cx="3728018" cy="34027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Dictionary</a:t>
            </a:r>
          </a:p>
          <a:p>
            <a:pPr>
              <a:lnSpc>
                <a:spcPct val="150000"/>
              </a:lnSpc>
            </a:pPr>
            <a:r>
              <a:rPr lang="en-US" dirty="0"/>
              <a:t>Reading Text</a:t>
            </a:r>
          </a:p>
          <a:p>
            <a:pPr>
              <a:lnSpc>
                <a:spcPct val="150000"/>
              </a:lnSpc>
            </a:pPr>
            <a:r>
              <a:rPr lang="en-US" dirty="0"/>
              <a:t>Questions Worksheet</a:t>
            </a:r>
          </a:p>
          <a:p>
            <a:pPr>
              <a:lnSpc>
                <a:spcPct val="150000"/>
              </a:lnSpc>
            </a:pPr>
            <a:r>
              <a:rPr lang="en-US" dirty="0"/>
              <a:t>Answers Handout</a:t>
            </a:r>
          </a:p>
        </p:txBody>
      </p:sp>
      <p:pic>
        <p:nvPicPr>
          <p:cNvPr id="1026" name="Picture 2" descr="See the source image">
            <a:extLst>
              <a:ext uri="{FF2B5EF4-FFF2-40B4-BE49-F238E27FC236}">
                <a16:creationId xmlns:a16="http://schemas.microsoft.com/office/drawing/2014/main" id="{0BACB23E-7553-4BDB-BFC6-49D570C96C5E}"/>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829" r="8829"/>
          <a:stretch>
            <a:fillRect/>
          </a:stretch>
        </p:blipFill>
        <p:spPr bwMode="auto">
          <a:xfrm rot="20769647">
            <a:off x="3941859" y="1800181"/>
            <a:ext cx="9151745" cy="60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4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4F11B-9072-4DE7-99FD-C598F4E50B22}"/>
              </a:ext>
            </a:extLst>
          </p:cNvPr>
          <p:cNvSpPr>
            <a:spLocks noGrp="1"/>
          </p:cNvSpPr>
          <p:nvPr>
            <p:ph type="sldNum" sz="quarter" idx="12"/>
          </p:nvPr>
        </p:nvSpPr>
        <p:spPr/>
        <p:txBody>
          <a:bodyPr/>
          <a:lstStyle/>
          <a:p>
            <a:fld id="{98C0CDE5-970C-4CC4-BF43-0DA127E73E82}" type="slidenum">
              <a:rPr lang="en-US" noProof="0" smtClean="0"/>
              <a:t>30</a:t>
            </a:fld>
            <a:endParaRPr lang="en-US" noProof="0" dirty="0"/>
          </a:p>
        </p:txBody>
      </p:sp>
      <p:sp>
        <p:nvSpPr>
          <p:cNvPr id="4" name="Title 3">
            <a:extLst>
              <a:ext uri="{FF2B5EF4-FFF2-40B4-BE49-F238E27FC236}">
                <a16:creationId xmlns:a16="http://schemas.microsoft.com/office/drawing/2014/main" id="{AFED2DDE-0A08-43F5-B428-0C203D4AE01D}"/>
              </a:ext>
            </a:extLst>
          </p:cNvPr>
          <p:cNvSpPr>
            <a:spLocks noGrp="1"/>
          </p:cNvSpPr>
          <p:nvPr>
            <p:ph type="title"/>
          </p:nvPr>
        </p:nvSpPr>
        <p:spPr/>
        <p:txBody>
          <a:bodyPr/>
          <a:lstStyle/>
          <a:p>
            <a:r>
              <a:rPr lang="en-US" dirty="0"/>
              <a:t>Step 8</a:t>
            </a:r>
            <a:endParaRPr lang="en-GB" dirty="0"/>
          </a:p>
        </p:txBody>
      </p:sp>
      <p:sp>
        <p:nvSpPr>
          <p:cNvPr id="6" name="Text Placeholder 4">
            <a:extLst>
              <a:ext uri="{FF2B5EF4-FFF2-40B4-BE49-F238E27FC236}">
                <a16:creationId xmlns:a16="http://schemas.microsoft.com/office/drawing/2014/main" id="{DC65B745-047E-466C-9F5A-3706896412AF}"/>
              </a:ext>
            </a:extLst>
          </p:cNvPr>
          <p:cNvSpPr>
            <a:spLocks noGrp="1"/>
          </p:cNvSpPr>
          <p:nvPr>
            <p:ph type="body" idx="1"/>
          </p:nvPr>
        </p:nvSpPr>
        <p:spPr>
          <a:xfrm rot="20835703">
            <a:off x="4047187" y="3006197"/>
            <a:ext cx="8176191" cy="2987147"/>
          </a:xfrm>
        </p:spPr>
        <p:txBody>
          <a:bodyPr>
            <a:normAutofit/>
          </a:bodyPr>
          <a:lstStyle/>
          <a:p>
            <a:r>
              <a:rPr lang="en-US" sz="6000" dirty="0"/>
              <a:t>WORK OUT the</a:t>
            </a:r>
          </a:p>
          <a:p>
            <a:r>
              <a:rPr lang="en-US" sz="6000" dirty="0"/>
              <a:t>Questions Worksheet.</a:t>
            </a:r>
            <a:endParaRPr lang="en-GB" sz="6000" dirty="0"/>
          </a:p>
        </p:txBody>
      </p:sp>
    </p:spTree>
    <p:extLst>
      <p:ext uri="{BB962C8B-B14F-4D97-AF65-F5344CB8AC3E}">
        <p14:creationId xmlns:p14="http://schemas.microsoft.com/office/powerpoint/2010/main" val="3376145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14799D-7EE4-45DB-8484-D0B3D995FBAE}"/>
              </a:ext>
            </a:extLst>
          </p:cNvPr>
          <p:cNvSpPr>
            <a:spLocks noGrp="1"/>
          </p:cNvSpPr>
          <p:nvPr>
            <p:ph type="sldNum" sz="quarter" idx="12"/>
          </p:nvPr>
        </p:nvSpPr>
        <p:spPr/>
        <p:txBody>
          <a:bodyPr/>
          <a:lstStyle/>
          <a:p>
            <a:fld id="{98C0CDE5-970C-4CC4-BF43-0DA127E73E82}" type="slidenum">
              <a:rPr lang="en-US" noProof="0" smtClean="0"/>
              <a:t>31</a:t>
            </a:fld>
            <a:endParaRPr lang="en-US" noProof="0" dirty="0"/>
          </a:p>
        </p:txBody>
      </p:sp>
      <p:sp>
        <p:nvSpPr>
          <p:cNvPr id="4" name="Title 3">
            <a:extLst>
              <a:ext uri="{FF2B5EF4-FFF2-40B4-BE49-F238E27FC236}">
                <a16:creationId xmlns:a16="http://schemas.microsoft.com/office/drawing/2014/main" id="{BC3272C0-78C7-49AC-A039-3E3A66EE7B9D}"/>
              </a:ext>
            </a:extLst>
          </p:cNvPr>
          <p:cNvSpPr>
            <a:spLocks noGrp="1"/>
          </p:cNvSpPr>
          <p:nvPr>
            <p:ph type="title"/>
          </p:nvPr>
        </p:nvSpPr>
        <p:spPr/>
        <p:txBody>
          <a:bodyPr/>
          <a:lstStyle/>
          <a:p>
            <a:r>
              <a:rPr lang="en-US" dirty="0"/>
              <a:t>Step 9</a:t>
            </a:r>
            <a:endParaRPr lang="en-GB" dirty="0"/>
          </a:p>
        </p:txBody>
      </p:sp>
      <p:pic>
        <p:nvPicPr>
          <p:cNvPr id="7" name="Picture 2" descr="See the source image">
            <a:extLst>
              <a:ext uri="{FF2B5EF4-FFF2-40B4-BE49-F238E27FC236}">
                <a16:creationId xmlns:a16="http://schemas.microsoft.com/office/drawing/2014/main" id="{8A02CE3B-CC16-45D2-9BF3-8B4CF54D0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64781">
            <a:off x="4001209" y="1771108"/>
            <a:ext cx="9222392" cy="666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117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C186EC-3C04-4959-9B28-C9EC7BFB49CE}"/>
              </a:ext>
            </a:extLst>
          </p:cNvPr>
          <p:cNvSpPr>
            <a:spLocks noGrp="1"/>
          </p:cNvSpPr>
          <p:nvPr>
            <p:ph type="sldNum" sz="quarter" idx="12"/>
          </p:nvPr>
        </p:nvSpPr>
        <p:spPr/>
        <p:txBody>
          <a:bodyPr/>
          <a:lstStyle/>
          <a:p>
            <a:fld id="{98C0CDE5-970C-4CC4-BF43-0DA127E73E82}" type="slidenum">
              <a:rPr lang="en-US" noProof="0" smtClean="0"/>
              <a:t>32</a:t>
            </a:fld>
            <a:endParaRPr lang="en-US" noProof="0" dirty="0"/>
          </a:p>
        </p:txBody>
      </p:sp>
      <p:sp>
        <p:nvSpPr>
          <p:cNvPr id="4" name="Title 3">
            <a:extLst>
              <a:ext uri="{FF2B5EF4-FFF2-40B4-BE49-F238E27FC236}">
                <a16:creationId xmlns:a16="http://schemas.microsoft.com/office/drawing/2014/main" id="{584FCEE2-67D5-4B80-8A5F-1DE275C5A398}"/>
              </a:ext>
            </a:extLst>
          </p:cNvPr>
          <p:cNvSpPr>
            <a:spLocks noGrp="1"/>
          </p:cNvSpPr>
          <p:nvPr>
            <p:ph type="title"/>
          </p:nvPr>
        </p:nvSpPr>
        <p:spPr/>
        <p:txBody>
          <a:bodyPr/>
          <a:lstStyle/>
          <a:p>
            <a:r>
              <a:rPr lang="en-US" dirty="0"/>
              <a:t>Step 10</a:t>
            </a:r>
            <a:endParaRPr lang="en-GB" dirty="0"/>
          </a:p>
        </p:txBody>
      </p:sp>
      <p:sp>
        <p:nvSpPr>
          <p:cNvPr id="5" name="Text Placeholder 4">
            <a:extLst>
              <a:ext uri="{FF2B5EF4-FFF2-40B4-BE49-F238E27FC236}">
                <a16:creationId xmlns:a16="http://schemas.microsoft.com/office/drawing/2014/main" id="{E964EBA7-3CC5-4E05-B092-FEFA20FE3806}"/>
              </a:ext>
            </a:extLst>
          </p:cNvPr>
          <p:cNvSpPr>
            <a:spLocks noGrp="1"/>
          </p:cNvSpPr>
          <p:nvPr>
            <p:ph type="body" idx="1"/>
          </p:nvPr>
        </p:nvSpPr>
        <p:spPr>
          <a:xfrm rot="20851242">
            <a:off x="4470524" y="2549167"/>
            <a:ext cx="7319700" cy="1500187"/>
          </a:xfrm>
        </p:spPr>
        <p:txBody>
          <a:bodyPr>
            <a:noAutofit/>
          </a:bodyPr>
          <a:lstStyle/>
          <a:p>
            <a:r>
              <a:rPr lang="en-US" sz="5000" dirty="0"/>
              <a:t>CHECK your answers using the</a:t>
            </a:r>
          </a:p>
          <a:p>
            <a:r>
              <a:rPr lang="en-US" sz="5000" b="1" dirty="0"/>
              <a:t>Answers Handout.</a:t>
            </a:r>
            <a:endParaRPr lang="en-GB" sz="5000" b="1" dirty="0"/>
          </a:p>
        </p:txBody>
      </p:sp>
    </p:spTree>
    <p:extLst>
      <p:ext uri="{BB962C8B-B14F-4D97-AF65-F5344CB8AC3E}">
        <p14:creationId xmlns:p14="http://schemas.microsoft.com/office/powerpoint/2010/main" val="2817791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sp>
        <p:nvSpPr>
          <p:cNvPr id="5" name="Text Placeholder 4">
            <a:extLst>
              <a:ext uri="{FF2B5EF4-FFF2-40B4-BE49-F238E27FC236}">
                <a16:creationId xmlns:a16="http://schemas.microsoft.com/office/drawing/2014/main" id="{8513ED9B-2923-4C13-B9DD-387CAB6F29AD}"/>
              </a:ext>
            </a:extLst>
          </p:cNvPr>
          <p:cNvSpPr>
            <a:spLocks noGrp="1"/>
          </p:cNvSpPr>
          <p:nvPr>
            <p:ph type="body" sz="quarter" idx="14"/>
          </p:nvPr>
        </p:nvSpPr>
        <p:spPr/>
        <p:txBody>
          <a:bodyPr/>
          <a:lstStyle/>
          <a:p>
            <a:endParaRPr lang="en-GB"/>
          </a:p>
        </p:txBody>
      </p:sp>
      <p:pic>
        <p:nvPicPr>
          <p:cNvPr id="8" name="Picture 7">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847747" y="3894337"/>
            <a:ext cx="4497976" cy="852348"/>
          </a:xfrm>
          <a:prstGeom prst="rect">
            <a:avLst/>
          </a:prstGeom>
        </p:spPr>
      </p:pic>
    </p:spTree>
    <p:extLst>
      <p:ext uri="{BB962C8B-B14F-4D97-AF65-F5344CB8AC3E}">
        <p14:creationId xmlns:p14="http://schemas.microsoft.com/office/powerpoint/2010/main" val="1923331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7F2DE7D5-BDC2-448C-819C-071CE6A2E104}"/>
              </a:ext>
            </a:extLst>
          </p:cNvPr>
          <p:cNvSpPr>
            <a:spLocks noGrp="1"/>
          </p:cNvSpPr>
          <p:nvPr>
            <p:ph type="title"/>
          </p:nvPr>
        </p:nvSpPr>
        <p:spPr>
          <a:xfrm rot="-360000">
            <a:off x="102037" y="960522"/>
            <a:ext cx="4591029" cy="1061509"/>
          </a:xfrm>
        </p:spPr>
        <p:txBody>
          <a:bodyPr>
            <a:normAutofit fontScale="90000"/>
          </a:bodyPr>
          <a:lstStyle/>
          <a:p>
            <a:pPr eaLnBrk="1" hangingPunct="1"/>
            <a:r>
              <a:rPr lang="en-GB" altLang="en-US" dirty="0"/>
              <a:t>Plastic Everywhere  </a:t>
            </a:r>
            <a:endParaRPr lang="en-GB" altLang="en-US" sz="3200" dirty="0">
              <a:latin typeface="KaiTi" panose="020B0503020204020204" pitchFamily="49" charset="-122"/>
              <a:ea typeface="KaiTi" panose="020B0503020204020204" pitchFamily="49" charset="-122"/>
            </a:endParaRPr>
          </a:p>
        </p:txBody>
      </p:sp>
      <p:sp>
        <p:nvSpPr>
          <p:cNvPr id="7" name="Text Placeholder 6">
            <a:extLst>
              <a:ext uri="{FF2B5EF4-FFF2-40B4-BE49-F238E27FC236}">
                <a16:creationId xmlns:a16="http://schemas.microsoft.com/office/drawing/2014/main" id="{2E521D11-2C71-48B3-8634-B7DF9BE303B4}"/>
              </a:ext>
            </a:extLst>
          </p:cNvPr>
          <p:cNvSpPr>
            <a:spLocks noGrp="1"/>
          </p:cNvSpPr>
          <p:nvPr>
            <p:ph type="body" idx="1"/>
          </p:nvPr>
        </p:nvSpPr>
        <p:spPr>
          <a:xfrm>
            <a:off x="370958" y="2897182"/>
            <a:ext cx="4276458" cy="3484767"/>
          </a:xfrm>
        </p:spPr>
        <p:txBody>
          <a:bodyPr>
            <a:normAutofit/>
          </a:bodyPr>
          <a:lstStyle/>
          <a:p>
            <a:r>
              <a:rPr lang="en-US" sz="2400" dirty="0"/>
              <a:t>Have a look around.</a:t>
            </a:r>
          </a:p>
          <a:p>
            <a:endParaRPr lang="en-US" sz="2400" dirty="0"/>
          </a:p>
          <a:p>
            <a:r>
              <a:rPr lang="en-US" sz="2400" dirty="0"/>
              <a:t>What can you see that is made of plastic?</a:t>
            </a:r>
          </a:p>
          <a:p>
            <a:endParaRPr lang="en-US" sz="2400" dirty="0"/>
          </a:p>
          <a:p>
            <a:r>
              <a:rPr lang="en-US" sz="2400" dirty="0"/>
              <a:t>Now think about the things you use at home. </a:t>
            </a:r>
            <a:endParaRPr lang="en-GB" sz="2400" dirty="0"/>
          </a:p>
        </p:txBody>
      </p:sp>
      <p:sp>
        <p:nvSpPr>
          <p:cNvPr id="4" name="Rectangle 3">
            <a:extLst>
              <a:ext uri="{FF2B5EF4-FFF2-40B4-BE49-F238E27FC236}">
                <a16:creationId xmlns:a16="http://schemas.microsoft.com/office/drawing/2014/main" id="{6CFF217F-58C9-428D-BABD-08DC89B23283}"/>
              </a:ext>
            </a:extLst>
          </p:cNvPr>
          <p:cNvSpPr>
            <a:spLocks noChangeArrowheads="1"/>
          </p:cNvSpPr>
          <p:nvPr/>
        </p:nvSpPr>
        <p:spPr bwMode="auto">
          <a:xfrm>
            <a:off x="2622552" y="2058295"/>
            <a:ext cx="220821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108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bg1"/>
                </a:solidFill>
              </a:rPr>
              <a:t>Have a look around</a:t>
            </a:r>
            <a:br>
              <a:rPr lang="en-GB" altLang="en-US" dirty="0">
                <a:solidFill>
                  <a:schemeClr val="bg1"/>
                </a:solidFill>
              </a:rPr>
            </a:br>
            <a:endParaRPr lang="en-GB" altLang="en-US" sz="1400" dirty="0">
              <a:solidFill>
                <a:schemeClr val="bg1"/>
              </a:solidFill>
              <a:ea typeface="KaiTi" panose="020B0503020204020204" pitchFamily="49" charset="-122"/>
            </a:endParaRPr>
          </a:p>
        </p:txBody>
      </p:sp>
      <p:pic>
        <p:nvPicPr>
          <p:cNvPr id="1026" name="Picture 2" descr="https://www.chatelaine.com/wp-content/uploads/2016/09/cell-phone-iphone.png">
            <a:extLst>
              <a:ext uri="{FF2B5EF4-FFF2-40B4-BE49-F238E27FC236}">
                <a16:creationId xmlns:a16="http://schemas.microsoft.com/office/drawing/2014/main" id="{B6AFB930-933F-4463-8CB0-012EEA65F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580" y="3746825"/>
            <a:ext cx="2921412" cy="2647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glish Exercises: WHAT ARE THINGS MADE OF">
            <a:extLst>
              <a:ext uri="{FF2B5EF4-FFF2-40B4-BE49-F238E27FC236}">
                <a16:creationId xmlns:a16="http://schemas.microsoft.com/office/drawing/2014/main" id="{B66B348A-CD51-478E-A2BB-BDCA86473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976" y="3746825"/>
            <a:ext cx="3921936" cy="26473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astics/laundry-baskets-bins/woolly-black-laundry-basket">
            <a:extLst>
              <a:ext uri="{FF2B5EF4-FFF2-40B4-BE49-F238E27FC236}">
                <a16:creationId xmlns:a16="http://schemas.microsoft.com/office/drawing/2014/main" id="{CEA190DA-439C-4105-9F15-3E9D13E7B7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98"/>
          <a:stretch/>
        </p:blipFill>
        <p:spPr bwMode="auto">
          <a:xfrm>
            <a:off x="5105893" y="740451"/>
            <a:ext cx="3449451" cy="28181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ego blocks Online Shopping -">
            <a:extLst>
              <a:ext uri="{FF2B5EF4-FFF2-40B4-BE49-F238E27FC236}">
                <a16:creationId xmlns:a16="http://schemas.microsoft.com/office/drawing/2014/main" id="{70D2745B-C40C-4F95-80CD-252721FBBF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3740" y="1225033"/>
            <a:ext cx="3679127" cy="206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026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66ABE9E-7FC1-4EC9-AC8F-EE3CA4546D52}"/>
              </a:ext>
            </a:extLst>
          </p:cNvPr>
          <p:cNvSpPr>
            <a:spLocks noGrp="1"/>
          </p:cNvSpPr>
          <p:nvPr>
            <p:ph type="title"/>
          </p:nvPr>
        </p:nvSpPr>
        <p:spPr>
          <a:xfrm>
            <a:off x="2743200" y="185183"/>
            <a:ext cx="6721311" cy="832104"/>
          </a:xfrm>
        </p:spPr>
        <p:txBody>
          <a:bodyPr vert="horz" lIns="91440" tIns="216000" rIns="91440" bIns="45720" rtlCol="0" anchor="ctr">
            <a:noAutofit/>
          </a:bodyPr>
          <a:lstStyle/>
          <a:p>
            <a:pPr algn="ctr" eaLnBrk="1" hangingPunct="1">
              <a:lnSpc>
                <a:spcPct val="100000"/>
              </a:lnSpc>
            </a:pPr>
            <a:r>
              <a:rPr lang="en-GB" altLang="en-US" sz="3200" dirty="0"/>
              <a:t>When plastic becomes a problem …</a:t>
            </a:r>
            <a:endParaRPr lang="en-GB" altLang="en-US" sz="4400" dirty="0"/>
          </a:p>
        </p:txBody>
      </p:sp>
      <p:grpSp>
        <p:nvGrpSpPr>
          <p:cNvPr id="20" name="Group 19">
            <a:extLst>
              <a:ext uri="{FF2B5EF4-FFF2-40B4-BE49-F238E27FC236}">
                <a16:creationId xmlns:a16="http://schemas.microsoft.com/office/drawing/2014/main" id="{FDE09A35-7782-41D1-956E-F71C8533361F}"/>
              </a:ext>
            </a:extLst>
          </p:cNvPr>
          <p:cNvGrpSpPr>
            <a:grpSpLocks/>
          </p:cNvGrpSpPr>
          <p:nvPr/>
        </p:nvGrpSpPr>
        <p:grpSpPr bwMode="auto">
          <a:xfrm>
            <a:off x="1508289" y="3257250"/>
            <a:ext cx="8950253" cy="2879078"/>
            <a:chOff x="892563" y="3208493"/>
            <a:chExt cx="7399583" cy="2594375"/>
          </a:xfrm>
        </p:grpSpPr>
        <p:pic>
          <p:nvPicPr>
            <p:cNvPr id="11276" name="Picture 7">
              <a:extLst>
                <a:ext uri="{FF2B5EF4-FFF2-40B4-BE49-F238E27FC236}">
                  <a16:creationId xmlns:a16="http://schemas.microsoft.com/office/drawing/2014/main" id="{858E33DF-B5A5-4813-B62A-F2434FC94F32}"/>
                </a:ext>
              </a:extLst>
            </p:cNvPr>
            <p:cNvPicPr>
              <a:picLocks noChangeAspect="1"/>
            </p:cNvPicPr>
            <p:nvPr/>
          </p:nvPicPr>
          <p:blipFill>
            <a:blip r:embed="rId2">
              <a:extLst>
                <a:ext uri="{28A0092B-C50C-407E-A947-70E740481C1C}">
                  <a14:useLocalDpi xmlns:a14="http://schemas.microsoft.com/office/drawing/2010/main" val="0"/>
                </a:ext>
              </a:extLst>
            </a:blip>
            <a:srcRect t="22186" b="27872"/>
            <a:stretch>
              <a:fillRect/>
            </a:stretch>
          </p:blipFill>
          <p:spPr bwMode="auto">
            <a:xfrm>
              <a:off x="1093649" y="3208493"/>
              <a:ext cx="7198497" cy="239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Rectangle 12">
              <a:extLst>
                <a:ext uri="{FF2B5EF4-FFF2-40B4-BE49-F238E27FC236}">
                  <a16:creationId xmlns:a16="http://schemas.microsoft.com/office/drawing/2014/main" id="{0218CB7A-34BF-43AA-92EF-613C7C233C19}"/>
                </a:ext>
              </a:extLst>
            </p:cNvPr>
            <p:cNvSpPr>
              <a:spLocks noChangeArrowheads="1"/>
            </p:cNvSpPr>
            <p:nvPr/>
          </p:nvSpPr>
          <p:spPr bwMode="auto">
            <a:xfrm>
              <a:off x="892563" y="5618202"/>
              <a:ext cx="72739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bg1"/>
                  </a:solidFill>
                </a:rPr>
                <a:t>Photo courtesy of (@</a:t>
              </a:r>
              <a:r>
                <a:rPr lang="en-GB" altLang="en-US" sz="600">
                  <a:solidFill>
                    <a:schemeClr val="bg1"/>
                  </a:solidFill>
                  <a:hlinkClick r:id="rId3"/>
                </a:rPr>
                <a:t>pixabay.com</a:t>
              </a:r>
              <a:r>
                <a:rPr lang="en-GB" altLang="en-US" sz="600">
                  <a:solidFill>
                    <a:schemeClr val="bg1"/>
                  </a:solidFill>
                </a:rPr>
                <a:t>) - granted under creative commons licence – attribution</a:t>
              </a:r>
            </a:p>
          </p:txBody>
        </p:sp>
      </p:grpSp>
      <p:grpSp>
        <p:nvGrpSpPr>
          <p:cNvPr id="19" name="Group 18">
            <a:extLst>
              <a:ext uri="{FF2B5EF4-FFF2-40B4-BE49-F238E27FC236}">
                <a16:creationId xmlns:a16="http://schemas.microsoft.com/office/drawing/2014/main" id="{9DBA2B31-6B56-4E64-B325-13679C009D32}"/>
              </a:ext>
            </a:extLst>
          </p:cNvPr>
          <p:cNvGrpSpPr>
            <a:grpSpLocks/>
          </p:cNvGrpSpPr>
          <p:nvPr/>
        </p:nvGrpSpPr>
        <p:grpSpPr bwMode="auto">
          <a:xfrm>
            <a:off x="6822220" y="1102904"/>
            <a:ext cx="3616325" cy="2040657"/>
            <a:chOff x="4595105" y="1312255"/>
            <a:chExt cx="3571379" cy="2039551"/>
          </a:xfrm>
        </p:grpSpPr>
        <p:pic>
          <p:nvPicPr>
            <p:cNvPr id="11274" name="Picture 9">
              <a:extLst>
                <a:ext uri="{FF2B5EF4-FFF2-40B4-BE49-F238E27FC236}">
                  <a16:creationId xmlns:a16="http://schemas.microsoft.com/office/drawing/2014/main" id="{31F430F9-335E-45D3-97BA-ED3987332399}"/>
                </a:ext>
              </a:extLst>
            </p:cNvPr>
            <p:cNvPicPr>
              <a:picLocks noChangeAspect="1"/>
            </p:cNvPicPr>
            <p:nvPr/>
          </p:nvPicPr>
          <p:blipFill>
            <a:blip r:embed="rId4">
              <a:extLst>
                <a:ext uri="{28A0092B-C50C-407E-A947-70E740481C1C}">
                  <a14:useLocalDpi xmlns:a14="http://schemas.microsoft.com/office/drawing/2010/main" val="0"/>
                </a:ext>
              </a:extLst>
            </a:blip>
            <a:srcRect t="4376" b="8211"/>
            <a:stretch>
              <a:fillRect/>
            </a:stretch>
          </p:blipFill>
          <p:spPr bwMode="auto">
            <a:xfrm>
              <a:off x="4595107" y="1312255"/>
              <a:ext cx="3571377" cy="20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Rectangle 13">
              <a:extLst>
                <a:ext uri="{FF2B5EF4-FFF2-40B4-BE49-F238E27FC236}">
                  <a16:creationId xmlns:a16="http://schemas.microsoft.com/office/drawing/2014/main" id="{3F64C346-9517-4506-BD1E-77A14D3DDA28}"/>
                </a:ext>
              </a:extLst>
            </p:cNvPr>
            <p:cNvSpPr>
              <a:spLocks noChangeArrowheads="1"/>
            </p:cNvSpPr>
            <p:nvPr/>
          </p:nvSpPr>
          <p:spPr bwMode="auto">
            <a:xfrm>
              <a:off x="4595105" y="3167240"/>
              <a:ext cx="3571378" cy="18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bg1"/>
                  </a:solidFill>
                </a:rPr>
                <a:t>Photo courtesy of (@</a:t>
              </a:r>
              <a:r>
                <a:rPr lang="en-GB" altLang="en-US" sz="600">
                  <a:solidFill>
                    <a:schemeClr val="bg1"/>
                  </a:solidFill>
                  <a:hlinkClick r:id="rId5"/>
                </a:rPr>
                <a:t>theconversation.com</a:t>
              </a:r>
              <a:r>
                <a:rPr lang="en-GB" altLang="en-US" sz="600">
                  <a:solidFill>
                    <a:schemeClr val="bg1"/>
                  </a:solidFill>
                </a:rPr>
                <a:t>) - granted under creative commons licence – attribution</a:t>
              </a:r>
            </a:p>
          </p:txBody>
        </p:sp>
      </p:grpSp>
      <p:grpSp>
        <p:nvGrpSpPr>
          <p:cNvPr id="18" name="Group 17">
            <a:extLst>
              <a:ext uri="{FF2B5EF4-FFF2-40B4-BE49-F238E27FC236}">
                <a16:creationId xmlns:a16="http://schemas.microsoft.com/office/drawing/2014/main" id="{243ED6FA-14A7-403A-B43C-E635D4038810}"/>
              </a:ext>
            </a:extLst>
          </p:cNvPr>
          <p:cNvGrpSpPr>
            <a:grpSpLocks/>
          </p:cNvGrpSpPr>
          <p:nvPr/>
        </p:nvGrpSpPr>
        <p:grpSpPr bwMode="auto">
          <a:xfrm>
            <a:off x="1743456" y="1104512"/>
            <a:ext cx="3748088" cy="2039938"/>
            <a:chOff x="967987" y="1312255"/>
            <a:chExt cx="3571378" cy="2049780"/>
          </a:xfrm>
        </p:grpSpPr>
        <p:pic>
          <p:nvPicPr>
            <p:cNvPr id="11272" name="Picture 11">
              <a:extLst>
                <a:ext uri="{FF2B5EF4-FFF2-40B4-BE49-F238E27FC236}">
                  <a16:creationId xmlns:a16="http://schemas.microsoft.com/office/drawing/2014/main" id="{F79B23CC-FF81-417A-992A-DFABD108E9CE}"/>
                </a:ext>
              </a:extLst>
            </p:cNvPr>
            <p:cNvPicPr>
              <a:picLocks noChangeAspect="1"/>
            </p:cNvPicPr>
            <p:nvPr/>
          </p:nvPicPr>
          <p:blipFill>
            <a:blip r:embed="rId6">
              <a:extLst>
                <a:ext uri="{28A0092B-C50C-407E-A947-70E740481C1C}">
                  <a14:useLocalDpi xmlns:a14="http://schemas.microsoft.com/office/drawing/2010/main" val="0"/>
                </a:ext>
              </a:extLst>
            </a:blip>
            <a:srcRect t="23473"/>
            <a:stretch>
              <a:fillRect/>
            </a:stretch>
          </p:blipFill>
          <p:spPr bwMode="auto">
            <a:xfrm>
              <a:off x="967987" y="1312255"/>
              <a:ext cx="3571378" cy="204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4">
              <a:extLst>
                <a:ext uri="{FF2B5EF4-FFF2-40B4-BE49-F238E27FC236}">
                  <a16:creationId xmlns:a16="http://schemas.microsoft.com/office/drawing/2014/main" id="{B0244F6E-D14C-438D-9FCE-12371E0D5BF6}"/>
                </a:ext>
              </a:extLst>
            </p:cNvPr>
            <p:cNvSpPr>
              <a:spLocks noChangeArrowheads="1"/>
            </p:cNvSpPr>
            <p:nvPr/>
          </p:nvSpPr>
          <p:spPr bwMode="auto">
            <a:xfrm>
              <a:off x="977515" y="3176476"/>
              <a:ext cx="356184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bg1"/>
                  </a:solidFill>
                </a:rPr>
                <a:t>Photo courtesy of (@</a:t>
              </a:r>
              <a:r>
                <a:rPr lang="en-GB" altLang="en-US" sz="600">
                  <a:solidFill>
                    <a:schemeClr val="bg1"/>
                  </a:solidFill>
                  <a:hlinkClick r:id="rId7"/>
                </a:rPr>
                <a:t>flickr.com</a:t>
              </a:r>
              <a:r>
                <a:rPr lang="en-GB" altLang="en-US" sz="600">
                  <a:solidFill>
                    <a:schemeClr val="bg1"/>
                  </a:solidFill>
                </a:rPr>
                <a:t>) - granted under creative commons licence – attribution</a:t>
              </a:r>
            </a:p>
          </p:txBody>
        </p:sp>
      </p:grpSp>
      <p:sp>
        <p:nvSpPr>
          <p:cNvPr id="17" name="Rectangle 16">
            <a:extLst>
              <a:ext uri="{FF2B5EF4-FFF2-40B4-BE49-F238E27FC236}">
                <a16:creationId xmlns:a16="http://schemas.microsoft.com/office/drawing/2014/main" id="{B95E2601-EAF0-4B71-812F-575DA220E454}"/>
              </a:ext>
            </a:extLst>
          </p:cNvPr>
          <p:cNvSpPr>
            <a:spLocks noChangeArrowheads="1"/>
          </p:cNvSpPr>
          <p:nvPr/>
        </p:nvSpPr>
        <p:spPr bwMode="auto">
          <a:xfrm>
            <a:off x="2265931" y="6150733"/>
            <a:ext cx="79527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800" dirty="0">
                <a:solidFill>
                  <a:schemeClr val="tx1"/>
                </a:solidFill>
              </a:rPr>
              <a:t>What do you think when you see these pictures?</a:t>
            </a:r>
            <a:endParaRPr lang="en-GB" altLang="en-US" sz="2400" dirty="0">
              <a:solidFill>
                <a:schemeClr val="tx1"/>
              </a:solidFill>
              <a:latin typeface="KaiTi" panose="020B0503020204020204" pitchFamily="49" charset="-122"/>
              <a:ea typeface="KaiTi" panose="020B0503020204020204" pitchFamily="49" charset="-122"/>
            </a:endParaRPr>
          </a:p>
        </p:txBody>
      </p:sp>
    </p:spTree>
    <p:extLst>
      <p:ext uri="{BB962C8B-B14F-4D97-AF65-F5344CB8AC3E}">
        <p14:creationId xmlns:p14="http://schemas.microsoft.com/office/powerpoint/2010/main" val="2214820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1">
            <a:extLst>
              <a:ext uri="{FF2B5EF4-FFF2-40B4-BE49-F238E27FC236}">
                <a16:creationId xmlns:a16="http://schemas.microsoft.com/office/drawing/2014/main" id="{9FA64FD4-6997-4A5A-B757-69D6CEF917EA}"/>
              </a:ext>
            </a:extLst>
          </p:cNvPr>
          <p:cNvSpPr>
            <a:spLocks noGrp="1"/>
          </p:cNvSpPr>
          <p:nvPr>
            <p:ph type="title"/>
          </p:nvPr>
        </p:nvSpPr>
        <p:spPr>
          <a:xfrm rot="-360000">
            <a:off x="257330" y="873131"/>
            <a:ext cx="4542846" cy="1061509"/>
          </a:xfrm>
        </p:spPr>
        <p:txBody>
          <a:bodyPr>
            <a:normAutofit/>
          </a:bodyPr>
          <a:lstStyle/>
          <a:p>
            <a:pPr eaLnBrk="1" hangingPunct="1"/>
            <a:r>
              <a:rPr lang="en-GB" altLang="en-US" dirty="0"/>
              <a:t>How it all began</a:t>
            </a:r>
            <a:endParaRPr lang="en-GB" altLang="en-US" sz="3200" dirty="0"/>
          </a:p>
        </p:txBody>
      </p:sp>
      <p:sp>
        <p:nvSpPr>
          <p:cNvPr id="2" name="Text Placeholder 1">
            <a:extLst>
              <a:ext uri="{FF2B5EF4-FFF2-40B4-BE49-F238E27FC236}">
                <a16:creationId xmlns:a16="http://schemas.microsoft.com/office/drawing/2014/main" id="{5C7AFECD-37BB-4A30-AEF4-616C14A2C84B}"/>
              </a:ext>
            </a:extLst>
          </p:cNvPr>
          <p:cNvSpPr>
            <a:spLocks noGrp="1"/>
          </p:cNvSpPr>
          <p:nvPr>
            <p:ph type="body" idx="1"/>
          </p:nvPr>
        </p:nvSpPr>
        <p:spPr>
          <a:xfrm>
            <a:off x="484078" y="2282373"/>
            <a:ext cx="5963856" cy="3835803"/>
          </a:xfrm>
        </p:spPr>
        <p:txBody>
          <a:bodyPr>
            <a:normAutofit fontScale="85000" lnSpcReduction="20000"/>
          </a:bodyPr>
          <a:lstStyle/>
          <a:p>
            <a:endParaRPr lang="en-GB" altLang="en-US" sz="3000" dirty="0"/>
          </a:p>
          <a:p>
            <a:pPr algn="just"/>
            <a:r>
              <a:rPr lang="en-GB" altLang="en-US" sz="3000" dirty="0"/>
              <a:t>Plastic was first created by a British inventor called Alexander Parkes, in 1885. He used some natural materials in his plastic.</a:t>
            </a:r>
          </a:p>
          <a:p>
            <a:endParaRPr lang="en-GB" altLang="en-US" sz="3000" dirty="0">
              <a:latin typeface="KaiTi" panose="020B0503020204020204" pitchFamily="49" charset="-122"/>
              <a:ea typeface="KaiTi" panose="020B0503020204020204" pitchFamily="49" charset="-122"/>
            </a:endParaRPr>
          </a:p>
          <a:p>
            <a:pPr algn="just"/>
            <a:r>
              <a:rPr lang="en-GB" altLang="en-US" sz="3000" dirty="0"/>
              <a:t>In 1907, a Belgian man named Leo Baekeland invented Bakelite. This plastic was completely man-made and was used to make televisions, trays, jewellery, furniture and even toys.</a:t>
            </a:r>
            <a:r>
              <a:rPr lang="zh-CN" altLang="en-US" sz="3000" dirty="0">
                <a:ea typeface="SimSun" panose="02010600030101010101" pitchFamily="2" charset="-122"/>
              </a:rPr>
              <a:t> </a:t>
            </a:r>
            <a:endParaRPr lang="en-GB" altLang="en-US" sz="3000" dirty="0">
              <a:latin typeface="KaiTi" panose="020B0503020204020204" pitchFamily="49" charset="-122"/>
              <a:ea typeface="KaiTi" panose="020B0503020204020204" pitchFamily="49" charset="-122"/>
            </a:endParaRPr>
          </a:p>
          <a:p>
            <a:endParaRPr lang="en-GB" dirty="0"/>
          </a:p>
        </p:txBody>
      </p:sp>
      <p:sp>
        <p:nvSpPr>
          <p:cNvPr id="7" name="Rectangle 6">
            <a:extLst>
              <a:ext uri="{FF2B5EF4-FFF2-40B4-BE49-F238E27FC236}">
                <a16:creationId xmlns:a16="http://schemas.microsoft.com/office/drawing/2014/main" id="{D00FC8E0-ECAE-45C7-9D91-D0A4D1030E82}"/>
              </a:ext>
            </a:extLst>
          </p:cNvPr>
          <p:cNvSpPr>
            <a:spLocks noChangeArrowheads="1"/>
          </p:cNvSpPr>
          <p:nvPr/>
        </p:nvSpPr>
        <p:spPr bwMode="auto">
          <a:xfrm>
            <a:off x="8394513" y="6276746"/>
            <a:ext cx="1723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Leo Baekeland</a:t>
            </a:r>
            <a:endParaRPr lang="en-GB" altLang="en-US" sz="1400" dirty="0">
              <a:solidFill>
                <a:schemeClr val="tx1"/>
              </a:solidFill>
              <a:latin typeface="KaiTi" panose="020B0503020204020204" pitchFamily="49" charset="-122"/>
              <a:ea typeface="KaiTi" panose="020B0503020204020204" pitchFamily="49" charset="-122"/>
            </a:endParaRPr>
          </a:p>
        </p:txBody>
      </p:sp>
      <p:grpSp>
        <p:nvGrpSpPr>
          <p:cNvPr id="13" name="Group 12">
            <a:extLst>
              <a:ext uri="{FF2B5EF4-FFF2-40B4-BE49-F238E27FC236}">
                <a16:creationId xmlns:a16="http://schemas.microsoft.com/office/drawing/2014/main" id="{1AAC3CE8-2E7A-48AD-84A4-5F9E3FC2A691}"/>
              </a:ext>
            </a:extLst>
          </p:cNvPr>
          <p:cNvGrpSpPr>
            <a:grpSpLocks/>
          </p:cNvGrpSpPr>
          <p:nvPr/>
        </p:nvGrpSpPr>
        <p:grpSpPr bwMode="auto">
          <a:xfrm>
            <a:off x="7057535" y="1463574"/>
            <a:ext cx="3938588" cy="4625469"/>
            <a:chOff x="5653086" y="1766798"/>
            <a:chExt cx="2857500" cy="3876675"/>
          </a:xfrm>
        </p:grpSpPr>
        <p:pic>
          <p:nvPicPr>
            <p:cNvPr id="12298" name="Picture 2" descr="Image result for leo baekeland">
              <a:extLst>
                <a:ext uri="{FF2B5EF4-FFF2-40B4-BE49-F238E27FC236}">
                  <a16:creationId xmlns:a16="http://schemas.microsoft.com/office/drawing/2014/main" id="{6BE97BEE-40A5-4539-BC3F-75A033501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3086" y="1766798"/>
              <a:ext cx="28575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Rectangle 9">
              <a:extLst>
                <a:ext uri="{FF2B5EF4-FFF2-40B4-BE49-F238E27FC236}">
                  <a16:creationId xmlns:a16="http://schemas.microsoft.com/office/drawing/2014/main" id="{995198E4-0E35-4F63-9CF4-4A1B5D997FC6}"/>
                </a:ext>
              </a:extLst>
            </p:cNvPr>
            <p:cNvSpPr>
              <a:spLocks noChangeArrowheads="1"/>
            </p:cNvSpPr>
            <p:nvPr/>
          </p:nvSpPr>
          <p:spPr bwMode="auto">
            <a:xfrm>
              <a:off x="5732618" y="5360516"/>
              <a:ext cx="26984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bg1"/>
                  </a:solidFill>
                </a:rPr>
                <a:t>Photo courtesy of (@</a:t>
              </a:r>
              <a:r>
                <a:rPr lang="en-GB" altLang="en-US" sz="600">
                  <a:solidFill>
                    <a:schemeClr val="bg1"/>
                  </a:solidFill>
                  <a:hlinkClick r:id="rId3"/>
                </a:rPr>
                <a:t>wikimedia.org</a:t>
              </a:r>
              <a:r>
                <a:rPr lang="en-GB" altLang="en-US" sz="600">
                  <a:solidFill>
                    <a:schemeClr val="bg1"/>
                  </a:solidFill>
                </a:rPr>
                <a:t>) - granted under creative commons licence – attribution</a:t>
              </a:r>
            </a:p>
          </p:txBody>
        </p:sp>
      </p:grpSp>
    </p:spTree>
    <p:extLst>
      <p:ext uri="{BB962C8B-B14F-4D97-AF65-F5344CB8AC3E}">
        <p14:creationId xmlns:p14="http://schemas.microsoft.com/office/powerpoint/2010/main" val="708515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3A93D041-99DD-4512-B25F-47649A96567F}"/>
              </a:ext>
            </a:extLst>
          </p:cNvPr>
          <p:cNvSpPr>
            <a:spLocks noGrp="1"/>
          </p:cNvSpPr>
          <p:nvPr>
            <p:ph type="title" idx="4294967295"/>
          </p:nvPr>
        </p:nvSpPr>
        <p:spPr>
          <a:xfrm>
            <a:off x="0" y="687388"/>
            <a:ext cx="8220075" cy="993775"/>
          </a:xfrm>
        </p:spPr>
        <p:txBody>
          <a:bodyPr>
            <a:normAutofit fontScale="90000"/>
          </a:bodyPr>
          <a:lstStyle/>
          <a:p>
            <a:pPr eaLnBrk="1" hangingPunct="1"/>
            <a:r>
              <a:rPr lang="en-GB" altLang="en-US" dirty="0"/>
              <a:t>What is good about plastic?</a:t>
            </a:r>
            <a:br>
              <a:rPr lang="en-GB" altLang="en-US" dirty="0"/>
            </a:br>
            <a:r>
              <a:rPr lang="en-GB" altLang="en-US" dirty="0"/>
              <a:t>          </a:t>
            </a:r>
            <a:endParaRPr lang="en-GB" altLang="en-US" sz="3200" dirty="0">
              <a:latin typeface="KaiTi" panose="020B0503020204020204" pitchFamily="49" charset="-122"/>
              <a:ea typeface="KaiTi" panose="020B0503020204020204" pitchFamily="49" charset="-122"/>
            </a:endParaRPr>
          </a:p>
        </p:txBody>
      </p:sp>
      <p:sp>
        <p:nvSpPr>
          <p:cNvPr id="4" name="TextBox 3">
            <a:extLst>
              <a:ext uri="{FF2B5EF4-FFF2-40B4-BE49-F238E27FC236}">
                <a16:creationId xmlns:a16="http://schemas.microsoft.com/office/drawing/2014/main" id="{D3823FD1-1C5A-4BA3-8616-9ACEE1BF7675}"/>
              </a:ext>
            </a:extLst>
          </p:cNvPr>
          <p:cNvSpPr txBox="1">
            <a:spLocks noChangeArrowheads="1"/>
          </p:cNvSpPr>
          <p:nvPr/>
        </p:nvSpPr>
        <p:spPr bwMode="auto">
          <a:xfrm>
            <a:off x="1166469" y="3534538"/>
            <a:ext cx="228920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dirty="0">
                <a:solidFill>
                  <a:schemeClr val="tx1"/>
                </a:solidFill>
              </a:rPr>
              <a:t>It keeps things airtight, which is great for keeping food fresh.</a:t>
            </a:r>
            <a:endParaRPr lang="en-GB" altLang="en-US" dirty="0">
              <a:solidFill>
                <a:schemeClr val="tx1"/>
              </a:solidFill>
              <a:ea typeface="KaiTi" panose="020B0503020204020204" pitchFamily="49" charset="-122"/>
            </a:endParaRPr>
          </a:p>
        </p:txBody>
      </p:sp>
      <p:sp>
        <p:nvSpPr>
          <p:cNvPr id="5" name="TextBox 4">
            <a:extLst>
              <a:ext uri="{FF2B5EF4-FFF2-40B4-BE49-F238E27FC236}">
                <a16:creationId xmlns:a16="http://schemas.microsoft.com/office/drawing/2014/main" id="{589EAF40-9761-4196-A088-0C1078601BE0}"/>
              </a:ext>
            </a:extLst>
          </p:cNvPr>
          <p:cNvSpPr txBox="1">
            <a:spLocks noChangeArrowheads="1"/>
          </p:cNvSpPr>
          <p:nvPr/>
        </p:nvSpPr>
        <p:spPr bwMode="auto">
          <a:xfrm>
            <a:off x="4686185" y="3534537"/>
            <a:ext cx="18319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dirty="0">
                <a:solidFill>
                  <a:schemeClr val="tx1"/>
                </a:solidFill>
              </a:rPr>
              <a:t>It keeps things watertight, so nothing leaks out</a:t>
            </a:r>
            <a:r>
              <a:rPr lang="en-GB" altLang="en-US" sz="1600" dirty="0">
                <a:solidFill>
                  <a:schemeClr val="tx1"/>
                </a:solidFill>
              </a:rPr>
              <a:t>.</a:t>
            </a:r>
            <a:endParaRPr lang="en-GB" altLang="en-US" sz="1400" dirty="0">
              <a:solidFill>
                <a:schemeClr val="tx1"/>
              </a:solidFill>
              <a:ea typeface="KaiTi" panose="020B0503020204020204" pitchFamily="49" charset="-122"/>
            </a:endParaRPr>
          </a:p>
        </p:txBody>
      </p:sp>
      <p:sp>
        <p:nvSpPr>
          <p:cNvPr id="6" name="TextBox 5">
            <a:extLst>
              <a:ext uri="{FF2B5EF4-FFF2-40B4-BE49-F238E27FC236}">
                <a16:creationId xmlns:a16="http://schemas.microsoft.com/office/drawing/2014/main" id="{BABEFB39-E18E-44BF-B6D1-F6FCB4C48337}"/>
              </a:ext>
            </a:extLst>
          </p:cNvPr>
          <p:cNvSpPr txBox="1">
            <a:spLocks noChangeArrowheads="1"/>
          </p:cNvSpPr>
          <p:nvPr/>
        </p:nvSpPr>
        <p:spPr bwMode="auto">
          <a:xfrm>
            <a:off x="8050505" y="3534122"/>
            <a:ext cx="24733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dirty="0">
                <a:solidFill>
                  <a:schemeClr val="tx1"/>
                </a:solidFill>
              </a:rPr>
              <a:t>It can be shaped and moulded into lots of different things from chairs to cars and pens to carpet tiles.</a:t>
            </a:r>
            <a:endParaRPr lang="en-GB" altLang="en-US" dirty="0">
              <a:solidFill>
                <a:schemeClr val="tx1"/>
              </a:solidFill>
              <a:ea typeface="KaiTi" panose="020B0503020204020204" pitchFamily="49" charset="-122"/>
            </a:endParaRPr>
          </a:p>
        </p:txBody>
      </p:sp>
      <p:pic>
        <p:nvPicPr>
          <p:cNvPr id="10" name="Picture 9">
            <a:extLst>
              <a:ext uri="{FF2B5EF4-FFF2-40B4-BE49-F238E27FC236}">
                <a16:creationId xmlns:a16="http://schemas.microsoft.com/office/drawing/2014/main" id="{35E40F83-2119-448B-BD75-86F9FCCF7F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662" y="1889076"/>
            <a:ext cx="2289208" cy="1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0ABE3F4-5C58-4954-8496-37E36C8990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1809" y="1872287"/>
            <a:ext cx="2455445" cy="169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47E6CF2-5DC3-4921-9843-2878F37AA8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11445" y="1896114"/>
            <a:ext cx="1265043" cy="168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505C896D-5F8E-45A6-B7DC-560AB8723D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78074" y="1872287"/>
            <a:ext cx="2297959" cy="172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79A8599E-56B8-4FBD-A6B3-5F9235309E49}"/>
              </a:ext>
            </a:extLst>
          </p:cNvPr>
          <p:cNvSpPr>
            <a:spLocks noChangeArrowheads="1"/>
          </p:cNvSpPr>
          <p:nvPr/>
        </p:nvSpPr>
        <p:spPr bwMode="auto">
          <a:xfrm>
            <a:off x="1766887" y="5585837"/>
            <a:ext cx="95025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3200" dirty="0">
                <a:solidFill>
                  <a:schemeClr val="tx1"/>
                </a:solidFill>
              </a:rPr>
              <a:t>Can you think of any other good things about plastic?</a:t>
            </a:r>
            <a:endParaRPr lang="en-GB" altLang="en-US" sz="2400" dirty="0">
              <a:solidFill>
                <a:schemeClr val="tx1"/>
              </a:solidFill>
              <a:ea typeface="KaiTi" panose="020B0503020204020204" pitchFamily="49" charset="-122"/>
            </a:endParaRPr>
          </a:p>
        </p:txBody>
      </p:sp>
    </p:spTree>
    <p:extLst>
      <p:ext uri="{BB962C8B-B14F-4D97-AF65-F5344CB8AC3E}">
        <p14:creationId xmlns:p14="http://schemas.microsoft.com/office/powerpoint/2010/main" val="1837168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B9C1CE29-BD4E-4EEB-9B58-CB417AC192CB}"/>
              </a:ext>
            </a:extLst>
          </p:cNvPr>
          <p:cNvSpPr/>
          <p:nvPr/>
        </p:nvSpPr>
        <p:spPr>
          <a:xfrm>
            <a:off x="4866741" y="185395"/>
            <a:ext cx="6935618" cy="981968"/>
          </a:xfrm>
          <a:prstGeom prst="roundRect">
            <a:avLst>
              <a:gd name="adj" fmla="val 1024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4340" name="Title 1">
            <a:extLst>
              <a:ext uri="{FF2B5EF4-FFF2-40B4-BE49-F238E27FC236}">
                <a16:creationId xmlns:a16="http://schemas.microsoft.com/office/drawing/2014/main" id="{750D08DF-0D71-491F-B6E1-28DD888D8215}"/>
              </a:ext>
            </a:extLst>
          </p:cNvPr>
          <p:cNvSpPr>
            <a:spLocks noGrp="1"/>
          </p:cNvSpPr>
          <p:nvPr>
            <p:ph type="title"/>
          </p:nvPr>
        </p:nvSpPr>
        <p:spPr>
          <a:xfrm rot="21180000">
            <a:off x="-95750" y="351608"/>
            <a:ext cx="5206572" cy="1325563"/>
          </a:xfrm>
        </p:spPr>
        <p:txBody>
          <a:bodyPr/>
          <a:lstStyle/>
          <a:p>
            <a:pPr algn="ctr" eaLnBrk="1" hangingPunct="1"/>
            <a:r>
              <a:rPr lang="en-GB" altLang="en-US" dirty="0"/>
              <a:t>Problems caused </a:t>
            </a:r>
            <a:br>
              <a:rPr lang="en-GB" altLang="en-US" dirty="0"/>
            </a:br>
            <a:r>
              <a:rPr lang="en-GB" altLang="en-US" dirty="0"/>
              <a:t>by plastic</a:t>
            </a:r>
            <a:r>
              <a:rPr lang="zh-CN" altLang="en-US" sz="3200" dirty="0">
                <a:latin typeface="KaiTi" panose="020B0503020204020204" pitchFamily="49" charset="-122"/>
                <a:ea typeface="KaiTi" panose="020B0503020204020204" pitchFamily="49" charset="-122"/>
              </a:rPr>
              <a:t>   </a:t>
            </a:r>
            <a:endParaRPr lang="en-GB" altLang="en-US" sz="3200" dirty="0"/>
          </a:p>
        </p:txBody>
      </p:sp>
      <p:sp>
        <p:nvSpPr>
          <p:cNvPr id="4" name="Rectangle 3">
            <a:extLst>
              <a:ext uri="{FF2B5EF4-FFF2-40B4-BE49-F238E27FC236}">
                <a16:creationId xmlns:a16="http://schemas.microsoft.com/office/drawing/2014/main" id="{48D24788-F81A-4646-B63B-7B8098592A49}"/>
              </a:ext>
            </a:extLst>
          </p:cNvPr>
          <p:cNvSpPr>
            <a:spLocks noChangeArrowheads="1"/>
          </p:cNvSpPr>
          <p:nvPr/>
        </p:nvSpPr>
        <p:spPr bwMode="auto">
          <a:xfrm>
            <a:off x="4822773" y="351714"/>
            <a:ext cx="7012130" cy="77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dirty="0">
                <a:solidFill>
                  <a:schemeClr val="bg1"/>
                </a:solidFill>
              </a:rPr>
              <a:t>Plastic is harmful to all living things.</a:t>
            </a:r>
            <a:endParaRPr lang="en-GB" altLang="en-US" sz="3600" dirty="0">
              <a:solidFill>
                <a:schemeClr val="bg1"/>
              </a:solidFill>
              <a:latin typeface="KaiTi" panose="020B0503020204020204" pitchFamily="49" charset="-122"/>
              <a:ea typeface="KaiTi" panose="020B0503020204020204" pitchFamily="49" charset="-122"/>
            </a:endParaRPr>
          </a:p>
        </p:txBody>
      </p:sp>
      <p:sp>
        <p:nvSpPr>
          <p:cNvPr id="5" name="Rectangle 4">
            <a:extLst>
              <a:ext uri="{FF2B5EF4-FFF2-40B4-BE49-F238E27FC236}">
                <a16:creationId xmlns:a16="http://schemas.microsoft.com/office/drawing/2014/main" id="{D8D092C6-82AC-46AA-8F52-40F37AA0CB9D}"/>
              </a:ext>
            </a:extLst>
          </p:cNvPr>
          <p:cNvSpPr>
            <a:spLocks noChangeArrowheads="1"/>
          </p:cNvSpPr>
          <p:nvPr/>
        </p:nvSpPr>
        <p:spPr bwMode="auto">
          <a:xfrm>
            <a:off x="987446" y="1964024"/>
            <a:ext cx="100965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800" dirty="0">
                <a:solidFill>
                  <a:schemeClr val="tx1"/>
                </a:solidFill>
              </a:rPr>
              <a:t>1. The way plastic is made releases harmful gases into the air.</a:t>
            </a:r>
            <a:endParaRPr lang="en-GB" altLang="en-US" sz="3200" dirty="0">
              <a:solidFill>
                <a:schemeClr val="tx1"/>
              </a:solidFill>
              <a:ea typeface="KaiTi" panose="020B0503020204020204" pitchFamily="49" charset="-122"/>
            </a:endParaRPr>
          </a:p>
        </p:txBody>
      </p:sp>
      <p:sp>
        <p:nvSpPr>
          <p:cNvPr id="6" name="Rectangle 5">
            <a:extLst>
              <a:ext uri="{FF2B5EF4-FFF2-40B4-BE49-F238E27FC236}">
                <a16:creationId xmlns:a16="http://schemas.microsoft.com/office/drawing/2014/main" id="{3599FB20-FDB7-460C-86F8-AD86BE5BA004}"/>
              </a:ext>
            </a:extLst>
          </p:cNvPr>
          <p:cNvSpPr>
            <a:spLocks noChangeArrowheads="1"/>
          </p:cNvSpPr>
          <p:nvPr/>
        </p:nvSpPr>
        <p:spPr bwMode="auto">
          <a:xfrm>
            <a:off x="987446" y="2681553"/>
            <a:ext cx="109839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just" eaLnBrk="1" hangingPunct="1">
              <a:defRPr/>
            </a:pPr>
            <a:r>
              <a:rPr lang="en-GB" altLang="en-US" sz="2800" dirty="0"/>
              <a:t>2. Plastic lasts for a very long time. It cannot decompose like vegetables, fruit or meat. </a:t>
            </a:r>
          </a:p>
        </p:txBody>
      </p:sp>
      <p:sp>
        <p:nvSpPr>
          <p:cNvPr id="7" name="Rectangle 6">
            <a:extLst>
              <a:ext uri="{FF2B5EF4-FFF2-40B4-BE49-F238E27FC236}">
                <a16:creationId xmlns:a16="http://schemas.microsoft.com/office/drawing/2014/main" id="{B3E44A79-88F3-41FD-BBF6-2A12D5047D10}"/>
              </a:ext>
            </a:extLst>
          </p:cNvPr>
          <p:cNvSpPr>
            <a:spLocks noChangeArrowheads="1"/>
          </p:cNvSpPr>
          <p:nvPr/>
        </p:nvSpPr>
        <p:spPr bwMode="auto">
          <a:xfrm>
            <a:off x="987446" y="3758632"/>
            <a:ext cx="61355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just" eaLnBrk="1" hangingPunct="1">
              <a:defRPr/>
            </a:pPr>
            <a:r>
              <a:rPr lang="en-GB" altLang="en-US" sz="2800" dirty="0"/>
              <a:t>3. If it is burnt, it releases harmful gases into the air and causes air pollution.</a:t>
            </a:r>
            <a:r>
              <a:rPr lang="en-GB" altLang="en-US" sz="2000" dirty="0">
                <a:solidFill>
                  <a:schemeClr val="bg1"/>
                </a:solidFill>
              </a:rPr>
              <a:t>. </a:t>
            </a:r>
          </a:p>
        </p:txBody>
      </p:sp>
      <p:sp>
        <p:nvSpPr>
          <p:cNvPr id="8" name="Rectangle 7">
            <a:extLst>
              <a:ext uri="{FF2B5EF4-FFF2-40B4-BE49-F238E27FC236}">
                <a16:creationId xmlns:a16="http://schemas.microsoft.com/office/drawing/2014/main" id="{7863EFEB-301B-4FEE-A946-DE71CFC564CC}"/>
              </a:ext>
            </a:extLst>
          </p:cNvPr>
          <p:cNvSpPr>
            <a:spLocks noChangeArrowheads="1"/>
          </p:cNvSpPr>
          <p:nvPr/>
        </p:nvSpPr>
        <p:spPr bwMode="auto">
          <a:xfrm>
            <a:off x="987446" y="5042118"/>
            <a:ext cx="596953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eaLnBrk="1" hangingPunct="1">
              <a:lnSpc>
                <a:spcPct val="100000"/>
              </a:lnSpc>
              <a:spcBef>
                <a:spcPct val="0"/>
              </a:spcBef>
              <a:buFontTx/>
              <a:buNone/>
            </a:pPr>
            <a:r>
              <a:rPr lang="en-GB" altLang="en-US" sz="2800" dirty="0">
                <a:solidFill>
                  <a:schemeClr val="tx1"/>
                </a:solidFill>
              </a:rPr>
              <a:t>4. It is usually buried in huge landfill sites. This means we don’t see it, but it is still there and can last for many hundreds of years. </a:t>
            </a:r>
            <a:endParaRPr lang="en-GB" altLang="en-US" sz="2800" dirty="0">
              <a:solidFill>
                <a:schemeClr val="tx1"/>
              </a:solidFill>
              <a:ea typeface="KaiTi" panose="020B0503020204020204" pitchFamily="49" charset="-122"/>
            </a:endParaRPr>
          </a:p>
        </p:txBody>
      </p:sp>
      <p:grpSp>
        <p:nvGrpSpPr>
          <p:cNvPr id="16" name="Group 15">
            <a:extLst>
              <a:ext uri="{FF2B5EF4-FFF2-40B4-BE49-F238E27FC236}">
                <a16:creationId xmlns:a16="http://schemas.microsoft.com/office/drawing/2014/main" id="{58B34BB7-DB42-4F59-B383-EA545776EEE6}"/>
              </a:ext>
            </a:extLst>
          </p:cNvPr>
          <p:cNvGrpSpPr>
            <a:grpSpLocks/>
          </p:cNvGrpSpPr>
          <p:nvPr/>
        </p:nvGrpSpPr>
        <p:grpSpPr bwMode="auto">
          <a:xfrm>
            <a:off x="7122947" y="3429000"/>
            <a:ext cx="4821875" cy="3434149"/>
            <a:chOff x="3827722" y="2851840"/>
            <a:chExt cx="4597370" cy="3290712"/>
          </a:xfrm>
        </p:grpSpPr>
        <p:sp>
          <p:nvSpPr>
            <p:cNvPr id="14348" name="Rectangle 8">
              <a:extLst>
                <a:ext uri="{FF2B5EF4-FFF2-40B4-BE49-F238E27FC236}">
                  <a16:creationId xmlns:a16="http://schemas.microsoft.com/office/drawing/2014/main" id="{1716B3C4-F832-48E7-98C7-668FBC7A86FF}"/>
                </a:ext>
              </a:extLst>
            </p:cNvPr>
            <p:cNvSpPr>
              <a:spLocks noChangeArrowheads="1"/>
            </p:cNvSpPr>
            <p:nvPr/>
          </p:nvSpPr>
          <p:spPr bwMode="auto">
            <a:xfrm>
              <a:off x="3827722" y="5944216"/>
              <a:ext cx="4597370" cy="19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tx1"/>
                  </a:solidFill>
                </a:rPr>
                <a:t>Photo courtesy of (@</a:t>
              </a:r>
              <a:r>
                <a:rPr lang="en-GB" altLang="en-US" sz="600">
                  <a:solidFill>
                    <a:schemeClr val="tx1"/>
                  </a:solidFill>
                  <a:hlinkClick r:id="rId2"/>
                </a:rPr>
                <a:t>Wikimedia.org</a:t>
              </a:r>
              <a:r>
                <a:rPr lang="en-GB" altLang="en-US" sz="600">
                  <a:solidFill>
                    <a:schemeClr val="tx1"/>
                  </a:solidFill>
                </a:rPr>
                <a:t>) - granted under creative commons licence – attribution</a:t>
              </a:r>
            </a:p>
          </p:txBody>
        </p:sp>
        <p:pic>
          <p:nvPicPr>
            <p:cNvPr id="14349" name="Picture 12">
              <a:extLst>
                <a:ext uri="{FF2B5EF4-FFF2-40B4-BE49-F238E27FC236}">
                  <a16:creationId xmlns:a16="http://schemas.microsoft.com/office/drawing/2014/main" id="{D82CAF98-653E-4F7A-8B1F-F22F24ED02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7722" y="2851840"/>
              <a:ext cx="4597370" cy="309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6394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F74943E-C56F-409F-B0B5-949E35413C65}"/>
              </a:ext>
            </a:extLst>
          </p:cNvPr>
          <p:cNvSpPr/>
          <p:nvPr/>
        </p:nvSpPr>
        <p:spPr>
          <a:xfrm>
            <a:off x="1187776" y="3823900"/>
            <a:ext cx="5416223" cy="830997"/>
          </a:xfrm>
          <a:prstGeom prst="roundRect">
            <a:avLst>
              <a:gd name="adj" fmla="val 547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anchor="ctr"/>
          <a:lstStyle/>
          <a:p>
            <a:pPr algn="ctr">
              <a:defRPr/>
            </a:pPr>
            <a:endParaRPr lang="en-GB" dirty="0"/>
          </a:p>
        </p:txBody>
      </p:sp>
      <p:sp>
        <p:nvSpPr>
          <p:cNvPr id="13" name="Rectangle: Rounded Corners 12">
            <a:extLst>
              <a:ext uri="{FF2B5EF4-FFF2-40B4-BE49-F238E27FC236}">
                <a16:creationId xmlns:a16="http://schemas.microsoft.com/office/drawing/2014/main" id="{A4CEDD15-076E-4722-8C13-9606A70F311B}"/>
              </a:ext>
            </a:extLst>
          </p:cNvPr>
          <p:cNvSpPr/>
          <p:nvPr/>
        </p:nvSpPr>
        <p:spPr>
          <a:xfrm>
            <a:off x="1187777" y="1438275"/>
            <a:ext cx="5571242" cy="1323439"/>
          </a:xfrm>
          <a:prstGeom prst="roundRect">
            <a:avLst>
              <a:gd name="adj" fmla="val 547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5364" name="Title 1">
            <a:extLst>
              <a:ext uri="{FF2B5EF4-FFF2-40B4-BE49-F238E27FC236}">
                <a16:creationId xmlns:a16="http://schemas.microsoft.com/office/drawing/2014/main" id="{C9DF7936-F640-4CC2-94D8-117C018FF46F}"/>
              </a:ext>
            </a:extLst>
          </p:cNvPr>
          <p:cNvSpPr>
            <a:spLocks noGrp="1"/>
          </p:cNvSpPr>
          <p:nvPr>
            <p:ph type="title"/>
          </p:nvPr>
        </p:nvSpPr>
        <p:spPr>
          <a:xfrm>
            <a:off x="1981201" y="479426"/>
            <a:ext cx="8220075" cy="993775"/>
          </a:xfrm>
        </p:spPr>
        <p:txBody>
          <a:bodyPr/>
          <a:lstStyle/>
          <a:p>
            <a:pPr algn="ctr" eaLnBrk="1" hangingPunct="1"/>
            <a:r>
              <a:rPr lang="en-GB" altLang="en-US" dirty="0"/>
              <a:t>The Biggest Problem with Plastic </a:t>
            </a:r>
          </a:p>
        </p:txBody>
      </p:sp>
      <p:sp>
        <p:nvSpPr>
          <p:cNvPr id="3" name="Rectangle 2">
            <a:extLst>
              <a:ext uri="{FF2B5EF4-FFF2-40B4-BE49-F238E27FC236}">
                <a16:creationId xmlns:a16="http://schemas.microsoft.com/office/drawing/2014/main" id="{4635E70B-4EA9-4030-BFE2-24571D10F6B4}"/>
              </a:ext>
            </a:extLst>
          </p:cNvPr>
          <p:cNvSpPr>
            <a:spLocks noChangeArrowheads="1"/>
          </p:cNvSpPr>
          <p:nvPr/>
        </p:nvSpPr>
        <p:spPr bwMode="auto">
          <a:xfrm>
            <a:off x="1115209" y="1582058"/>
            <a:ext cx="55613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400" dirty="0">
                <a:solidFill>
                  <a:schemeClr val="bg1"/>
                </a:solidFill>
              </a:rPr>
              <a:t>The biggest problem with unwanted plastic is the pollution and damage it does to the environment.</a:t>
            </a:r>
            <a:endParaRPr lang="en-GB" altLang="en-US" sz="2400" dirty="0">
              <a:solidFill>
                <a:schemeClr val="tx1"/>
              </a:solidFill>
              <a:ea typeface="KaiTi" panose="020B0503020204020204" pitchFamily="49" charset="-122"/>
            </a:endParaRPr>
          </a:p>
        </p:txBody>
      </p:sp>
      <p:sp>
        <p:nvSpPr>
          <p:cNvPr id="4" name="Rectangle 3">
            <a:extLst>
              <a:ext uri="{FF2B5EF4-FFF2-40B4-BE49-F238E27FC236}">
                <a16:creationId xmlns:a16="http://schemas.microsoft.com/office/drawing/2014/main" id="{A44A2638-CF23-412C-9B2C-109A79D552EB}"/>
              </a:ext>
            </a:extLst>
          </p:cNvPr>
          <p:cNvSpPr>
            <a:spLocks noChangeArrowheads="1"/>
          </p:cNvSpPr>
          <p:nvPr/>
        </p:nvSpPr>
        <p:spPr bwMode="auto">
          <a:xfrm>
            <a:off x="1109973" y="2904370"/>
            <a:ext cx="5962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400" dirty="0">
                <a:solidFill>
                  <a:schemeClr val="tx1"/>
                </a:solidFill>
              </a:rPr>
              <a:t>Plastic breaks into tiny pieces which then gets blown around by the wind and the rain.</a:t>
            </a:r>
            <a:endParaRPr lang="en-GB" altLang="en-US" sz="2400" dirty="0">
              <a:solidFill>
                <a:schemeClr val="tx1"/>
              </a:solidFill>
              <a:ea typeface="KaiTi" panose="020B0503020204020204" pitchFamily="49" charset="-122"/>
            </a:endParaRPr>
          </a:p>
        </p:txBody>
      </p:sp>
      <p:sp>
        <p:nvSpPr>
          <p:cNvPr id="5" name="Rectangle 4">
            <a:extLst>
              <a:ext uri="{FF2B5EF4-FFF2-40B4-BE49-F238E27FC236}">
                <a16:creationId xmlns:a16="http://schemas.microsoft.com/office/drawing/2014/main" id="{ED115287-A882-4017-A882-228D451268E8}"/>
              </a:ext>
            </a:extLst>
          </p:cNvPr>
          <p:cNvSpPr>
            <a:spLocks noChangeArrowheads="1"/>
          </p:cNvSpPr>
          <p:nvPr/>
        </p:nvSpPr>
        <p:spPr bwMode="auto">
          <a:xfrm>
            <a:off x="1239240" y="3917200"/>
            <a:ext cx="5435688" cy="82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36000" rIns="108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400" dirty="0">
                <a:solidFill>
                  <a:schemeClr val="bg1"/>
                </a:solidFill>
              </a:rPr>
              <a:t>It ends up in our streams, rivers and the seas.</a:t>
            </a:r>
            <a:endParaRPr lang="en-GB" altLang="en-US" sz="2400" dirty="0">
              <a:solidFill>
                <a:schemeClr val="bg1"/>
              </a:solidFill>
              <a:ea typeface="KaiTi" panose="020B0503020204020204" pitchFamily="49" charset="-122"/>
            </a:endParaRPr>
          </a:p>
        </p:txBody>
      </p:sp>
      <p:sp>
        <p:nvSpPr>
          <p:cNvPr id="6" name="Rectangle 5">
            <a:extLst>
              <a:ext uri="{FF2B5EF4-FFF2-40B4-BE49-F238E27FC236}">
                <a16:creationId xmlns:a16="http://schemas.microsoft.com/office/drawing/2014/main" id="{B471A87D-B0AE-4AF2-BEA4-EC0325D017B5}"/>
              </a:ext>
            </a:extLst>
          </p:cNvPr>
          <p:cNvSpPr>
            <a:spLocks noChangeArrowheads="1"/>
          </p:cNvSpPr>
          <p:nvPr/>
        </p:nvSpPr>
        <p:spPr bwMode="auto">
          <a:xfrm>
            <a:off x="1133792" y="4819560"/>
            <a:ext cx="57205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2400" dirty="0">
                <a:solidFill>
                  <a:schemeClr val="tx1"/>
                </a:solidFill>
              </a:rPr>
              <a:t>Plastic is toxic for the world’s water and land, causing harm to the fish, animals and birds</a:t>
            </a:r>
            <a:r>
              <a:rPr lang="en-GB" altLang="en-US" sz="2400">
                <a:solidFill>
                  <a:schemeClr val="tx1"/>
                </a:solidFill>
              </a:rPr>
              <a:t>. </a:t>
            </a:r>
            <a:endParaRPr lang="en-GB" altLang="en-US" sz="2400" dirty="0">
              <a:solidFill>
                <a:schemeClr val="tx1"/>
              </a:solidFill>
              <a:ea typeface="KaiTi" panose="020B0503020204020204" pitchFamily="49" charset="-122"/>
            </a:endParaRPr>
          </a:p>
        </p:txBody>
      </p:sp>
      <p:sp>
        <p:nvSpPr>
          <p:cNvPr id="9" name="Rectangle 8">
            <a:extLst>
              <a:ext uri="{FF2B5EF4-FFF2-40B4-BE49-F238E27FC236}">
                <a16:creationId xmlns:a16="http://schemas.microsoft.com/office/drawing/2014/main" id="{C32DFF22-13FA-45BA-A00B-5F082C96F835}"/>
              </a:ext>
            </a:extLst>
          </p:cNvPr>
          <p:cNvSpPr>
            <a:spLocks noChangeArrowheads="1"/>
          </p:cNvSpPr>
          <p:nvPr/>
        </p:nvSpPr>
        <p:spPr bwMode="auto">
          <a:xfrm>
            <a:off x="7033723" y="4101170"/>
            <a:ext cx="439231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a:lnSpc>
                <a:spcPct val="100000"/>
              </a:lnSpc>
              <a:spcBef>
                <a:spcPct val="0"/>
              </a:spcBef>
              <a:buNone/>
            </a:pPr>
            <a:r>
              <a:rPr lang="en-GB" altLang="en-US" sz="2400" dirty="0">
                <a:solidFill>
                  <a:schemeClr val="tx1"/>
                </a:solidFill>
              </a:rPr>
              <a:t>These microbeads are easily eaten by fish and other sea animals. It can make them very ill or even kill them. They can make us ill if we eat the fish.</a:t>
            </a:r>
            <a:endParaRPr lang="en-GB" altLang="en-US" sz="2400" dirty="0">
              <a:solidFill>
                <a:schemeClr val="tx1"/>
              </a:solidFill>
              <a:ea typeface="KaiTi" panose="020B0503020204020204" pitchFamily="49" charset="-122"/>
            </a:endParaRPr>
          </a:p>
          <a:p>
            <a:pPr algn="just" eaLnBrk="1" hangingPunct="1">
              <a:lnSpc>
                <a:spcPct val="100000"/>
              </a:lnSpc>
              <a:spcBef>
                <a:spcPct val="0"/>
              </a:spcBef>
              <a:buFontTx/>
              <a:buNone/>
            </a:pPr>
            <a:endParaRPr lang="en-GB" altLang="en-US" sz="2000" dirty="0">
              <a:solidFill>
                <a:schemeClr val="tx1"/>
              </a:solidFill>
              <a:ea typeface="KaiTi" panose="020B0503020204020204" pitchFamily="49" charset="-122"/>
            </a:endParaRPr>
          </a:p>
        </p:txBody>
      </p:sp>
      <p:grpSp>
        <p:nvGrpSpPr>
          <p:cNvPr id="16" name="Group 15">
            <a:extLst>
              <a:ext uri="{FF2B5EF4-FFF2-40B4-BE49-F238E27FC236}">
                <a16:creationId xmlns:a16="http://schemas.microsoft.com/office/drawing/2014/main" id="{EA6798A1-F1C0-4DFE-8CB1-5248B7BCD55C}"/>
              </a:ext>
            </a:extLst>
          </p:cNvPr>
          <p:cNvGrpSpPr>
            <a:grpSpLocks/>
          </p:cNvGrpSpPr>
          <p:nvPr/>
        </p:nvGrpSpPr>
        <p:grpSpPr bwMode="auto">
          <a:xfrm>
            <a:off x="7194223" y="1367076"/>
            <a:ext cx="4051953" cy="2568338"/>
            <a:chOff x="4416701" y="1442293"/>
            <a:chExt cx="4079600" cy="2704148"/>
          </a:xfrm>
        </p:grpSpPr>
        <p:pic>
          <p:nvPicPr>
            <p:cNvPr id="15374" name="Picture 7">
              <a:extLst>
                <a:ext uri="{FF2B5EF4-FFF2-40B4-BE49-F238E27FC236}">
                  <a16:creationId xmlns:a16="http://schemas.microsoft.com/office/drawing/2014/main" id="{0164B04B-1452-4484-9B7D-C971635536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6701" y="1442293"/>
              <a:ext cx="4079600" cy="2680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Rectangle 9">
              <a:extLst>
                <a:ext uri="{FF2B5EF4-FFF2-40B4-BE49-F238E27FC236}">
                  <a16:creationId xmlns:a16="http://schemas.microsoft.com/office/drawing/2014/main" id="{B88A124E-E1E8-4B25-83C1-A39B66226595}"/>
                </a:ext>
              </a:extLst>
            </p:cNvPr>
            <p:cNvSpPr>
              <a:spLocks noChangeArrowheads="1"/>
            </p:cNvSpPr>
            <p:nvPr/>
          </p:nvSpPr>
          <p:spPr bwMode="auto">
            <a:xfrm>
              <a:off x="4423091" y="3938279"/>
              <a:ext cx="4065590" cy="2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dirty="0">
                  <a:solidFill>
                    <a:schemeClr val="tx1"/>
                  </a:solidFill>
                </a:rPr>
                <a:t>Photo courtesy of (@</a:t>
              </a:r>
              <a:r>
                <a:rPr lang="en-GB" altLang="en-US" sz="600" dirty="0">
                  <a:solidFill>
                    <a:schemeClr val="tx1"/>
                  </a:solidFill>
                  <a:hlinkClick r:id="rId3"/>
                </a:rPr>
                <a:t>flickr.com</a:t>
              </a:r>
              <a:r>
                <a:rPr lang="en-GB" altLang="en-US" sz="600" dirty="0">
                  <a:solidFill>
                    <a:schemeClr val="tx1"/>
                  </a:solidFill>
                </a:rPr>
                <a:t>) - granted under creative commons licence – attribution</a:t>
              </a:r>
            </a:p>
          </p:txBody>
        </p:sp>
      </p:grpSp>
    </p:spTree>
    <p:extLst>
      <p:ext uri="{BB962C8B-B14F-4D97-AF65-F5344CB8AC3E}">
        <p14:creationId xmlns:p14="http://schemas.microsoft.com/office/powerpoint/2010/main" val="1019045940"/>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6C8FF-3D90-457B-9108-406F928CD7CB}">
  <ds:schemaRef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EE5440-5A1F-438E-9118-BE5E33F97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1260</Words>
  <Application>Microsoft Office PowerPoint</Application>
  <PresentationFormat>Widescreen</PresentationFormat>
  <Paragraphs>195</Paragraphs>
  <Slides>33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KaiTi</vt:lpstr>
      <vt:lpstr>SimSun</vt:lpstr>
      <vt:lpstr>Arial</vt:lpstr>
      <vt:lpstr>Calibri</vt:lpstr>
      <vt:lpstr>Comic Sans MS</vt:lpstr>
      <vt:lpstr>Franklin Gothic Book</vt:lpstr>
      <vt:lpstr>Sassoon Infant Rg</vt:lpstr>
      <vt:lpstr>Twinkl</vt:lpstr>
      <vt:lpstr>Twinkl SemiBold</vt:lpstr>
      <vt:lpstr>Office Theme</vt:lpstr>
      <vt:lpstr>Lesson 2 Reading</vt:lpstr>
      <vt:lpstr>Lesson 2 Objectives</vt:lpstr>
      <vt:lpstr>Lesson Resources</vt:lpstr>
      <vt:lpstr>Plastic Everywhere  </vt:lpstr>
      <vt:lpstr>When plastic becomes a problem …</vt:lpstr>
      <vt:lpstr>How it all began</vt:lpstr>
      <vt:lpstr>What is good about plastic?           </vt:lpstr>
      <vt:lpstr>Problems caused  by plastic   </vt:lpstr>
      <vt:lpstr>The Biggest Problem with Plastic </vt:lpstr>
      <vt:lpstr>Make Your Choice     </vt:lpstr>
      <vt:lpstr>Make Your Choice</vt:lpstr>
      <vt:lpstr>Make Your Choice</vt:lpstr>
      <vt:lpstr>Using a dictionary!</vt:lpstr>
      <vt:lpstr>New Words</vt:lpstr>
      <vt:lpstr>New Words</vt:lpstr>
      <vt:lpstr>New Words</vt:lpstr>
      <vt:lpstr>Step 1</vt:lpstr>
      <vt:lpstr>PowerPoint Presentation</vt:lpstr>
      <vt:lpstr>PowerPoint Presentation</vt:lpstr>
      <vt:lpstr>Step 1</vt:lpstr>
      <vt:lpstr>Step 2: Discuss the question</vt:lpstr>
      <vt:lpstr>Step 3</vt:lpstr>
      <vt:lpstr>Step 4: Discuss the questions</vt:lpstr>
      <vt:lpstr>Step 4: Discuss the questions</vt:lpstr>
      <vt:lpstr>Step 5</vt:lpstr>
      <vt:lpstr>PowerPoint Presentation</vt:lpstr>
      <vt:lpstr>Step 6</vt:lpstr>
      <vt:lpstr>Step 7</vt:lpstr>
      <vt:lpstr>PowerPoint Presentation</vt:lpstr>
      <vt:lpstr>Step 8</vt:lpstr>
      <vt:lpstr>Step 9</vt:lpstr>
      <vt:lpstr>Step 10</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2021-02-08T08:30:35Z</dcterms:created>
  <dcterms:modified xsi:type="dcterms:W3CDTF">2021-05-13T07:48:45Z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