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337" r:id="rId6"/>
    <p:sldId id="276" r:id="rId7"/>
    <p:sldId id="257" r:id="rId8"/>
    <p:sldId id="338" r:id="rId9"/>
    <p:sldId id="273" r:id="rId10"/>
    <p:sldId id="274" r:id="rId11"/>
    <p:sldId id="275" r:id="rId12"/>
    <p:sldId id="282" r:id="rId13"/>
    <p:sldId id="279" r:id="rId14"/>
    <p:sldId id="281" r:id="rId15"/>
    <p:sldId id="283" r:id="rId16"/>
    <p:sldId id="339" r:id="rId17"/>
    <p:sldId id="285" r:id="rId18"/>
    <p:sldId id="262" r:id="rId19"/>
    <p:sldId id="26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07" autoAdjust="0"/>
  </p:normalViewPr>
  <p:slideViewPr>
    <p:cSldViewPr snapToGrid="0">
      <p:cViewPr varScale="1">
        <p:scale>
          <a:sx n="68" d="100"/>
          <a:sy n="68" d="100"/>
        </p:scale>
        <p:origin x="616" y="5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6/28/2021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6/28/2021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dirty="0"/>
              <a:t>Click icon to add picture</a:t>
            </a:r>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dirty="0"/>
              <a:t>Click icon to add picture</a:t>
            </a:r>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dirty="0"/>
              <a:t>Click icon to add picture</a:t>
            </a:r>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dirty="0"/>
              <a:t>Click icon to add picture</a:t>
            </a:r>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dirty="0"/>
              <a:t>Click icon to add picture</a:t>
            </a:r>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dirty="0"/>
              <a:t>Click icon to add picture</a:t>
            </a:r>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dirty="0"/>
              <a:t>Click icon to add picture</a:t>
            </a:r>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F91E3B3-39CC-46FD-AF75-F4E0DFDC74C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922246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F91E3B3-39CC-46FD-AF75-F4E0DFDC74C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849633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F91E3B3-39CC-46FD-AF75-F4E0DFDC74C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673169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EF91E3B3-39CC-46FD-AF75-F4E0DFDC74C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89829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dirty="0"/>
              <a:t>Click icon to add picture</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dirty="0"/>
              <a:t>Click icon to add picture</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dirty="0"/>
              <a:t>Click icon to add chart</a:t>
            </a:r>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dirty="0"/>
              <a:t>Click icon to add table</a:t>
            </a:r>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dirty="0"/>
              <a:t>Click icon to add media</a:t>
            </a:r>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72" r:id="rId22"/>
    <p:sldLayoutId id="2147483676" r:id="rId23"/>
    <p:sldLayoutId id="2147483677" r:id="rId24"/>
    <p:sldLayoutId id="2147483678" r:id="rId25"/>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0.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Year 5</a:t>
            </a:r>
          </a:p>
          <a:p>
            <a:r>
              <a:rPr lang="en-US" dirty="0"/>
              <a:t>English</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4800" dirty="0"/>
              <a:t>Lesson 5</a:t>
            </a:r>
            <a:br>
              <a:rPr lang="en-US" sz="4800" dirty="0"/>
            </a:br>
            <a:r>
              <a:rPr lang="en-US" sz="4800" dirty="0"/>
              <a:t>Writing</a:t>
            </a:r>
            <a:endParaRPr lang="ru-RU" sz="4800" dirty="0"/>
          </a:p>
        </p:txBody>
      </p:sp>
      <p:sp>
        <p:nvSpPr>
          <p:cNvPr id="5" name="Subtitle 4">
            <a:extLst>
              <a:ext uri="{FF2B5EF4-FFF2-40B4-BE49-F238E27FC236}">
                <a16:creationId xmlns:a16="http://schemas.microsoft.com/office/drawing/2014/main" id="{9A920792-5F61-4155-87EA-B834A8653381}"/>
              </a:ext>
            </a:extLst>
          </p:cNvPr>
          <p:cNvSpPr>
            <a:spLocks noGrp="1"/>
          </p:cNvSpPr>
          <p:nvPr>
            <p:ph type="subTitle" idx="1"/>
          </p:nvPr>
        </p:nvSpPr>
        <p:spPr/>
        <p:txBody>
          <a:bodyPr/>
          <a:lstStyle/>
          <a:p>
            <a:endParaRPr lang="en-GB"/>
          </a:p>
        </p:txBody>
      </p:sp>
      <p:pic>
        <p:nvPicPr>
          <p:cNvPr id="8" name="Picture 7">
            <a:extLst>
              <a:ext uri="{FF2B5EF4-FFF2-40B4-BE49-F238E27FC236}">
                <a16:creationId xmlns:a16="http://schemas.microsoft.com/office/drawing/2014/main" id="{84EC511D-982E-4802-879A-F7BC3E0D95DC}"/>
              </a:ext>
            </a:extLst>
          </p:cNvPr>
          <p:cNvPicPr>
            <a:picLocks noChangeAspect="1"/>
          </p:cNvPicPr>
          <p:nvPr/>
        </p:nvPicPr>
        <p:blipFill>
          <a:blip r:embed="rId3"/>
          <a:stretch>
            <a:fillRect/>
          </a:stretch>
        </p:blipFill>
        <p:spPr>
          <a:xfrm rot="685514">
            <a:off x="7724924" y="5099886"/>
            <a:ext cx="4497976" cy="852348"/>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EFABCD-389F-4ACD-AE11-837CBDA045B2}"/>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7" name="Title 6">
            <a:extLst>
              <a:ext uri="{FF2B5EF4-FFF2-40B4-BE49-F238E27FC236}">
                <a16:creationId xmlns:a16="http://schemas.microsoft.com/office/drawing/2014/main" id="{5653EE3F-6FD7-4F67-8AF5-B3D5BE0CEABF}"/>
              </a:ext>
            </a:extLst>
          </p:cNvPr>
          <p:cNvSpPr>
            <a:spLocks noGrp="1"/>
          </p:cNvSpPr>
          <p:nvPr>
            <p:ph type="title"/>
          </p:nvPr>
        </p:nvSpPr>
        <p:spPr>
          <a:xfrm rot="21180000">
            <a:off x="1544645" y="322177"/>
            <a:ext cx="1684829" cy="1325563"/>
          </a:xfrm>
        </p:spPr>
        <p:txBody>
          <a:bodyPr/>
          <a:lstStyle/>
          <a:p>
            <a:r>
              <a:rPr lang="en-US" dirty="0"/>
              <a:t>Title</a:t>
            </a:r>
            <a:endParaRPr lang="en-GB" dirty="0"/>
          </a:p>
        </p:txBody>
      </p:sp>
      <p:sp>
        <p:nvSpPr>
          <p:cNvPr id="10" name="Rectangle 9">
            <a:extLst>
              <a:ext uri="{FF2B5EF4-FFF2-40B4-BE49-F238E27FC236}">
                <a16:creationId xmlns:a16="http://schemas.microsoft.com/office/drawing/2014/main" id="{37F1123D-3B47-4917-A2AC-307123434B1D}"/>
              </a:ext>
            </a:extLst>
          </p:cNvPr>
          <p:cNvSpPr/>
          <p:nvPr/>
        </p:nvSpPr>
        <p:spPr>
          <a:xfrm>
            <a:off x="1367505" y="2094381"/>
            <a:ext cx="10117366" cy="2554545"/>
          </a:xfrm>
          <a:prstGeom prst="rect">
            <a:avLst/>
          </a:prstGeom>
        </p:spPr>
        <p:txBody>
          <a:bodyPr wrap="square">
            <a:spAutoFit/>
          </a:bodyPr>
          <a:lstStyle/>
          <a:p>
            <a:pPr algn="ctr"/>
            <a:r>
              <a:rPr lang="en-GB" sz="4000" dirty="0"/>
              <a:t>Your </a:t>
            </a:r>
            <a:r>
              <a:rPr lang="en-GB" sz="4000" b="1" u="sng" dirty="0"/>
              <a:t>aunty Grace</a:t>
            </a:r>
            <a:r>
              <a:rPr lang="en-GB" sz="4000" dirty="0"/>
              <a:t>, lives in Italy. Write her an </a:t>
            </a:r>
            <a:r>
              <a:rPr lang="en-GB" sz="4000" b="1" u="sng" dirty="0"/>
              <a:t>informal letter</a:t>
            </a:r>
            <a:r>
              <a:rPr lang="en-GB" sz="4000" dirty="0"/>
              <a:t>, to </a:t>
            </a:r>
            <a:r>
              <a:rPr lang="en-GB" sz="4000" b="1" u="sng" dirty="0"/>
              <a:t>tell her how you spent your last Carnival holidays</a:t>
            </a:r>
            <a:r>
              <a:rPr lang="en-GB" sz="4000" dirty="0"/>
              <a:t> and </a:t>
            </a:r>
            <a:r>
              <a:rPr lang="en-GB" sz="4000" b="1" u="sng" dirty="0"/>
              <a:t>to invite her over for the next Carnival. </a:t>
            </a:r>
          </a:p>
        </p:txBody>
      </p:sp>
    </p:spTree>
    <p:extLst>
      <p:ext uri="{BB962C8B-B14F-4D97-AF65-F5344CB8AC3E}">
        <p14:creationId xmlns:p14="http://schemas.microsoft.com/office/powerpoint/2010/main" val="90123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EA4B36-3C51-4198-B72C-CF7490A3940A}"/>
              </a:ext>
            </a:extLst>
          </p:cNvPr>
          <p:cNvSpPr>
            <a:spLocks noGrp="1"/>
          </p:cNvSpPr>
          <p:nvPr>
            <p:ph type="body" idx="1"/>
          </p:nvPr>
        </p:nvSpPr>
        <p:spPr>
          <a:xfrm>
            <a:off x="748030" y="2442380"/>
            <a:ext cx="2802518" cy="804672"/>
          </a:xfrm>
        </p:spPr>
        <p:txBody>
          <a:bodyPr>
            <a:normAutofit/>
          </a:bodyPr>
          <a:lstStyle/>
          <a:p>
            <a:pPr algn="ctr"/>
            <a:r>
              <a:rPr lang="en-US" sz="3600" dirty="0"/>
              <a:t>GAP</a:t>
            </a:r>
            <a:endParaRPr lang="en-GB" sz="3600" dirty="0"/>
          </a:p>
        </p:txBody>
      </p:sp>
      <p:sp>
        <p:nvSpPr>
          <p:cNvPr id="3" name="Slide Number Placeholder 2">
            <a:extLst>
              <a:ext uri="{FF2B5EF4-FFF2-40B4-BE49-F238E27FC236}">
                <a16:creationId xmlns:a16="http://schemas.microsoft.com/office/drawing/2014/main" id="{5F567FB5-3ECB-44F8-B595-16947FB5B145}"/>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5" name="Title 4">
            <a:extLst>
              <a:ext uri="{FF2B5EF4-FFF2-40B4-BE49-F238E27FC236}">
                <a16:creationId xmlns:a16="http://schemas.microsoft.com/office/drawing/2014/main" id="{D3B17208-06E8-418B-9578-C4893F0B0D61}"/>
              </a:ext>
            </a:extLst>
          </p:cNvPr>
          <p:cNvSpPr>
            <a:spLocks noGrp="1"/>
          </p:cNvSpPr>
          <p:nvPr>
            <p:ph type="title"/>
          </p:nvPr>
        </p:nvSpPr>
        <p:spPr/>
        <p:txBody>
          <a:bodyPr/>
          <a:lstStyle/>
          <a:p>
            <a:r>
              <a:rPr lang="en-US" dirty="0"/>
              <a:t>Pay attention!</a:t>
            </a:r>
            <a:endParaRPr lang="en-GB" dirty="0"/>
          </a:p>
        </p:txBody>
      </p:sp>
      <p:sp>
        <p:nvSpPr>
          <p:cNvPr id="7" name="Text Placeholder 6">
            <a:extLst>
              <a:ext uri="{FF2B5EF4-FFF2-40B4-BE49-F238E27FC236}">
                <a16:creationId xmlns:a16="http://schemas.microsoft.com/office/drawing/2014/main" id="{8B416B30-C300-4DF8-9BAC-241C4A7A064C}"/>
              </a:ext>
            </a:extLst>
          </p:cNvPr>
          <p:cNvSpPr>
            <a:spLocks noGrp="1"/>
          </p:cNvSpPr>
          <p:nvPr>
            <p:ph type="body" sz="quarter" idx="13"/>
          </p:nvPr>
        </p:nvSpPr>
        <p:spPr/>
        <p:txBody>
          <a:bodyPr>
            <a:normAutofit fontScale="92500" lnSpcReduction="10000"/>
          </a:bodyPr>
          <a:lstStyle/>
          <a:p>
            <a:pPr marL="0" indent="0">
              <a:buNone/>
            </a:pPr>
            <a:r>
              <a:rPr lang="en-US" sz="3200" dirty="0"/>
              <a:t>G: GENRE</a:t>
            </a:r>
          </a:p>
          <a:p>
            <a:pPr marL="0" indent="0">
              <a:buNone/>
            </a:pPr>
            <a:endParaRPr lang="en-US" sz="3200" dirty="0"/>
          </a:p>
          <a:p>
            <a:pPr marL="0" indent="0">
              <a:buNone/>
            </a:pPr>
            <a:r>
              <a:rPr lang="en-US" sz="3200" dirty="0"/>
              <a:t>A: AUDIENCE</a:t>
            </a:r>
          </a:p>
          <a:p>
            <a:pPr marL="0" indent="0">
              <a:buNone/>
            </a:pPr>
            <a:endParaRPr lang="en-US" sz="3200" dirty="0"/>
          </a:p>
          <a:p>
            <a:pPr marL="0" indent="0">
              <a:buNone/>
            </a:pPr>
            <a:r>
              <a:rPr lang="en-US" sz="3200" dirty="0"/>
              <a:t>P: PURPOSE</a:t>
            </a:r>
            <a:endParaRPr lang="en-GB" sz="3200" dirty="0"/>
          </a:p>
        </p:txBody>
      </p:sp>
      <p:sp>
        <p:nvSpPr>
          <p:cNvPr id="9" name="TextBox 8">
            <a:extLst>
              <a:ext uri="{FF2B5EF4-FFF2-40B4-BE49-F238E27FC236}">
                <a16:creationId xmlns:a16="http://schemas.microsoft.com/office/drawing/2014/main" id="{4A1C67CB-0E1B-4362-9885-E424749C5817}"/>
              </a:ext>
            </a:extLst>
          </p:cNvPr>
          <p:cNvSpPr txBox="1"/>
          <p:nvPr/>
        </p:nvSpPr>
        <p:spPr>
          <a:xfrm rot="726209">
            <a:off x="6344184" y="205098"/>
            <a:ext cx="4778629" cy="5509200"/>
          </a:xfrm>
          <a:prstGeom prst="rect">
            <a:avLst/>
          </a:prstGeom>
          <a:solidFill>
            <a:schemeClr val="bg1"/>
          </a:solidFill>
        </p:spPr>
        <p:txBody>
          <a:bodyPr wrap="square" rtlCol="0">
            <a:spAutoFit/>
          </a:bodyPr>
          <a:lstStyle/>
          <a:p>
            <a:r>
              <a:rPr lang="en-US" sz="3200" dirty="0">
                <a:solidFill>
                  <a:srgbClr val="FF0000"/>
                </a:solidFill>
              </a:rPr>
              <a:t>Genre:</a:t>
            </a:r>
          </a:p>
          <a:p>
            <a:r>
              <a:rPr lang="en-US" sz="3200" dirty="0">
                <a:solidFill>
                  <a:srgbClr val="FF0000"/>
                </a:solidFill>
              </a:rPr>
              <a:t>AN INFORMAL LETTER</a:t>
            </a:r>
          </a:p>
          <a:p>
            <a:endParaRPr lang="en-US" sz="3200" dirty="0">
              <a:solidFill>
                <a:srgbClr val="FF0000"/>
              </a:solidFill>
            </a:endParaRPr>
          </a:p>
          <a:p>
            <a:endParaRPr lang="en-US" sz="3200" dirty="0">
              <a:solidFill>
                <a:srgbClr val="FF0000"/>
              </a:solidFill>
            </a:endParaRPr>
          </a:p>
          <a:p>
            <a:r>
              <a:rPr lang="en-US" sz="3200" dirty="0">
                <a:solidFill>
                  <a:srgbClr val="FF0000"/>
                </a:solidFill>
              </a:rPr>
              <a:t>Audience:</a:t>
            </a:r>
          </a:p>
          <a:p>
            <a:r>
              <a:rPr lang="en-US" sz="3200" dirty="0">
                <a:solidFill>
                  <a:srgbClr val="FF0000"/>
                </a:solidFill>
              </a:rPr>
              <a:t>AUNTY GRACE WHO LIVES IN ITALY</a:t>
            </a:r>
          </a:p>
          <a:p>
            <a:endParaRPr lang="en-US" sz="3200" dirty="0">
              <a:solidFill>
                <a:srgbClr val="FF0000"/>
              </a:solidFill>
            </a:endParaRPr>
          </a:p>
          <a:p>
            <a:endParaRPr lang="en-US" sz="3200" dirty="0">
              <a:solidFill>
                <a:srgbClr val="FF0000"/>
              </a:solidFill>
            </a:endParaRPr>
          </a:p>
          <a:p>
            <a:r>
              <a:rPr lang="en-US" sz="3200" dirty="0">
                <a:solidFill>
                  <a:srgbClr val="FF0000"/>
                </a:solidFill>
              </a:rPr>
              <a:t>Purpose:</a:t>
            </a:r>
          </a:p>
          <a:p>
            <a:r>
              <a:rPr lang="en-US" sz="3200" dirty="0">
                <a:solidFill>
                  <a:srgbClr val="FF0000"/>
                </a:solidFill>
              </a:rPr>
              <a:t>TO INFORM AND TO INVITE</a:t>
            </a:r>
            <a:endParaRPr lang="en-GB" sz="3200" dirty="0">
              <a:solidFill>
                <a:srgbClr val="FF0000"/>
              </a:solidFill>
            </a:endParaRPr>
          </a:p>
        </p:txBody>
      </p:sp>
    </p:spTree>
    <p:extLst>
      <p:ext uri="{BB962C8B-B14F-4D97-AF65-F5344CB8AC3E}">
        <p14:creationId xmlns:p14="http://schemas.microsoft.com/office/powerpoint/2010/main" val="10860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22CE7F-E31C-4CD8-9B47-A4C200AED792}"/>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Title 3">
            <a:extLst>
              <a:ext uri="{FF2B5EF4-FFF2-40B4-BE49-F238E27FC236}">
                <a16:creationId xmlns:a16="http://schemas.microsoft.com/office/drawing/2014/main" id="{07B12175-3FB4-4785-A280-82B42DB90E95}"/>
              </a:ext>
            </a:extLst>
          </p:cNvPr>
          <p:cNvSpPr>
            <a:spLocks noGrp="1"/>
          </p:cNvSpPr>
          <p:nvPr>
            <p:ph type="title" idx="4294967295"/>
          </p:nvPr>
        </p:nvSpPr>
        <p:spPr>
          <a:xfrm>
            <a:off x="-709736" y="0"/>
            <a:ext cx="8648241" cy="1018095"/>
          </a:xfrm>
        </p:spPr>
        <p:txBody>
          <a:bodyPr>
            <a:normAutofit/>
          </a:bodyPr>
          <a:lstStyle/>
          <a:p>
            <a:pPr algn="ctr"/>
            <a:r>
              <a:rPr lang="en-US" sz="2800" dirty="0"/>
              <a:t>Features of an INFORMAL LETTER</a:t>
            </a:r>
            <a:endParaRPr lang="en-GB" sz="2800" dirty="0"/>
          </a:p>
        </p:txBody>
      </p:sp>
      <p:sp>
        <p:nvSpPr>
          <p:cNvPr id="5" name="Text Placeholder 4">
            <a:extLst>
              <a:ext uri="{FF2B5EF4-FFF2-40B4-BE49-F238E27FC236}">
                <a16:creationId xmlns:a16="http://schemas.microsoft.com/office/drawing/2014/main" id="{55769F73-E512-48BC-A922-3EF48459F541}"/>
              </a:ext>
            </a:extLst>
          </p:cNvPr>
          <p:cNvSpPr>
            <a:spLocks noGrp="1"/>
          </p:cNvSpPr>
          <p:nvPr>
            <p:ph type="body" sz="quarter" idx="4294967295"/>
          </p:nvPr>
        </p:nvSpPr>
        <p:spPr>
          <a:xfrm>
            <a:off x="339368" y="547051"/>
            <a:ext cx="11679810" cy="6008687"/>
          </a:xfrm>
        </p:spPr>
        <p:txBody>
          <a:bodyPr>
            <a:normAutofit fontScale="25000" lnSpcReduction="20000"/>
          </a:bodyPr>
          <a:lstStyle/>
          <a:p>
            <a:pPr algn="l">
              <a:lnSpc>
                <a:spcPct val="170000"/>
              </a:lnSpc>
            </a:pPr>
            <a:r>
              <a:rPr lang="en-US" sz="8000" dirty="0">
                <a:solidFill>
                  <a:srgbClr val="000000"/>
                </a:solidFill>
              </a:rPr>
              <a:t>Your </a:t>
            </a:r>
            <a:r>
              <a:rPr lang="en-US" sz="8000" b="1" u="sng" dirty="0">
                <a:solidFill>
                  <a:srgbClr val="000000"/>
                </a:solidFill>
              </a:rPr>
              <a:t>personal address</a:t>
            </a:r>
            <a:r>
              <a:rPr lang="en-US" sz="8000" dirty="0">
                <a:solidFill>
                  <a:srgbClr val="000000"/>
                </a:solidFill>
              </a:rPr>
              <a:t>, written in the </a:t>
            </a:r>
            <a:r>
              <a:rPr lang="en-US" sz="8000" b="1" u="sng" dirty="0">
                <a:solidFill>
                  <a:srgbClr val="000000"/>
                </a:solidFill>
              </a:rPr>
              <a:t>top right-hand corner</a:t>
            </a:r>
            <a:r>
              <a:rPr lang="en-US" sz="8000" dirty="0">
                <a:solidFill>
                  <a:srgbClr val="000000"/>
                </a:solidFill>
              </a:rPr>
              <a:t>.</a:t>
            </a:r>
          </a:p>
          <a:p>
            <a:pPr algn="l">
              <a:lnSpc>
                <a:spcPct val="170000"/>
              </a:lnSpc>
            </a:pPr>
            <a:r>
              <a:rPr lang="en-US" sz="8000" dirty="0">
                <a:solidFill>
                  <a:srgbClr val="000000"/>
                </a:solidFill>
              </a:rPr>
              <a:t>The </a:t>
            </a:r>
            <a:r>
              <a:rPr lang="en-US" sz="8000" b="1" u="sng" dirty="0">
                <a:solidFill>
                  <a:srgbClr val="000000"/>
                </a:solidFill>
              </a:rPr>
              <a:t>date</a:t>
            </a:r>
            <a:r>
              <a:rPr lang="en-US" sz="8000" dirty="0">
                <a:solidFill>
                  <a:srgbClr val="000000"/>
                </a:solidFill>
              </a:rPr>
              <a:t> when you are writing the letter, written </a:t>
            </a:r>
            <a:r>
              <a:rPr lang="en-US" sz="8000" b="1" u="sng" dirty="0">
                <a:solidFill>
                  <a:srgbClr val="000000"/>
                </a:solidFill>
              </a:rPr>
              <a:t>under the address</a:t>
            </a:r>
            <a:r>
              <a:rPr lang="en-US" sz="8000" dirty="0">
                <a:solidFill>
                  <a:srgbClr val="000000"/>
                </a:solidFill>
              </a:rPr>
              <a:t>,</a:t>
            </a:r>
          </a:p>
          <a:p>
            <a:pPr algn="l">
              <a:lnSpc>
                <a:spcPct val="170000"/>
              </a:lnSpc>
            </a:pPr>
            <a:r>
              <a:rPr lang="en-US" sz="8000" dirty="0">
                <a:solidFill>
                  <a:srgbClr val="000000"/>
                </a:solidFill>
              </a:rPr>
              <a:t>A </a:t>
            </a:r>
            <a:r>
              <a:rPr lang="en-US" sz="8000" b="1" u="sng" dirty="0">
                <a:solidFill>
                  <a:srgbClr val="000000"/>
                </a:solidFill>
              </a:rPr>
              <a:t>salutation followed by a comma</a:t>
            </a:r>
            <a:r>
              <a:rPr lang="en-US" sz="8000" dirty="0">
                <a:solidFill>
                  <a:srgbClr val="000000"/>
                </a:solidFill>
              </a:rPr>
              <a:t> (e.g. Dear Aunty Grace,), in the </a:t>
            </a:r>
            <a:r>
              <a:rPr lang="en-US" sz="8000" b="1" u="sng" dirty="0">
                <a:solidFill>
                  <a:srgbClr val="000000"/>
                </a:solidFill>
              </a:rPr>
              <a:t>left-hand corner</a:t>
            </a:r>
            <a:r>
              <a:rPr lang="en-US" sz="8000" dirty="0">
                <a:solidFill>
                  <a:srgbClr val="000000"/>
                </a:solidFill>
              </a:rPr>
              <a:t>.</a:t>
            </a:r>
          </a:p>
          <a:p>
            <a:pPr algn="l">
              <a:lnSpc>
                <a:spcPct val="170000"/>
              </a:lnSpc>
            </a:pPr>
            <a:r>
              <a:rPr lang="en-US" sz="8000" dirty="0">
                <a:solidFill>
                  <a:srgbClr val="000000"/>
                </a:solidFill>
              </a:rPr>
              <a:t>An </a:t>
            </a:r>
            <a:r>
              <a:rPr lang="en-US" sz="8000" b="1" u="sng" dirty="0">
                <a:solidFill>
                  <a:srgbClr val="000000"/>
                </a:solidFill>
              </a:rPr>
              <a:t>introduction</a:t>
            </a:r>
            <a:r>
              <a:rPr lang="en-US" sz="8000" dirty="0">
                <a:solidFill>
                  <a:srgbClr val="000000"/>
                </a:solidFill>
              </a:rPr>
              <a:t> where you </a:t>
            </a:r>
            <a:r>
              <a:rPr lang="en-US" sz="8000" b="1" u="sng" dirty="0">
                <a:solidFill>
                  <a:srgbClr val="000000"/>
                </a:solidFill>
              </a:rPr>
              <a:t>thank the receiver for the last letter, ask how he/she is and state the purpose.</a:t>
            </a:r>
          </a:p>
          <a:p>
            <a:pPr algn="l">
              <a:lnSpc>
                <a:spcPct val="170000"/>
              </a:lnSpc>
            </a:pPr>
            <a:r>
              <a:rPr lang="en-US" sz="8000" b="1" u="sng" dirty="0">
                <a:solidFill>
                  <a:srgbClr val="000000"/>
                </a:solidFill>
              </a:rPr>
              <a:t>Three body paragraphs.</a:t>
            </a:r>
          </a:p>
          <a:p>
            <a:pPr algn="l">
              <a:lnSpc>
                <a:spcPct val="170000"/>
              </a:lnSpc>
            </a:pPr>
            <a:r>
              <a:rPr lang="en-US" sz="8000" dirty="0">
                <a:solidFill>
                  <a:srgbClr val="000000"/>
                </a:solidFill>
              </a:rPr>
              <a:t>A </a:t>
            </a:r>
            <a:r>
              <a:rPr lang="en-US" sz="8000" b="1" u="sng" dirty="0">
                <a:solidFill>
                  <a:srgbClr val="000000"/>
                </a:solidFill>
              </a:rPr>
              <a:t>conclusion</a:t>
            </a:r>
            <a:r>
              <a:rPr lang="en-US" sz="8000" dirty="0">
                <a:solidFill>
                  <a:srgbClr val="000000"/>
                </a:solidFill>
              </a:rPr>
              <a:t> where you </a:t>
            </a:r>
            <a:r>
              <a:rPr lang="en-US" sz="8000" b="1" u="sng" dirty="0">
                <a:solidFill>
                  <a:srgbClr val="000000"/>
                </a:solidFill>
              </a:rPr>
              <a:t>send your regards and ask the receiver to write back.</a:t>
            </a:r>
          </a:p>
          <a:p>
            <a:pPr algn="l">
              <a:lnSpc>
                <a:spcPct val="170000"/>
              </a:lnSpc>
            </a:pPr>
            <a:r>
              <a:rPr lang="en-US" sz="8000" dirty="0">
                <a:solidFill>
                  <a:srgbClr val="000000"/>
                </a:solidFill>
              </a:rPr>
              <a:t>A </a:t>
            </a:r>
            <a:r>
              <a:rPr lang="en-US" sz="8000" b="1" u="sng" dirty="0">
                <a:solidFill>
                  <a:srgbClr val="000000"/>
                </a:solidFill>
              </a:rPr>
              <a:t>closure followed by a comma </a:t>
            </a:r>
            <a:r>
              <a:rPr lang="en-US" sz="8000" dirty="0">
                <a:solidFill>
                  <a:srgbClr val="000000"/>
                </a:solidFill>
              </a:rPr>
              <a:t>(e.g. Yours, Love, …), in </a:t>
            </a:r>
            <a:r>
              <a:rPr lang="en-US" sz="8000" b="1" u="sng" dirty="0">
                <a:solidFill>
                  <a:srgbClr val="000000"/>
                </a:solidFill>
              </a:rPr>
              <a:t>the middle of the page.</a:t>
            </a:r>
          </a:p>
          <a:p>
            <a:pPr algn="l">
              <a:lnSpc>
                <a:spcPct val="170000"/>
              </a:lnSpc>
            </a:pPr>
            <a:r>
              <a:rPr lang="en-US" sz="8000" dirty="0">
                <a:solidFill>
                  <a:srgbClr val="000000"/>
                </a:solidFill>
              </a:rPr>
              <a:t>Your </a:t>
            </a:r>
            <a:r>
              <a:rPr lang="en-US" sz="8000" b="1" u="sng" dirty="0">
                <a:solidFill>
                  <a:srgbClr val="000000"/>
                </a:solidFill>
              </a:rPr>
              <a:t>signature under the closure. </a:t>
            </a:r>
          </a:p>
          <a:p>
            <a:pPr marL="0" indent="0" algn="ctr">
              <a:lnSpc>
                <a:spcPct val="170000"/>
              </a:lnSpc>
              <a:buNone/>
            </a:pPr>
            <a:r>
              <a:rPr lang="en-US" sz="8000" b="1" dirty="0">
                <a:solidFill>
                  <a:srgbClr val="000000"/>
                </a:solidFill>
              </a:rPr>
              <a:t>INDENT ALL PARAGRAPHS.</a:t>
            </a:r>
          </a:p>
          <a:p>
            <a:pPr marL="0" indent="0" algn="ctr">
              <a:lnSpc>
                <a:spcPct val="170000"/>
              </a:lnSpc>
              <a:buNone/>
            </a:pPr>
            <a:r>
              <a:rPr lang="en-US" sz="8000" b="1" dirty="0">
                <a:solidFill>
                  <a:srgbClr val="000000"/>
                </a:solidFill>
              </a:rPr>
              <a:t>SKIP A LINE BETWEEN EACH OF THE ABOVE. </a:t>
            </a:r>
          </a:p>
          <a:p>
            <a:pPr marL="0" indent="0" algn="ctr">
              <a:lnSpc>
                <a:spcPct val="170000"/>
              </a:lnSpc>
              <a:buNone/>
            </a:pPr>
            <a:r>
              <a:rPr lang="en-US" sz="8000" b="1" dirty="0">
                <a:solidFill>
                  <a:srgbClr val="000000"/>
                </a:solidFill>
              </a:rPr>
              <a:t>SKIP TWO LINES BETWEEN THE CLOSURE AND THE SIGNATURE. </a:t>
            </a:r>
            <a:endParaRPr lang="en-GB" sz="8000" b="1" dirty="0">
              <a:solidFill>
                <a:srgbClr val="000000"/>
              </a:solidFill>
            </a:endParaRPr>
          </a:p>
          <a:p>
            <a:endParaRPr lang="en-GB" dirty="0"/>
          </a:p>
          <a:p>
            <a:pPr algn="l"/>
            <a:r>
              <a:rPr lang="en-US" dirty="0"/>
              <a:t> </a:t>
            </a:r>
          </a:p>
        </p:txBody>
      </p:sp>
    </p:spTree>
    <p:extLst>
      <p:ext uri="{BB962C8B-B14F-4D97-AF65-F5344CB8AC3E}">
        <p14:creationId xmlns:p14="http://schemas.microsoft.com/office/powerpoint/2010/main" val="7001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C63768-C770-4BFA-A4F3-B09E72060D72}"/>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pic>
        <p:nvPicPr>
          <p:cNvPr id="2" name="Picture 1">
            <a:extLst>
              <a:ext uri="{FF2B5EF4-FFF2-40B4-BE49-F238E27FC236}">
                <a16:creationId xmlns:a16="http://schemas.microsoft.com/office/drawing/2014/main" id="{9D06187D-5BAE-404C-B9A4-6B9FAD370338}"/>
              </a:ext>
            </a:extLst>
          </p:cNvPr>
          <p:cNvPicPr>
            <a:picLocks noChangeAspect="1"/>
          </p:cNvPicPr>
          <p:nvPr/>
        </p:nvPicPr>
        <p:blipFill>
          <a:blip r:embed="rId2"/>
          <a:stretch>
            <a:fillRect/>
          </a:stretch>
        </p:blipFill>
        <p:spPr>
          <a:xfrm>
            <a:off x="3346133" y="0"/>
            <a:ext cx="5499733" cy="6858000"/>
          </a:xfrm>
          <a:prstGeom prst="rect">
            <a:avLst/>
          </a:prstGeom>
        </p:spPr>
      </p:pic>
    </p:spTree>
    <p:extLst>
      <p:ext uri="{BB962C8B-B14F-4D97-AF65-F5344CB8AC3E}">
        <p14:creationId xmlns:p14="http://schemas.microsoft.com/office/powerpoint/2010/main" val="276823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341EA3-15EB-4868-8A93-F002B4624710}"/>
              </a:ext>
            </a:extLst>
          </p:cNvPr>
          <p:cNvSpPr>
            <a:spLocks noGrp="1"/>
          </p:cNvSpPr>
          <p:nvPr>
            <p:ph type="title"/>
          </p:nvPr>
        </p:nvSpPr>
        <p:spPr/>
        <p:txBody>
          <a:bodyPr/>
          <a:lstStyle/>
          <a:p>
            <a:r>
              <a:rPr lang="en-US" dirty="0"/>
              <a:t>Writing Model</a:t>
            </a:r>
            <a:endParaRPr lang="en-GB" dirty="0"/>
          </a:p>
        </p:txBody>
      </p:sp>
      <p:sp>
        <p:nvSpPr>
          <p:cNvPr id="2" name="TextBox 1">
            <a:extLst>
              <a:ext uri="{FF2B5EF4-FFF2-40B4-BE49-F238E27FC236}">
                <a16:creationId xmlns:a16="http://schemas.microsoft.com/office/drawing/2014/main" id="{505D40A9-3813-48BA-ACBE-F6B3B5C0E16B}"/>
              </a:ext>
            </a:extLst>
          </p:cNvPr>
          <p:cNvSpPr txBox="1"/>
          <p:nvPr/>
        </p:nvSpPr>
        <p:spPr>
          <a:xfrm>
            <a:off x="6306532" y="5222449"/>
            <a:ext cx="3365369" cy="857840"/>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DD55446F-1E95-4E9F-BC25-DC5D196BC696}"/>
              </a:ext>
            </a:extLst>
          </p:cNvPr>
          <p:cNvPicPr>
            <a:picLocks noChangeAspect="1"/>
          </p:cNvPicPr>
          <p:nvPr/>
        </p:nvPicPr>
        <p:blipFill rotWithShape="1">
          <a:blip r:embed="rId2"/>
          <a:srcRect t="15100"/>
          <a:stretch/>
        </p:blipFill>
        <p:spPr>
          <a:xfrm>
            <a:off x="5519452" y="0"/>
            <a:ext cx="6489190" cy="6710007"/>
          </a:xfrm>
          <a:prstGeom prst="rect">
            <a:avLst/>
          </a:prstGeom>
        </p:spPr>
      </p:pic>
      <p:pic>
        <p:nvPicPr>
          <p:cNvPr id="5" name="Picture 4">
            <a:extLst>
              <a:ext uri="{FF2B5EF4-FFF2-40B4-BE49-F238E27FC236}">
                <a16:creationId xmlns:a16="http://schemas.microsoft.com/office/drawing/2014/main" id="{7A887C91-02DC-440A-B94D-498D0C5137DB}"/>
              </a:ext>
            </a:extLst>
          </p:cNvPr>
          <p:cNvPicPr>
            <a:picLocks noChangeAspect="1"/>
          </p:cNvPicPr>
          <p:nvPr/>
        </p:nvPicPr>
        <p:blipFill rotWithShape="1">
          <a:blip r:embed="rId2"/>
          <a:srcRect b="87491"/>
          <a:stretch/>
        </p:blipFill>
        <p:spPr>
          <a:xfrm>
            <a:off x="4845378" y="292999"/>
            <a:ext cx="5447382" cy="941911"/>
          </a:xfrm>
          <a:prstGeom prst="rect">
            <a:avLst/>
          </a:prstGeom>
          <a:ln w="22225">
            <a:solidFill>
              <a:schemeClr val="accent1"/>
            </a:solidFill>
          </a:ln>
        </p:spPr>
      </p:pic>
      <p:sp>
        <p:nvSpPr>
          <p:cNvPr id="3" name="TextBox 2">
            <a:extLst>
              <a:ext uri="{FF2B5EF4-FFF2-40B4-BE49-F238E27FC236}">
                <a16:creationId xmlns:a16="http://schemas.microsoft.com/office/drawing/2014/main" id="{960BDF78-8918-4ED3-9074-1101E80DE2F6}"/>
              </a:ext>
            </a:extLst>
          </p:cNvPr>
          <p:cNvSpPr txBox="1"/>
          <p:nvPr/>
        </p:nvSpPr>
        <p:spPr>
          <a:xfrm>
            <a:off x="183358" y="392206"/>
            <a:ext cx="4520007" cy="1477328"/>
          </a:xfrm>
          <a:prstGeom prst="rect">
            <a:avLst/>
          </a:prstGeom>
          <a:solidFill>
            <a:schemeClr val="bg1"/>
          </a:solidFill>
        </p:spPr>
        <p:txBody>
          <a:bodyPr wrap="square" rtlCol="0">
            <a:spAutoFit/>
          </a:bodyPr>
          <a:lstStyle/>
          <a:p>
            <a:pPr algn="ctr"/>
            <a:r>
              <a:rPr lang="en-US" dirty="0"/>
              <a:t>INTRODUCTION</a:t>
            </a:r>
          </a:p>
          <a:p>
            <a:r>
              <a:rPr lang="en-US" dirty="0"/>
              <a:t>- Ask your aunty how she is</a:t>
            </a:r>
          </a:p>
          <a:p>
            <a:r>
              <a:rPr lang="en-US" dirty="0"/>
              <a:t>- Reference to the content of the last letter</a:t>
            </a:r>
          </a:p>
          <a:p>
            <a:r>
              <a:rPr lang="en-US" dirty="0"/>
              <a:t>- Reason why you are writing</a:t>
            </a:r>
          </a:p>
          <a:p>
            <a:endParaRPr lang="en-GB" dirty="0"/>
          </a:p>
        </p:txBody>
      </p:sp>
      <p:sp>
        <p:nvSpPr>
          <p:cNvPr id="7" name="TextBox 6">
            <a:extLst>
              <a:ext uri="{FF2B5EF4-FFF2-40B4-BE49-F238E27FC236}">
                <a16:creationId xmlns:a16="http://schemas.microsoft.com/office/drawing/2014/main" id="{5CAA8DD4-E22A-4C61-8741-0C051C8BD8D6}"/>
              </a:ext>
            </a:extLst>
          </p:cNvPr>
          <p:cNvSpPr txBox="1"/>
          <p:nvPr/>
        </p:nvSpPr>
        <p:spPr>
          <a:xfrm>
            <a:off x="191647" y="1765071"/>
            <a:ext cx="4511718" cy="2585323"/>
          </a:xfrm>
          <a:prstGeom prst="rect">
            <a:avLst/>
          </a:prstGeom>
          <a:solidFill>
            <a:schemeClr val="bg1"/>
          </a:solidFill>
        </p:spPr>
        <p:txBody>
          <a:bodyPr wrap="square" rtlCol="0">
            <a:spAutoFit/>
          </a:bodyPr>
          <a:lstStyle/>
          <a:p>
            <a:pPr algn="ctr"/>
            <a:r>
              <a:rPr lang="en-US" dirty="0">
                <a:solidFill>
                  <a:schemeClr val="accent1"/>
                </a:solidFill>
              </a:rPr>
              <a:t>BODIES</a:t>
            </a:r>
          </a:p>
          <a:p>
            <a:r>
              <a:rPr lang="en-US" dirty="0">
                <a:solidFill>
                  <a:schemeClr val="accent1"/>
                </a:solidFill>
              </a:rPr>
              <a:t>-Your costume</a:t>
            </a:r>
          </a:p>
          <a:p>
            <a:r>
              <a:rPr lang="en-US" dirty="0">
                <a:solidFill>
                  <a:schemeClr val="accent1"/>
                </a:solidFill>
              </a:rPr>
              <a:t>-Places you have been (school, Valletta, Victoria, Nadur … )</a:t>
            </a:r>
          </a:p>
          <a:p>
            <a:r>
              <a:rPr lang="en-US" dirty="0">
                <a:solidFill>
                  <a:schemeClr val="accent1"/>
                </a:solidFill>
              </a:rPr>
              <a:t>-What did you see (floats, dancers, parades, costumes, streets and shop decorations … )</a:t>
            </a:r>
          </a:p>
          <a:p>
            <a:r>
              <a:rPr lang="en-US" dirty="0">
                <a:solidFill>
                  <a:schemeClr val="accent1"/>
                </a:solidFill>
              </a:rPr>
              <a:t>-What did you do (school party, ate Mum’s </a:t>
            </a:r>
            <a:r>
              <a:rPr lang="en-US" dirty="0" err="1">
                <a:solidFill>
                  <a:schemeClr val="accent1"/>
                </a:solidFill>
              </a:rPr>
              <a:t>prinjolata</a:t>
            </a:r>
            <a:r>
              <a:rPr lang="en-US" dirty="0">
                <a:solidFill>
                  <a:schemeClr val="accent1"/>
                </a:solidFill>
              </a:rPr>
              <a:t>, you visited …, you watched the Italian/Venice Carnival on television …)</a:t>
            </a:r>
            <a:endParaRPr lang="en-GB" dirty="0"/>
          </a:p>
        </p:txBody>
      </p:sp>
      <p:sp>
        <p:nvSpPr>
          <p:cNvPr id="8" name="TextBox 7">
            <a:extLst>
              <a:ext uri="{FF2B5EF4-FFF2-40B4-BE49-F238E27FC236}">
                <a16:creationId xmlns:a16="http://schemas.microsoft.com/office/drawing/2014/main" id="{AC31EF55-194D-4B48-8924-6B7500EEE12F}"/>
              </a:ext>
            </a:extLst>
          </p:cNvPr>
          <p:cNvSpPr txBox="1"/>
          <p:nvPr/>
        </p:nvSpPr>
        <p:spPr>
          <a:xfrm>
            <a:off x="183358" y="4711468"/>
            <a:ext cx="5447382" cy="1754326"/>
          </a:xfrm>
          <a:prstGeom prst="rect">
            <a:avLst/>
          </a:prstGeom>
          <a:solidFill>
            <a:schemeClr val="bg1"/>
          </a:solidFill>
        </p:spPr>
        <p:txBody>
          <a:bodyPr wrap="square" rtlCol="0">
            <a:spAutoFit/>
          </a:bodyPr>
          <a:lstStyle/>
          <a:p>
            <a:pPr algn="ctr"/>
            <a:r>
              <a:rPr lang="en-US" dirty="0">
                <a:solidFill>
                  <a:schemeClr val="accent6">
                    <a:lumMod val="75000"/>
                  </a:schemeClr>
                </a:solidFill>
              </a:rPr>
              <a:t>CONCLUSION</a:t>
            </a:r>
          </a:p>
          <a:p>
            <a:r>
              <a:rPr lang="en-US" dirty="0">
                <a:solidFill>
                  <a:schemeClr val="accent6">
                    <a:lumMod val="75000"/>
                  </a:schemeClr>
                </a:solidFill>
              </a:rPr>
              <a:t>- Ask if she did anything to celebrate Carnival in Italy</a:t>
            </a:r>
          </a:p>
          <a:p>
            <a:r>
              <a:rPr lang="en-US" dirty="0">
                <a:solidFill>
                  <a:schemeClr val="accent6">
                    <a:lumMod val="75000"/>
                  </a:schemeClr>
                </a:solidFill>
              </a:rPr>
              <a:t>- Invite her over </a:t>
            </a:r>
          </a:p>
          <a:p>
            <a:r>
              <a:rPr lang="en-US" dirty="0">
                <a:solidFill>
                  <a:schemeClr val="accent6">
                    <a:lumMod val="75000"/>
                  </a:schemeClr>
                </a:solidFill>
              </a:rPr>
              <a:t>- Ask her to write back</a:t>
            </a:r>
          </a:p>
          <a:p>
            <a:r>
              <a:rPr lang="en-US" dirty="0">
                <a:solidFill>
                  <a:schemeClr val="accent6">
                    <a:lumMod val="75000"/>
                  </a:schemeClr>
                </a:solidFill>
              </a:rPr>
              <a:t>- Ask her to give your regards to your uncle and        cousins</a:t>
            </a:r>
            <a:endParaRPr lang="en-GB" dirty="0">
              <a:solidFill>
                <a:schemeClr val="accent6">
                  <a:lumMod val="75000"/>
                </a:schemeClr>
              </a:solidFill>
            </a:endParaRPr>
          </a:p>
        </p:txBody>
      </p:sp>
      <p:sp>
        <p:nvSpPr>
          <p:cNvPr id="6" name="TextBox 5">
            <a:extLst>
              <a:ext uri="{FF2B5EF4-FFF2-40B4-BE49-F238E27FC236}">
                <a16:creationId xmlns:a16="http://schemas.microsoft.com/office/drawing/2014/main" id="{BD066D9D-B34E-4805-8F35-6C4D94ACAE44}"/>
              </a:ext>
            </a:extLst>
          </p:cNvPr>
          <p:cNvSpPr txBox="1"/>
          <p:nvPr/>
        </p:nvSpPr>
        <p:spPr>
          <a:xfrm>
            <a:off x="6039292" y="1621465"/>
            <a:ext cx="1041991" cy="369332"/>
          </a:xfrm>
          <a:prstGeom prst="rect">
            <a:avLst/>
          </a:prstGeom>
          <a:solidFill>
            <a:schemeClr val="bg1"/>
          </a:solidFill>
        </p:spPr>
        <p:txBody>
          <a:bodyPr wrap="square" rtlCol="0">
            <a:spAutoFit/>
          </a:bodyPr>
          <a:lstStyle/>
          <a:p>
            <a:r>
              <a:rPr lang="en-US" sz="1600" dirty="0">
                <a:solidFill>
                  <a:srgbClr val="000000"/>
                </a:solidFill>
              </a:rPr>
              <a:t>Amelia</a:t>
            </a:r>
            <a:r>
              <a:rPr lang="en-US" dirty="0"/>
              <a:t>,</a:t>
            </a:r>
            <a:endParaRPr lang="en-GB" dirty="0"/>
          </a:p>
        </p:txBody>
      </p:sp>
      <p:sp>
        <p:nvSpPr>
          <p:cNvPr id="11" name="TextBox 10">
            <a:extLst>
              <a:ext uri="{FF2B5EF4-FFF2-40B4-BE49-F238E27FC236}">
                <a16:creationId xmlns:a16="http://schemas.microsoft.com/office/drawing/2014/main" id="{E7693288-073C-4A21-A4FA-3035BBD66B51}"/>
              </a:ext>
            </a:extLst>
          </p:cNvPr>
          <p:cNvSpPr txBox="1"/>
          <p:nvPr/>
        </p:nvSpPr>
        <p:spPr>
          <a:xfrm>
            <a:off x="8298695" y="6478751"/>
            <a:ext cx="1041991" cy="338554"/>
          </a:xfrm>
          <a:prstGeom prst="rect">
            <a:avLst/>
          </a:prstGeom>
          <a:solidFill>
            <a:schemeClr val="bg1"/>
          </a:solidFill>
        </p:spPr>
        <p:txBody>
          <a:bodyPr wrap="square" rtlCol="0">
            <a:spAutoFit/>
          </a:bodyPr>
          <a:lstStyle/>
          <a:p>
            <a:r>
              <a:rPr lang="en-US" sz="1600" dirty="0">
                <a:solidFill>
                  <a:srgbClr val="000000"/>
                </a:solidFill>
              </a:rPr>
              <a:t>Martina</a:t>
            </a:r>
            <a:endParaRPr lang="en-GB" dirty="0"/>
          </a:p>
        </p:txBody>
      </p:sp>
    </p:spTree>
    <p:extLst>
      <p:ext uri="{BB962C8B-B14F-4D97-AF65-F5344CB8AC3E}">
        <p14:creationId xmlns:p14="http://schemas.microsoft.com/office/powerpoint/2010/main" val="32936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15</a:t>
            </a:fld>
            <a:endParaRPr lang="en-US" dirty="0"/>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a:t>Success Criteria!</a:t>
            </a:r>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1"/>
          </p:nvPr>
        </p:nvSpPr>
        <p:spPr>
          <a:xfrm>
            <a:off x="7161856" y="2388446"/>
            <a:ext cx="4156383" cy="804672"/>
          </a:xfrm>
        </p:spPr>
        <p:txBody>
          <a:bodyPr>
            <a:normAutofit fontScale="92500"/>
          </a:bodyPr>
          <a:lstStyle/>
          <a:p>
            <a:r>
              <a:rPr lang="en-US" sz="2800" dirty="0"/>
              <a:t>What are success criteria?</a:t>
            </a:r>
          </a:p>
        </p:txBody>
      </p:sp>
      <p:sp>
        <p:nvSpPr>
          <p:cNvPr id="7" name="Text Placeholder 6">
            <a:extLst>
              <a:ext uri="{FF2B5EF4-FFF2-40B4-BE49-F238E27FC236}">
                <a16:creationId xmlns:a16="http://schemas.microsoft.com/office/drawing/2014/main" id="{BA2BAE17-CEF8-4065-9411-4E49BC58FD19}"/>
              </a:ext>
            </a:extLst>
          </p:cNvPr>
          <p:cNvSpPr>
            <a:spLocks noGrp="1"/>
          </p:cNvSpPr>
          <p:nvPr>
            <p:ph type="body" sz="quarter" idx="14"/>
          </p:nvPr>
        </p:nvSpPr>
        <p:spPr>
          <a:xfrm>
            <a:off x="6932842" y="3429001"/>
            <a:ext cx="4230902" cy="2180052"/>
          </a:xfrm>
        </p:spPr>
        <p:txBody>
          <a:bodyPr>
            <a:normAutofit fontScale="77500" lnSpcReduction="20000"/>
          </a:bodyPr>
          <a:lstStyle/>
          <a:p>
            <a:pPr marL="0" indent="0" algn="ctr">
              <a:buNone/>
            </a:pPr>
            <a:r>
              <a:rPr lang="en-GB" sz="3400" b="1" dirty="0"/>
              <a:t>Success</a:t>
            </a:r>
            <a:r>
              <a:rPr lang="en-GB" sz="3400" dirty="0"/>
              <a:t> </a:t>
            </a:r>
            <a:r>
              <a:rPr lang="en-GB" sz="3400" b="1" dirty="0"/>
              <a:t>criteria</a:t>
            </a:r>
            <a:r>
              <a:rPr lang="en-GB" sz="3400" dirty="0"/>
              <a:t> are a list of steps you have to follow or a list of features you are to include in your task. They will make you aware of what is expected and help you self-assess your work. </a:t>
            </a:r>
          </a:p>
          <a:p>
            <a:pPr marL="0" indent="0" algn="ctr">
              <a:buNone/>
            </a:pPr>
            <a:endParaRPr lang="en-GB" dirty="0"/>
          </a:p>
        </p:txBody>
      </p:sp>
      <p:pic>
        <p:nvPicPr>
          <p:cNvPr id="8" name="Picture 7">
            <a:extLst>
              <a:ext uri="{FF2B5EF4-FFF2-40B4-BE49-F238E27FC236}">
                <a16:creationId xmlns:a16="http://schemas.microsoft.com/office/drawing/2014/main" id="{F9FFC2FC-9177-4E09-84C6-6407E6915576}"/>
              </a:ext>
            </a:extLst>
          </p:cNvPr>
          <p:cNvPicPr>
            <a:picLocks noChangeAspect="1"/>
          </p:cNvPicPr>
          <p:nvPr/>
        </p:nvPicPr>
        <p:blipFill>
          <a:blip r:embed="rId2"/>
          <a:stretch>
            <a:fillRect/>
          </a:stretch>
        </p:blipFill>
        <p:spPr>
          <a:xfrm>
            <a:off x="0" y="0"/>
            <a:ext cx="6608189" cy="6858000"/>
          </a:xfrm>
          <a:prstGeom prst="rect">
            <a:avLst/>
          </a:prstGeom>
        </p:spPr>
      </p:pic>
    </p:spTree>
    <p:extLst>
      <p:ext uri="{BB962C8B-B14F-4D97-AF65-F5344CB8AC3E}">
        <p14:creationId xmlns:p14="http://schemas.microsoft.com/office/powerpoint/2010/main" val="253257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pic>
        <p:nvPicPr>
          <p:cNvPr id="8" name="Picture 7">
            <a:extLst>
              <a:ext uri="{FF2B5EF4-FFF2-40B4-BE49-F238E27FC236}">
                <a16:creationId xmlns:a16="http://schemas.microsoft.com/office/drawing/2014/main" id="{84EC511D-982E-4802-879A-F7BC3E0D95DC}"/>
              </a:ext>
            </a:extLst>
          </p:cNvPr>
          <p:cNvPicPr>
            <a:picLocks noChangeAspect="1"/>
          </p:cNvPicPr>
          <p:nvPr/>
        </p:nvPicPr>
        <p:blipFill>
          <a:blip r:embed="rId3"/>
          <a:stretch>
            <a:fillRect/>
          </a:stretch>
        </p:blipFill>
        <p:spPr>
          <a:xfrm rot="685514">
            <a:off x="7881684" y="3894335"/>
            <a:ext cx="4497976" cy="852348"/>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A4E1EC-83F5-4184-BDEC-62104245EE65}"/>
              </a:ext>
            </a:extLst>
          </p:cNvPr>
          <p:cNvSpPr>
            <a:spLocks noGrp="1"/>
          </p:cNvSpPr>
          <p:nvPr>
            <p:ph type="sldNum" sz="quarter" idx="12"/>
          </p:nvPr>
        </p:nvSpPr>
        <p:spPr/>
        <p:txBody>
          <a:bodyPr/>
          <a:lstStyle/>
          <a:p>
            <a:fld id="{98C0CDE5-970C-4CC4-BF43-0DA127E73E82}" type="slidenum">
              <a:rPr lang="en-US" noProof="0" smtClean="0"/>
              <a:t>2</a:t>
            </a:fld>
            <a:endParaRPr lang="en-US" noProof="0" dirty="0"/>
          </a:p>
        </p:txBody>
      </p:sp>
      <p:sp>
        <p:nvSpPr>
          <p:cNvPr id="6" name="Title 5">
            <a:extLst>
              <a:ext uri="{FF2B5EF4-FFF2-40B4-BE49-F238E27FC236}">
                <a16:creationId xmlns:a16="http://schemas.microsoft.com/office/drawing/2014/main" id="{EE088933-D2BC-4A31-BD01-832CDAE14704}"/>
              </a:ext>
            </a:extLst>
          </p:cNvPr>
          <p:cNvSpPr>
            <a:spLocks noGrp="1"/>
          </p:cNvSpPr>
          <p:nvPr>
            <p:ph type="title"/>
          </p:nvPr>
        </p:nvSpPr>
        <p:spPr/>
        <p:txBody>
          <a:bodyPr/>
          <a:lstStyle/>
          <a:p>
            <a:pPr algn="ctr"/>
            <a:r>
              <a:rPr lang="en-US" dirty="0"/>
              <a:t>Guess today’s celebration</a:t>
            </a:r>
            <a:endParaRPr lang="en-GB" dirty="0"/>
          </a:p>
        </p:txBody>
      </p:sp>
      <p:pic>
        <p:nvPicPr>
          <p:cNvPr id="1028" name="Picture 4" descr="Carnival Malta &amp; Gozo - History &amp; Traditions - Maltatina">
            <a:extLst>
              <a:ext uri="{FF2B5EF4-FFF2-40B4-BE49-F238E27FC236}">
                <a16:creationId xmlns:a16="http://schemas.microsoft.com/office/drawing/2014/main" id="{A249A2D5-EF29-4C3A-8F98-A673AEDE4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6540"/>
            <a:ext cx="5332729" cy="39995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F99601A-43DF-4C65-9542-D46D5725F71C}"/>
              </a:ext>
            </a:extLst>
          </p:cNvPr>
          <p:cNvPicPr>
            <a:picLocks noChangeAspect="1"/>
          </p:cNvPicPr>
          <p:nvPr/>
        </p:nvPicPr>
        <p:blipFill>
          <a:blip r:embed="rId3"/>
          <a:stretch>
            <a:fillRect/>
          </a:stretch>
        </p:blipFill>
        <p:spPr>
          <a:xfrm>
            <a:off x="7978139" y="4438015"/>
            <a:ext cx="3077528" cy="2051685"/>
          </a:xfrm>
          <a:prstGeom prst="rect">
            <a:avLst/>
          </a:prstGeom>
        </p:spPr>
      </p:pic>
      <p:pic>
        <p:nvPicPr>
          <p:cNvPr id="8" name="Picture 7">
            <a:extLst>
              <a:ext uri="{FF2B5EF4-FFF2-40B4-BE49-F238E27FC236}">
                <a16:creationId xmlns:a16="http://schemas.microsoft.com/office/drawing/2014/main" id="{6A14F9ED-9808-4650-A555-A86A7A5E426D}"/>
              </a:ext>
            </a:extLst>
          </p:cNvPr>
          <p:cNvPicPr>
            <a:picLocks noChangeAspect="1"/>
          </p:cNvPicPr>
          <p:nvPr/>
        </p:nvPicPr>
        <p:blipFill>
          <a:blip r:embed="rId4"/>
          <a:stretch>
            <a:fillRect/>
          </a:stretch>
        </p:blipFill>
        <p:spPr>
          <a:xfrm>
            <a:off x="493048" y="1709010"/>
            <a:ext cx="4814266" cy="3206301"/>
          </a:xfrm>
          <a:prstGeom prst="rect">
            <a:avLst/>
          </a:prstGeom>
        </p:spPr>
      </p:pic>
      <p:pic>
        <p:nvPicPr>
          <p:cNvPr id="5" name="Picture 4">
            <a:extLst>
              <a:ext uri="{FF2B5EF4-FFF2-40B4-BE49-F238E27FC236}">
                <a16:creationId xmlns:a16="http://schemas.microsoft.com/office/drawing/2014/main" id="{AA333959-FF3F-4369-9B98-3B9A873BDE0F}"/>
              </a:ext>
            </a:extLst>
          </p:cNvPr>
          <p:cNvPicPr>
            <a:picLocks noChangeAspect="1"/>
          </p:cNvPicPr>
          <p:nvPr/>
        </p:nvPicPr>
        <p:blipFill>
          <a:blip r:embed="rId5"/>
          <a:stretch>
            <a:fillRect/>
          </a:stretch>
        </p:blipFill>
        <p:spPr>
          <a:xfrm>
            <a:off x="3257066" y="4285169"/>
            <a:ext cx="3599213" cy="2399475"/>
          </a:xfrm>
          <a:prstGeom prst="rect">
            <a:avLst/>
          </a:prstGeom>
        </p:spPr>
      </p:pic>
    </p:spTree>
    <p:extLst>
      <p:ext uri="{BB962C8B-B14F-4D97-AF65-F5344CB8AC3E}">
        <p14:creationId xmlns:p14="http://schemas.microsoft.com/office/powerpoint/2010/main" val="68771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54A6F2-3CED-4AB4-8250-CD7A7B13BFD4}"/>
              </a:ext>
            </a:extLst>
          </p:cNvPr>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8" name="Title 7">
            <a:extLst>
              <a:ext uri="{FF2B5EF4-FFF2-40B4-BE49-F238E27FC236}">
                <a16:creationId xmlns:a16="http://schemas.microsoft.com/office/drawing/2014/main" id="{2C45F484-586F-47C9-ADD2-BB1168AD7369}"/>
              </a:ext>
            </a:extLst>
          </p:cNvPr>
          <p:cNvSpPr>
            <a:spLocks noGrp="1"/>
          </p:cNvSpPr>
          <p:nvPr>
            <p:ph type="title"/>
          </p:nvPr>
        </p:nvSpPr>
        <p:spPr>
          <a:xfrm rot="-360000">
            <a:off x="-88075" y="1021369"/>
            <a:ext cx="4823110" cy="734415"/>
          </a:xfrm>
        </p:spPr>
        <p:txBody>
          <a:bodyPr>
            <a:normAutofit fontScale="90000"/>
          </a:bodyPr>
          <a:lstStyle/>
          <a:p>
            <a:r>
              <a:rPr lang="en-US" dirty="0"/>
              <a:t>Lesson 5 Objectives</a:t>
            </a:r>
            <a:endParaRPr lang="en-GB" dirty="0"/>
          </a:p>
        </p:txBody>
      </p:sp>
      <p:sp>
        <p:nvSpPr>
          <p:cNvPr id="10" name="Text Placeholder 9">
            <a:extLst>
              <a:ext uri="{FF2B5EF4-FFF2-40B4-BE49-F238E27FC236}">
                <a16:creationId xmlns:a16="http://schemas.microsoft.com/office/drawing/2014/main" id="{6C543C1F-521E-489A-A94E-F3A2E7B73A00}"/>
              </a:ext>
            </a:extLst>
          </p:cNvPr>
          <p:cNvSpPr>
            <a:spLocks noGrp="1"/>
          </p:cNvSpPr>
          <p:nvPr>
            <p:ph type="body" sz="quarter" idx="13"/>
          </p:nvPr>
        </p:nvSpPr>
        <p:spPr>
          <a:xfrm>
            <a:off x="273377" y="2432115"/>
            <a:ext cx="4609377" cy="3796617"/>
          </a:xfrm>
        </p:spPr>
        <p:txBody>
          <a:bodyPr>
            <a:normAutofit/>
          </a:bodyPr>
          <a:lstStyle/>
          <a:p>
            <a:pPr marL="0" indent="0">
              <a:buNone/>
            </a:pPr>
            <a:r>
              <a:rPr lang="en-US" sz="2800" dirty="0"/>
              <a:t>You will: </a:t>
            </a:r>
          </a:p>
          <a:p>
            <a:r>
              <a:rPr lang="en-US" sz="2800" dirty="0"/>
              <a:t>learn facts about a celebration.</a:t>
            </a:r>
          </a:p>
          <a:p>
            <a:r>
              <a:rPr lang="en-US" sz="2800" dirty="0"/>
              <a:t>learn what an informal letter is.</a:t>
            </a:r>
          </a:p>
          <a:p>
            <a:r>
              <a:rPr lang="en-US" sz="2800" dirty="0"/>
              <a:t>learn what are the success criteria for writing an informal letter. </a:t>
            </a:r>
            <a:endParaRPr lang="en-GB" sz="2800" dirty="0"/>
          </a:p>
        </p:txBody>
      </p:sp>
      <p:sp>
        <p:nvSpPr>
          <p:cNvPr id="11" name="Picture Placeholder 10">
            <a:extLst>
              <a:ext uri="{FF2B5EF4-FFF2-40B4-BE49-F238E27FC236}">
                <a16:creationId xmlns:a16="http://schemas.microsoft.com/office/drawing/2014/main" id="{74C8F6AB-D70B-47A5-B149-1E8004B2DC52}"/>
              </a:ext>
            </a:extLst>
          </p:cNvPr>
          <p:cNvSpPr>
            <a:spLocks noGrp="1"/>
          </p:cNvSpPr>
          <p:nvPr>
            <p:ph type="pic" sz="quarter" idx="14"/>
          </p:nvPr>
        </p:nvSpPr>
        <p:spPr/>
      </p:sp>
      <p:pic>
        <p:nvPicPr>
          <p:cNvPr id="7" name="Picture Placeholder 16" descr="Boy Reading Book">
            <a:extLst>
              <a:ext uri="{FF2B5EF4-FFF2-40B4-BE49-F238E27FC236}">
                <a16:creationId xmlns:a16="http://schemas.microsoft.com/office/drawing/2014/main" id="{4C2E9FC6-B2EA-4479-8A5C-51E80B9D89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720000">
            <a:off x="6397090"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pic>
    </p:spTree>
    <p:extLst>
      <p:ext uri="{BB962C8B-B14F-4D97-AF65-F5344CB8AC3E}">
        <p14:creationId xmlns:p14="http://schemas.microsoft.com/office/powerpoint/2010/main" val="323037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369857" y="1003756"/>
            <a:ext cx="4065084" cy="700842"/>
          </a:xfrm>
        </p:spPr>
        <p:txBody>
          <a:bodyPr>
            <a:normAutofit fontScale="90000"/>
          </a:bodyPr>
          <a:lstStyle/>
          <a:p>
            <a:r>
              <a:rPr lang="en-US" dirty="0"/>
              <a:t>Lesson Resources</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4</a:t>
            </a:fld>
            <a:endParaRPr lang="en-US" dirty="0"/>
          </a:p>
        </p:txBody>
      </p:sp>
      <p:sp>
        <p:nvSpPr>
          <p:cNvPr id="11" name="Text Placeholder 3">
            <a:extLst>
              <a:ext uri="{FF2B5EF4-FFF2-40B4-BE49-F238E27FC236}">
                <a16:creationId xmlns:a16="http://schemas.microsoft.com/office/drawing/2014/main" id="{1EE739B1-534B-48CE-B753-D30B0C4CB887}"/>
              </a:ext>
            </a:extLst>
          </p:cNvPr>
          <p:cNvSpPr txBox="1">
            <a:spLocks/>
          </p:cNvSpPr>
          <p:nvPr/>
        </p:nvSpPr>
        <p:spPr>
          <a:xfrm>
            <a:off x="89416" y="2522136"/>
            <a:ext cx="3274737" cy="3606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dirty="0"/>
              <a:t>Title of informal letter</a:t>
            </a:r>
          </a:p>
          <a:p>
            <a:pPr>
              <a:lnSpc>
                <a:spcPct val="150000"/>
              </a:lnSpc>
            </a:pPr>
            <a:r>
              <a:rPr lang="en-US" sz="2200" dirty="0"/>
              <a:t>Writing Frame Handout</a:t>
            </a:r>
          </a:p>
          <a:p>
            <a:pPr>
              <a:lnSpc>
                <a:spcPct val="150000"/>
              </a:lnSpc>
            </a:pPr>
            <a:r>
              <a:rPr lang="en-US" sz="2200" dirty="0"/>
              <a:t>Success Criteria Handout</a:t>
            </a:r>
          </a:p>
        </p:txBody>
      </p:sp>
      <p:pic>
        <p:nvPicPr>
          <p:cNvPr id="8" name="Picture 2" descr="See the source image">
            <a:extLst>
              <a:ext uri="{FF2B5EF4-FFF2-40B4-BE49-F238E27FC236}">
                <a16:creationId xmlns:a16="http://schemas.microsoft.com/office/drawing/2014/main" id="{771C3576-1354-46CE-952F-5D1B2C29D4A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8829" r="8829"/>
          <a:stretch>
            <a:fillRect/>
          </a:stretch>
        </p:blipFill>
        <p:spPr bwMode="auto">
          <a:xfrm rot="20753465">
            <a:off x="3964735" y="1802298"/>
            <a:ext cx="9189979" cy="606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4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3DA049AF-9471-46F5-8F82-2CBCA51F1006}"/>
              </a:ext>
            </a:extLst>
          </p:cNvPr>
          <p:cNvSpPr>
            <a:spLocks noGrp="1"/>
          </p:cNvSpPr>
          <p:nvPr>
            <p:ph type="title" idx="4294967295"/>
          </p:nvPr>
        </p:nvSpPr>
        <p:spPr>
          <a:xfrm>
            <a:off x="0" y="549275"/>
            <a:ext cx="8245475" cy="923925"/>
          </a:xfrm>
          <a:solidFill>
            <a:schemeClr val="accent2">
              <a:lumMod val="60000"/>
              <a:lumOff val="40000"/>
            </a:schemeClr>
          </a:solidFill>
        </p:spPr>
        <p:txBody>
          <a:bodyPr/>
          <a:lstStyle/>
          <a:p>
            <a:pPr algn="ctr" eaLnBrk="1" hangingPunct="1">
              <a:defRPr/>
            </a:pPr>
            <a:r>
              <a:rPr lang="en-GB" altLang="en-US" b="0" dirty="0"/>
              <a:t>What is Carnival or Mardi Gras? </a:t>
            </a:r>
            <a:endParaRPr lang="fr-FR" altLang="en-US" dirty="0">
              <a:latin typeface="+mn-lt"/>
            </a:endParaRPr>
          </a:p>
        </p:txBody>
      </p:sp>
      <p:sp>
        <p:nvSpPr>
          <p:cNvPr id="2" name="Rectangle 1">
            <a:extLst>
              <a:ext uri="{FF2B5EF4-FFF2-40B4-BE49-F238E27FC236}">
                <a16:creationId xmlns:a16="http://schemas.microsoft.com/office/drawing/2014/main" id="{20081ED0-9419-46EE-A3D7-3228331F5666}"/>
              </a:ext>
            </a:extLst>
          </p:cNvPr>
          <p:cNvSpPr>
            <a:spLocks noChangeArrowheads="1"/>
          </p:cNvSpPr>
          <p:nvPr/>
        </p:nvSpPr>
        <p:spPr bwMode="auto">
          <a:xfrm>
            <a:off x="1178351" y="1582738"/>
            <a:ext cx="981330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just" eaLnBrk="1" hangingPunct="1">
              <a:lnSpc>
                <a:spcPct val="100000"/>
              </a:lnSpc>
              <a:spcBef>
                <a:spcPct val="0"/>
              </a:spcBef>
              <a:buFontTx/>
              <a:buNone/>
            </a:pPr>
            <a:r>
              <a:rPr lang="en-GB" altLang="en-US" sz="2800" dirty="0">
                <a:solidFill>
                  <a:schemeClr val="tx1"/>
                </a:solidFill>
              </a:rPr>
              <a:t>It is a celebration in February in many countries, such as America, Brazil, Italy and Germany. There is music, dance, colourful parades with gigantic floats and costumes. People wear different masks. Some are very elaborate. </a:t>
            </a:r>
          </a:p>
          <a:p>
            <a:pPr eaLnBrk="1" hangingPunct="1">
              <a:lnSpc>
                <a:spcPct val="100000"/>
              </a:lnSpc>
              <a:spcBef>
                <a:spcPct val="0"/>
              </a:spcBef>
              <a:buFontTx/>
              <a:buNone/>
            </a:pPr>
            <a:endParaRPr lang="en-GB" altLang="en-US" dirty="0">
              <a:solidFill>
                <a:schemeClr val="tx1"/>
              </a:solidFill>
            </a:endParaRPr>
          </a:p>
        </p:txBody>
      </p:sp>
      <p:pic>
        <p:nvPicPr>
          <p:cNvPr id="3" name="Picture 2">
            <a:extLst>
              <a:ext uri="{FF2B5EF4-FFF2-40B4-BE49-F238E27FC236}">
                <a16:creationId xmlns:a16="http://schemas.microsoft.com/office/drawing/2014/main" id="{F36AAE55-C0F8-405B-9B4C-A8953D220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108" y="3586798"/>
            <a:ext cx="4618037"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94A5530-B682-4809-9E35-BC7090ADA9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7545" y="3586798"/>
            <a:ext cx="2052741"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2F7A3D-3AC8-4186-8C2E-A14542DBA2A5}"/>
              </a:ext>
            </a:extLst>
          </p:cNvPr>
          <p:cNvPicPr>
            <a:picLocks noChangeAspect="1"/>
          </p:cNvPicPr>
          <p:nvPr/>
        </p:nvPicPr>
        <p:blipFill>
          <a:blip r:embed="rId4">
            <a:extLst>
              <a:ext uri="{28A0092B-C50C-407E-A947-70E740481C1C}">
                <a14:useLocalDpi xmlns:a14="http://schemas.microsoft.com/office/drawing/2010/main" val="0"/>
              </a:ext>
            </a:extLst>
          </a:blip>
          <a:srcRect l="13467" r="22267"/>
          <a:stretch>
            <a:fillRect/>
          </a:stretch>
        </p:blipFill>
        <p:spPr bwMode="auto">
          <a:xfrm>
            <a:off x="7930808" y="3586798"/>
            <a:ext cx="1484309"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8FEC8FC-5ADE-491F-A097-34013A2A593D}"/>
              </a:ext>
            </a:extLst>
          </p:cNvPr>
          <p:cNvPicPr>
            <a:picLocks noChangeAspect="1"/>
          </p:cNvPicPr>
          <p:nvPr/>
        </p:nvPicPr>
        <p:blipFill>
          <a:blip r:embed="rId5">
            <a:extLst>
              <a:ext uri="{28A0092B-C50C-407E-A947-70E740481C1C}">
                <a14:useLocalDpi xmlns:a14="http://schemas.microsoft.com/office/drawing/2010/main" val="0"/>
              </a:ext>
            </a:extLst>
          </a:blip>
          <a:srcRect l="-2" r="6041"/>
          <a:stretch>
            <a:fillRect/>
          </a:stretch>
        </p:blipFill>
        <p:spPr bwMode="auto">
          <a:xfrm>
            <a:off x="9635639" y="3586798"/>
            <a:ext cx="1929733"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08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96FA892-4D6F-4D65-9CF5-808439D9708E}"/>
              </a:ext>
            </a:extLst>
          </p:cNvPr>
          <p:cNvSpPr>
            <a:spLocks noGrp="1"/>
          </p:cNvSpPr>
          <p:nvPr>
            <p:ph type="title" idx="4294967295"/>
          </p:nvPr>
        </p:nvSpPr>
        <p:spPr>
          <a:xfrm>
            <a:off x="0" y="549275"/>
            <a:ext cx="8255000" cy="923925"/>
          </a:xfrm>
          <a:solidFill>
            <a:schemeClr val="accent4">
              <a:lumMod val="40000"/>
              <a:lumOff val="60000"/>
            </a:schemeClr>
          </a:solidFill>
        </p:spPr>
        <p:txBody>
          <a:bodyPr/>
          <a:lstStyle/>
          <a:p>
            <a:pPr algn="ctr" eaLnBrk="1" hangingPunct="1">
              <a:defRPr/>
            </a:pPr>
            <a:r>
              <a:rPr lang="en-GB" altLang="en-US" b="0" dirty="0"/>
              <a:t>When does it happen?</a:t>
            </a:r>
            <a:endParaRPr lang="fr-FR" altLang="en-US" dirty="0">
              <a:latin typeface="+mn-lt"/>
            </a:endParaRPr>
          </a:p>
        </p:txBody>
      </p:sp>
      <p:sp>
        <p:nvSpPr>
          <p:cNvPr id="3" name="Rectangle 2">
            <a:extLst>
              <a:ext uri="{FF2B5EF4-FFF2-40B4-BE49-F238E27FC236}">
                <a16:creationId xmlns:a16="http://schemas.microsoft.com/office/drawing/2014/main" id="{EE56638E-9B82-498A-BE68-927FE29F0958}"/>
              </a:ext>
            </a:extLst>
          </p:cNvPr>
          <p:cNvSpPr>
            <a:spLocks noChangeArrowheads="1"/>
          </p:cNvSpPr>
          <p:nvPr/>
        </p:nvSpPr>
        <p:spPr bwMode="auto">
          <a:xfrm>
            <a:off x="1963738" y="1671163"/>
            <a:ext cx="39354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just">
              <a:lnSpc>
                <a:spcPct val="100000"/>
              </a:lnSpc>
              <a:spcBef>
                <a:spcPct val="0"/>
              </a:spcBef>
              <a:spcAft>
                <a:spcPts val="600"/>
              </a:spcAft>
              <a:buNone/>
            </a:pPr>
            <a:r>
              <a:rPr lang="en-GB" altLang="en-US" sz="2800" dirty="0">
                <a:solidFill>
                  <a:schemeClr val="tx1"/>
                </a:solidFill>
              </a:rPr>
              <a:t>It is celebrated on Shrove Tuesday, the day before Lent starts (Ash Wednesday).</a:t>
            </a:r>
          </a:p>
        </p:txBody>
      </p:sp>
      <p:pic>
        <p:nvPicPr>
          <p:cNvPr id="4" name="Picture 3">
            <a:extLst>
              <a:ext uri="{FF2B5EF4-FFF2-40B4-BE49-F238E27FC236}">
                <a16:creationId xmlns:a16="http://schemas.microsoft.com/office/drawing/2014/main" id="{5FA83F0A-5F62-4537-8AAE-1922A4198068}"/>
              </a:ext>
            </a:extLst>
          </p:cNvPr>
          <p:cNvPicPr>
            <a:picLocks noChangeAspect="1"/>
          </p:cNvPicPr>
          <p:nvPr/>
        </p:nvPicPr>
        <p:blipFill>
          <a:blip r:embed="rId2">
            <a:extLst>
              <a:ext uri="{28A0092B-C50C-407E-A947-70E740481C1C}">
                <a14:useLocalDpi xmlns:a14="http://schemas.microsoft.com/office/drawing/2010/main" val="0"/>
              </a:ext>
            </a:extLst>
          </a:blip>
          <a:srcRect r="4411"/>
          <a:stretch>
            <a:fillRect/>
          </a:stretch>
        </p:blipFill>
        <p:spPr bwMode="auto">
          <a:xfrm>
            <a:off x="1963738" y="4263089"/>
            <a:ext cx="374967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409217-4821-43A1-A452-3EC3196ECCC5}"/>
              </a:ext>
            </a:extLst>
          </p:cNvPr>
          <p:cNvSpPr>
            <a:spLocks noChangeArrowheads="1"/>
          </p:cNvSpPr>
          <p:nvPr/>
        </p:nvSpPr>
        <p:spPr bwMode="auto">
          <a:xfrm>
            <a:off x="6292853" y="1671163"/>
            <a:ext cx="451393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spcAft>
                <a:spcPts val="600"/>
              </a:spcAft>
              <a:buNone/>
            </a:pPr>
            <a:r>
              <a:rPr lang="en-GB" altLang="en-US" sz="2800" dirty="0">
                <a:solidFill>
                  <a:schemeClr val="tx1"/>
                </a:solidFill>
              </a:rPr>
              <a:t>However, the celebration is so popular in some countries that it can last for more than one day. In Germany, the carnival season starts in November!</a:t>
            </a:r>
          </a:p>
        </p:txBody>
      </p:sp>
      <p:pic>
        <p:nvPicPr>
          <p:cNvPr id="16386" name="Picture 2" descr="Cold Weather Forces Parishes to Cancel Ash Wednesday Mass">
            <a:extLst>
              <a:ext uri="{FF2B5EF4-FFF2-40B4-BE49-F238E27FC236}">
                <a16:creationId xmlns:a16="http://schemas.microsoft.com/office/drawing/2014/main" id="{D3CB0527-FB0F-4C62-A5F3-1EB6615B6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52" y="4348819"/>
            <a:ext cx="4331535" cy="243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8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8BFC51C-BC9F-4255-85B3-1AB8B65A0E8F}"/>
              </a:ext>
            </a:extLst>
          </p:cNvPr>
          <p:cNvSpPr>
            <a:spLocks noGrp="1"/>
          </p:cNvSpPr>
          <p:nvPr>
            <p:ph type="title" idx="4294967295"/>
          </p:nvPr>
        </p:nvSpPr>
        <p:spPr>
          <a:xfrm>
            <a:off x="0" y="610235"/>
            <a:ext cx="8255000" cy="836613"/>
          </a:xfrm>
          <a:solidFill>
            <a:schemeClr val="accent4">
              <a:lumMod val="40000"/>
              <a:lumOff val="60000"/>
            </a:schemeClr>
          </a:solidFill>
        </p:spPr>
        <p:txBody>
          <a:bodyPr/>
          <a:lstStyle/>
          <a:p>
            <a:pPr algn="ctr" eaLnBrk="1" hangingPunct="1">
              <a:defRPr/>
            </a:pPr>
            <a:r>
              <a:rPr lang="en-GB" altLang="en-US" b="0" dirty="0"/>
              <a:t> What do the words mean?</a:t>
            </a:r>
            <a:endParaRPr lang="fr-FR" altLang="en-US" dirty="0">
              <a:latin typeface="+mn-lt"/>
            </a:endParaRPr>
          </a:p>
        </p:txBody>
      </p:sp>
      <p:pic>
        <p:nvPicPr>
          <p:cNvPr id="4" name="Picture 3">
            <a:extLst>
              <a:ext uri="{FF2B5EF4-FFF2-40B4-BE49-F238E27FC236}">
                <a16:creationId xmlns:a16="http://schemas.microsoft.com/office/drawing/2014/main" id="{32480AB3-FEA2-4601-9158-3644326AC31D}"/>
              </a:ext>
            </a:extLst>
          </p:cNvPr>
          <p:cNvPicPr>
            <a:picLocks noChangeAspect="1"/>
          </p:cNvPicPr>
          <p:nvPr/>
        </p:nvPicPr>
        <p:blipFill>
          <a:blip r:embed="rId2">
            <a:extLst>
              <a:ext uri="{28A0092B-C50C-407E-A947-70E740481C1C}">
                <a14:useLocalDpi xmlns:a14="http://schemas.microsoft.com/office/drawing/2010/main" val="0"/>
              </a:ext>
            </a:extLst>
          </a:blip>
          <a:srcRect t="29640" b="26241"/>
          <a:stretch>
            <a:fillRect/>
          </a:stretch>
        </p:blipFill>
        <p:spPr bwMode="auto">
          <a:xfrm>
            <a:off x="1036771" y="3489891"/>
            <a:ext cx="9852634" cy="313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419082A-C036-4AF1-81BB-6F1F1F7D42B1}"/>
              </a:ext>
            </a:extLst>
          </p:cNvPr>
          <p:cNvSpPr>
            <a:spLocks noChangeArrowheads="1"/>
          </p:cNvSpPr>
          <p:nvPr/>
        </p:nvSpPr>
        <p:spPr bwMode="auto">
          <a:xfrm>
            <a:off x="1339876" y="1674009"/>
            <a:ext cx="924642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just" eaLnBrk="1" hangingPunct="1">
              <a:lnSpc>
                <a:spcPct val="100000"/>
              </a:lnSpc>
              <a:spcBef>
                <a:spcPct val="0"/>
              </a:spcBef>
              <a:buFont typeface="Arial" panose="020B0604020202020204" pitchFamily="34" charset="0"/>
              <a:buNone/>
            </a:pPr>
            <a:r>
              <a:rPr lang="en-GB" altLang="en-US" sz="2800" dirty="0">
                <a:solidFill>
                  <a:schemeClr val="tx1"/>
                </a:solidFill>
              </a:rPr>
              <a:t>Mardi Gras means ‘Fat Tuesday’ and Carnevale means ‘no meat’. Shrove Tuesday (Pancake Day in England) comes from the word ‘shrive’ which means to do without something to gain forgiveness from God. </a:t>
            </a:r>
          </a:p>
        </p:txBody>
      </p:sp>
    </p:spTree>
    <p:extLst>
      <p:ext uri="{BB962C8B-B14F-4D97-AF65-F5344CB8AC3E}">
        <p14:creationId xmlns:p14="http://schemas.microsoft.com/office/powerpoint/2010/main" val="380349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C2E0112-7F65-4711-9F8E-D207D3F07C70}"/>
              </a:ext>
            </a:extLst>
          </p:cNvPr>
          <p:cNvSpPr>
            <a:spLocks noGrp="1"/>
          </p:cNvSpPr>
          <p:nvPr>
            <p:ph type="title" idx="4294967295"/>
          </p:nvPr>
        </p:nvSpPr>
        <p:spPr>
          <a:xfrm>
            <a:off x="0" y="549275"/>
            <a:ext cx="8229600" cy="923925"/>
          </a:xfrm>
          <a:solidFill>
            <a:schemeClr val="accent1">
              <a:lumMod val="40000"/>
              <a:lumOff val="60000"/>
            </a:schemeClr>
          </a:solidFill>
        </p:spPr>
        <p:txBody>
          <a:bodyPr/>
          <a:lstStyle/>
          <a:p>
            <a:pPr algn="ctr" eaLnBrk="1" hangingPunct="1">
              <a:defRPr/>
            </a:pPr>
            <a:r>
              <a:rPr lang="en-GB" altLang="en-US" b="0" dirty="0"/>
              <a:t>Why do people do this?</a:t>
            </a:r>
            <a:endParaRPr lang="fr-FR" altLang="en-US" dirty="0">
              <a:latin typeface="+mn-lt"/>
            </a:endParaRPr>
          </a:p>
        </p:txBody>
      </p:sp>
      <p:sp>
        <p:nvSpPr>
          <p:cNvPr id="3" name="Rectangle 2">
            <a:extLst>
              <a:ext uri="{FF2B5EF4-FFF2-40B4-BE49-F238E27FC236}">
                <a16:creationId xmlns:a16="http://schemas.microsoft.com/office/drawing/2014/main" id="{8BC3FA73-C378-4BE7-B96F-86FADF01AF54}"/>
              </a:ext>
            </a:extLst>
          </p:cNvPr>
          <p:cNvSpPr>
            <a:spLocks noChangeArrowheads="1"/>
          </p:cNvSpPr>
          <p:nvPr/>
        </p:nvSpPr>
        <p:spPr bwMode="auto">
          <a:xfrm>
            <a:off x="838986" y="1485901"/>
            <a:ext cx="1067114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just" eaLnBrk="1" hangingPunct="1">
              <a:lnSpc>
                <a:spcPct val="100000"/>
              </a:lnSpc>
              <a:spcBef>
                <a:spcPct val="0"/>
              </a:spcBef>
              <a:buFontTx/>
              <a:buNone/>
            </a:pPr>
            <a:r>
              <a:rPr lang="en-GB" altLang="en-US" sz="2800" dirty="0">
                <a:solidFill>
                  <a:schemeClr val="tx1"/>
                </a:solidFill>
              </a:rPr>
              <a:t>Lent was the time that Christians believe Jesus went into the wilderness and managed without things for “40 days and 40 nights”. Many people around the world do the same thing and do without something for Lent. So, this is a festival on the last day that you can eat the things you enjoy most (sweets, chocolate, meat etc). It’s like a big party before the fasting.</a:t>
            </a:r>
          </a:p>
        </p:txBody>
      </p:sp>
      <p:pic>
        <p:nvPicPr>
          <p:cNvPr id="12290" name="Picture 2" descr="lent meaning, lent prayer, lent fasting">
            <a:extLst>
              <a:ext uri="{FF2B5EF4-FFF2-40B4-BE49-F238E27FC236}">
                <a16:creationId xmlns:a16="http://schemas.microsoft.com/office/drawing/2014/main" id="{44D8CF40-31F2-46D4-84BF-1F678D84C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197" y="3694260"/>
            <a:ext cx="5492685" cy="297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4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94622F-67FB-44C9-9B14-474C91401863}"/>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a:extLst>
              <a:ext uri="{FF2B5EF4-FFF2-40B4-BE49-F238E27FC236}">
                <a16:creationId xmlns:a16="http://schemas.microsoft.com/office/drawing/2014/main" id="{3E983AED-F85C-4D93-BBBC-EB4CDA42F507}"/>
              </a:ext>
            </a:extLst>
          </p:cNvPr>
          <p:cNvSpPr>
            <a:spLocks noGrp="1"/>
          </p:cNvSpPr>
          <p:nvPr>
            <p:ph type="title"/>
          </p:nvPr>
        </p:nvSpPr>
        <p:spPr>
          <a:xfrm rot="21180000">
            <a:off x="-428855" y="352569"/>
            <a:ext cx="5852729" cy="1091115"/>
          </a:xfrm>
        </p:spPr>
        <p:txBody>
          <a:bodyPr>
            <a:normAutofit/>
          </a:bodyPr>
          <a:lstStyle/>
          <a:p>
            <a:pPr algn="ctr"/>
            <a:r>
              <a:rPr lang="en-US" sz="2800" dirty="0"/>
              <a:t>What is an</a:t>
            </a:r>
            <a:br>
              <a:rPr lang="en-US" sz="2800" dirty="0"/>
            </a:br>
            <a:r>
              <a:rPr lang="en-US" sz="2800" dirty="0"/>
              <a:t>informal letter?</a:t>
            </a:r>
            <a:endParaRPr lang="en-GB" sz="2800" dirty="0"/>
          </a:p>
        </p:txBody>
      </p:sp>
      <p:sp>
        <p:nvSpPr>
          <p:cNvPr id="2" name="Text Placeholder 1">
            <a:extLst>
              <a:ext uri="{FF2B5EF4-FFF2-40B4-BE49-F238E27FC236}">
                <a16:creationId xmlns:a16="http://schemas.microsoft.com/office/drawing/2014/main" id="{489185E6-9815-4894-8A14-AEC11276922D}"/>
              </a:ext>
            </a:extLst>
          </p:cNvPr>
          <p:cNvSpPr>
            <a:spLocks noGrp="1"/>
          </p:cNvSpPr>
          <p:nvPr>
            <p:ph type="body" sz="quarter" idx="13"/>
          </p:nvPr>
        </p:nvSpPr>
        <p:spPr>
          <a:xfrm>
            <a:off x="1444441" y="2373246"/>
            <a:ext cx="9719302" cy="3214754"/>
          </a:xfrm>
        </p:spPr>
        <p:txBody>
          <a:bodyPr>
            <a:normAutofit fontScale="55000" lnSpcReduction="20000"/>
          </a:bodyPr>
          <a:lstStyle/>
          <a:p>
            <a:r>
              <a:rPr lang="en-GB" dirty="0"/>
              <a:t>An </a:t>
            </a:r>
            <a:r>
              <a:rPr lang="en-GB" sz="9300" b="1" u="sng" dirty="0"/>
              <a:t>informal letter</a:t>
            </a:r>
            <a:r>
              <a:rPr lang="en-GB" dirty="0"/>
              <a:t> is a message to a person/s you know well such as a close relative or your friend. It is sent by mail. </a:t>
            </a:r>
          </a:p>
          <a:p>
            <a:endParaRPr lang="en-US" dirty="0"/>
          </a:p>
          <a:p>
            <a:endParaRPr lang="en-GB" dirty="0"/>
          </a:p>
          <a:p>
            <a:r>
              <a:rPr lang="en-US" dirty="0"/>
              <a:t>A</a:t>
            </a:r>
            <a:r>
              <a:rPr lang="en-GB" dirty="0"/>
              <a:t>n informal letter can have many functions such as to invite, to give instructions or to inform.</a:t>
            </a:r>
          </a:p>
        </p:txBody>
      </p:sp>
    </p:spTree>
    <p:extLst>
      <p:ext uri="{BB962C8B-B14F-4D97-AF65-F5344CB8AC3E}">
        <p14:creationId xmlns:p14="http://schemas.microsoft.com/office/powerpoint/2010/main" val="2859195304"/>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purl.org/dc/elements/1.1/"/>
    <ds:schemaRef ds:uri="16c05727-aa75-4e4a-9b5f-8a80a116589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689</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Comic Sans MS</vt:lpstr>
      <vt:lpstr>Franklin Gothic Book</vt:lpstr>
      <vt:lpstr>Sassoon Infant Rg</vt:lpstr>
      <vt:lpstr>Twinkl</vt:lpstr>
      <vt:lpstr>Twinkl SemiBold</vt:lpstr>
      <vt:lpstr>Office Theme</vt:lpstr>
      <vt:lpstr>Lesson 5 Writing</vt:lpstr>
      <vt:lpstr>Guess today’s celebration</vt:lpstr>
      <vt:lpstr>Lesson 5 Objectives</vt:lpstr>
      <vt:lpstr>Lesson Resources</vt:lpstr>
      <vt:lpstr>What is Carnival or Mardi Gras? </vt:lpstr>
      <vt:lpstr>When does it happen?</vt:lpstr>
      <vt:lpstr> What do the words mean?</vt:lpstr>
      <vt:lpstr>Why do people do this?</vt:lpstr>
      <vt:lpstr>What is an informal letter?</vt:lpstr>
      <vt:lpstr>Title</vt:lpstr>
      <vt:lpstr>Pay attention!</vt:lpstr>
      <vt:lpstr>Features of an INFORMAL LETTER</vt:lpstr>
      <vt:lpstr>PowerPoint Presentation</vt:lpstr>
      <vt:lpstr>Writing Model</vt:lpstr>
      <vt:lpstr>Success Criteria!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2021-02-08T08:30:35Z</dcterms:created>
  <dcterms:modified xsi:type="dcterms:W3CDTF">2021-06-28T06:26:01Z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