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337" r:id="rId6"/>
    <p:sldId id="258" r:id="rId7"/>
    <p:sldId id="257" r:id="rId8"/>
    <p:sldId id="348" r:id="rId9"/>
    <p:sldId id="268" r:id="rId10"/>
    <p:sldId id="349" r:id="rId11"/>
    <p:sldId id="280" r:id="rId12"/>
    <p:sldId id="351" r:id="rId13"/>
    <p:sldId id="277" r:id="rId14"/>
    <p:sldId id="286" r:id="rId15"/>
    <p:sldId id="298" r:id="rId16"/>
    <p:sldId id="290" r:id="rId17"/>
    <p:sldId id="276" r:id="rId18"/>
    <p:sldId id="281" r:id="rId19"/>
    <p:sldId id="350" r:id="rId20"/>
    <p:sldId id="343" r:id="rId21"/>
    <p:sldId id="272" r:id="rId22"/>
    <p:sldId id="321" r:id="rId23"/>
    <p:sldId id="307" r:id="rId24"/>
    <p:sldId id="275" r:id="rId25"/>
    <p:sldId id="264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12" autoAdjust="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6/28/2021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20.xml"/><Relationship Id="rId4" Type="http://schemas.openxmlformats.org/officeDocument/2006/relationships/audio" Target="../media/media2.mp3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Year 5</a:t>
            </a:r>
          </a:p>
          <a:p>
            <a:r>
              <a:rPr lang="en-US" dirty="0"/>
              <a:t>English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Lesson 4</a:t>
            </a:r>
            <a:br>
              <a:rPr lang="en-US" sz="4800" dirty="0"/>
            </a:br>
            <a:r>
              <a:rPr lang="en-US" sz="4800" dirty="0"/>
              <a:t>Literature</a:t>
            </a:r>
            <a:endParaRPr lang="ru-RU" sz="4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F3857D6-5AF9-4C00-A960-8EA796C3F2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EC511D-982E-4802-879A-F7BC3E0D9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5514">
            <a:off x="7762632" y="5099886"/>
            <a:ext cx="4497976" cy="8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B2CD4E-66AA-4DCF-A564-8E23DC28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10</a:t>
            </a:fld>
            <a:endParaRPr lang="en-US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F59416-3DCC-4C07-8B2A-88C111B88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60" y="89122"/>
            <a:ext cx="10581003" cy="667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48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329BA7-11BD-424F-BEA2-E4D4634ED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8F59C66-80FC-424E-BD90-A52ECC9E2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358588" y="317726"/>
            <a:ext cx="4849794" cy="1325563"/>
          </a:xfrm>
        </p:spPr>
        <p:txBody>
          <a:bodyPr>
            <a:normAutofit/>
          </a:bodyPr>
          <a:lstStyle/>
          <a:p>
            <a:r>
              <a:rPr lang="en-US" sz="3200" dirty="0"/>
              <a:t>Step 2 - Discuss the question</a:t>
            </a:r>
            <a:endParaRPr lang="en-GB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7C1047-C672-4829-AF25-813E01879B35}"/>
              </a:ext>
            </a:extLst>
          </p:cNvPr>
          <p:cNvSpPr/>
          <p:nvPr/>
        </p:nvSpPr>
        <p:spPr>
          <a:xfrm>
            <a:off x="5395462" y="655020"/>
            <a:ext cx="10436089" cy="697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600" dirty="0">
                <a:solidFill>
                  <a:srgbClr val="180200"/>
                </a:solidFill>
              </a:rPr>
              <a:t>What are the poems about?</a:t>
            </a:r>
            <a:endParaRPr lang="en-GB" sz="3600" dirty="0">
              <a:solidFill>
                <a:srgbClr val="1802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200B7E-26C2-4A7C-83D5-AE89403CA567}"/>
              </a:ext>
            </a:extLst>
          </p:cNvPr>
          <p:cNvSpPr/>
          <p:nvPr/>
        </p:nvSpPr>
        <p:spPr>
          <a:xfrm>
            <a:off x="386000" y="1563035"/>
            <a:ext cx="10916738" cy="4762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3600" dirty="0"/>
              <a:t>The poem ‘A Valentine for Mum’ is about a big, heavy chocolate box which the poet buys for his mum. Since it’s quite big, the poet finds it hard to lift, carry or fit it through his house door.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3600" dirty="0"/>
              <a:t>In the poem ‘Valentine’s Day Card’, the poet would rather do dangerous, painful and disgusting things rather than write a Valentine’s card. </a:t>
            </a:r>
          </a:p>
        </p:txBody>
      </p:sp>
    </p:spTree>
    <p:extLst>
      <p:ext uri="{BB962C8B-B14F-4D97-AF65-F5344CB8AC3E}">
        <p14:creationId xmlns:p14="http://schemas.microsoft.com/office/powerpoint/2010/main" val="225941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3A1AC9-0351-4762-82AE-4DA6D8A5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24B566-5BF9-4896-9821-CADC69DE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8E3D8B-6474-4C6A-B206-B0B253D15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771801">
            <a:off x="3855081" y="1489837"/>
            <a:ext cx="8533424" cy="5208366"/>
          </a:xfrm>
        </p:spPr>
        <p:txBody>
          <a:bodyPr>
            <a:noAutofit/>
          </a:bodyPr>
          <a:lstStyle/>
          <a:p>
            <a:endParaRPr lang="en-US" sz="3000" dirty="0"/>
          </a:p>
          <a:p>
            <a:r>
              <a:rPr lang="en-US" sz="4800" dirty="0"/>
              <a:t>READ the poems again. </a:t>
            </a:r>
          </a:p>
          <a:p>
            <a:r>
              <a:rPr lang="en-US" sz="4800" dirty="0"/>
              <a:t>Then try to ANSWER the following questions.</a:t>
            </a:r>
          </a:p>
          <a:p>
            <a:endParaRPr lang="en-US" sz="4800" dirty="0"/>
          </a:p>
          <a:p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920179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DAF742-B1F0-499E-AAD2-C2851BDD2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EF0C47-F2EF-408C-A0A8-43F59666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47956" y="445349"/>
            <a:ext cx="5046786" cy="1095687"/>
          </a:xfrm>
        </p:spPr>
        <p:txBody>
          <a:bodyPr>
            <a:normAutofit/>
          </a:bodyPr>
          <a:lstStyle/>
          <a:p>
            <a:r>
              <a:rPr lang="en-US" sz="3200" dirty="0"/>
              <a:t>Step 3: Answer these    		 questions!</a:t>
            </a:r>
            <a:endParaRPr lang="en-GB" sz="3200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F38F38C-6F63-47C6-BC59-926659B33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820" y="1583341"/>
            <a:ext cx="10965180" cy="5943092"/>
          </a:xfrm>
        </p:spPr>
        <p:txBody>
          <a:bodyPr tIns="180000" bIns="10800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Poem 1</a:t>
            </a:r>
            <a:endParaRPr lang="en-GB" sz="3200" dirty="0"/>
          </a:p>
          <a:p>
            <a:pPr>
              <a:lnSpc>
                <a:spcPct val="100000"/>
              </a:lnSpc>
            </a:pPr>
            <a:r>
              <a:rPr lang="en-GB" sz="3200" dirty="0"/>
              <a:t>What is the shape of the chocolate box? </a:t>
            </a:r>
          </a:p>
          <a:p>
            <a:pPr>
              <a:lnSpc>
                <a:spcPct val="100000"/>
              </a:lnSpc>
            </a:pPr>
            <a:r>
              <a:rPr lang="en-GB" sz="3200" dirty="0"/>
              <a:t>How did the poet carry the chocolate box? 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Why did the poet buy the biggest chocolate box?</a:t>
            </a:r>
            <a:endParaRPr lang="en-US" sz="3200" dirty="0">
              <a:solidFill>
                <a:srgbClr val="1A02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Poem 2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What would the poet prefer to hug?</a:t>
            </a:r>
            <a:endParaRPr lang="en-US" sz="3200" dirty="0">
              <a:solidFill>
                <a:srgbClr val="1A0200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3200" dirty="0"/>
              <a:t>How long would the poet eat Brussel sprouts and spinach?</a:t>
            </a:r>
          </a:p>
          <a:p>
            <a:pPr>
              <a:lnSpc>
                <a:spcPct val="100000"/>
              </a:lnSpc>
            </a:pPr>
            <a:r>
              <a:rPr lang="en-GB" sz="3200" dirty="0"/>
              <a:t>How would a camel race with blisters in your rear feel?</a:t>
            </a:r>
          </a:p>
        </p:txBody>
      </p:sp>
    </p:spTree>
    <p:extLst>
      <p:ext uri="{BB962C8B-B14F-4D97-AF65-F5344CB8AC3E}">
        <p14:creationId xmlns:p14="http://schemas.microsoft.com/office/powerpoint/2010/main" val="111473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329BA7-11BD-424F-BEA2-E4D4634ED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8F59C66-80FC-424E-BD90-A52ECC9E2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31491" y="318815"/>
            <a:ext cx="4386741" cy="1325563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Step 4 - Discuss 	   		the questions</a:t>
            </a:r>
            <a:endParaRPr lang="en-GB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549FEE-A4A2-4715-ADCA-54F6FD7017DB}"/>
              </a:ext>
            </a:extLst>
          </p:cNvPr>
          <p:cNvSpPr/>
          <p:nvPr/>
        </p:nvSpPr>
        <p:spPr>
          <a:xfrm>
            <a:off x="296549" y="1571358"/>
            <a:ext cx="104360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A0200"/>
                </a:solidFill>
              </a:rPr>
              <a:t>Poem 1</a:t>
            </a:r>
          </a:p>
          <a:p>
            <a:r>
              <a:rPr lang="en-US" sz="2800" dirty="0">
                <a:solidFill>
                  <a:srgbClr val="1A0200"/>
                </a:solidFill>
              </a:rPr>
              <a:t>1.  What is the shape of the chocolate box?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E0BE28-413A-4C38-839A-75010ECD83C5}"/>
              </a:ext>
            </a:extLst>
          </p:cNvPr>
          <p:cNvSpPr/>
          <p:nvPr/>
        </p:nvSpPr>
        <p:spPr>
          <a:xfrm>
            <a:off x="7562915" y="1978169"/>
            <a:ext cx="9670626" cy="562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dirty="0"/>
              <a:t>It is in the shape of a heart.</a:t>
            </a:r>
            <a:endParaRPr lang="en-GB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950406-3B58-4DC9-B5A2-19290BE11B03}"/>
              </a:ext>
            </a:extLst>
          </p:cNvPr>
          <p:cNvSpPr/>
          <p:nvPr/>
        </p:nvSpPr>
        <p:spPr>
          <a:xfrm>
            <a:off x="282159" y="2523283"/>
            <a:ext cx="10436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A0200"/>
                </a:solidFill>
              </a:rPr>
              <a:t>2.  How did the poet carry the chocolate box?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566FD6-B2AF-453D-BAF6-7AE880743956}"/>
              </a:ext>
            </a:extLst>
          </p:cNvPr>
          <p:cNvSpPr/>
          <p:nvPr/>
        </p:nvSpPr>
        <p:spPr>
          <a:xfrm>
            <a:off x="7562915" y="2514628"/>
            <a:ext cx="10881915" cy="562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dirty="0"/>
              <a:t>He used a shopping cart.</a:t>
            </a:r>
            <a:endParaRPr lang="en-GB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1ABDE1-7B5B-4C77-B71C-0B5E78C52F71}"/>
              </a:ext>
            </a:extLst>
          </p:cNvPr>
          <p:cNvSpPr/>
          <p:nvPr/>
        </p:nvSpPr>
        <p:spPr>
          <a:xfrm>
            <a:off x="268229" y="3086221"/>
            <a:ext cx="116555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A0200"/>
                </a:solidFill>
              </a:rPr>
              <a:t>3.  Why did the poet buy the biggest chocolate box?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83407E-C8AD-4F0B-8052-EA9EE4CE2230}"/>
              </a:ext>
            </a:extLst>
          </p:cNvPr>
          <p:cNvSpPr/>
          <p:nvPr/>
        </p:nvSpPr>
        <p:spPr>
          <a:xfrm>
            <a:off x="296549" y="4061283"/>
            <a:ext cx="1261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A0200"/>
                </a:solidFill>
              </a:rPr>
              <a:t>Poem 2</a:t>
            </a:r>
          </a:p>
          <a:p>
            <a:r>
              <a:rPr lang="en-US" sz="2800" dirty="0">
                <a:solidFill>
                  <a:srgbClr val="1A0200"/>
                </a:solidFill>
              </a:rPr>
              <a:t>4.  What would the poet prefer to hug?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D75426-3177-48C2-B579-E418B6FEC91A}"/>
              </a:ext>
            </a:extLst>
          </p:cNvPr>
          <p:cNvSpPr/>
          <p:nvPr/>
        </p:nvSpPr>
        <p:spPr>
          <a:xfrm>
            <a:off x="6980252" y="4453078"/>
            <a:ext cx="10253289" cy="562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dirty="0"/>
              <a:t>He’d prefer to hug a porcupine. </a:t>
            </a:r>
            <a:endParaRPr lang="en-GB" sz="2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1B10FE-689B-49F6-9E59-3168614075A0}"/>
              </a:ext>
            </a:extLst>
          </p:cNvPr>
          <p:cNvSpPr/>
          <p:nvPr/>
        </p:nvSpPr>
        <p:spPr>
          <a:xfrm>
            <a:off x="268229" y="5089775"/>
            <a:ext cx="10436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1A0200"/>
                </a:solidFill>
              </a:rPr>
              <a:t>5.  How long would the poet eat Brussels sprouts and spinach? </a:t>
            </a:r>
            <a:endParaRPr lang="en-US" sz="2800" dirty="0">
              <a:solidFill>
                <a:srgbClr val="1A02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DB47FD-1A8A-405B-AF29-21364DB6BF66}"/>
              </a:ext>
            </a:extLst>
          </p:cNvPr>
          <p:cNvSpPr/>
          <p:nvPr/>
        </p:nvSpPr>
        <p:spPr>
          <a:xfrm>
            <a:off x="9947861" y="5035442"/>
            <a:ext cx="10253289" cy="562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dirty="0"/>
              <a:t>A year</a:t>
            </a:r>
            <a:endParaRPr lang="en-GB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20D1F0-9C97-40C0-BC02-13661CADA929}"/>
              </a:ext>
            </a:extLst>
          </p:cNvPr>
          <p:cNvSpPr txBox="1"/>
          <p:nvPr/>
        </p:nvSpPr>
        <p:spPr>
          <a:xfrm>
            <a:off x="722533" y="3572343"/>
            <a:ext cx="11469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poet wants his mum to share the chocolate with him.</a:t>
            </a:r>
            <a:endParaRPr lang="en-GB" sz="4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AE17AF-578D-482E-92B1-4E3E0992E417}"/>
              </a:ext>
            </a:extLst>
          </p:cNvPr>
          <p:cNvSpPr/>
          <p:nvPr/>
        </p:nvSpPr>
        <p:spPr>
          <a:xfrm>
            <a:off x="282159" y="5758430"/>
            <a:ext cx="10436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1A0200"/>
                </a:solidFill>
              </a:rPr>
              <a:t>6.  How would a camel race with blisters in your rear feel? </a:t>
            </a:r>
            <a:endParaRPr lang="en-US" sz="2800" dirty="0">
              <a:solidFill>
                <a:srgbClr val="1A02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351BE6-60F3-44E6-BDD1-0DAAF10C0184}"/>
              </a:ext>
            </a:extLst>
          </p:cNvPr>
          <p:cNvSpPr/>
          <p:nvPr/>
        </p:nvSpPr>
        <p:spPr>
          <a:xfrm>
            <a:off x="9856460" y="5746118"/>
            <a:ext cx="10436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Painful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090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1" grpId="0"/>
      <p:bldP spid="17" grpId="0"/>
      <p:bldP spid="13" grpId="0"/>
      <p:bldP spid="16" grpId="0"/>
      <p:bldP spid="18" grpId="0"/>
      <p:bldP spid="19" grpId="0"/>
      <p:bldP spid="20" grpId="0"/>
      <p:bldP spid="4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789F3E-3A9D-4910-90A0-3D1C4558E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15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82E373-AB3A-49B2-8442-B094F2EE2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C5E4F0-38B1-4822-9AE6-1B6069683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837776">
            <a:off x="4020430" y="2676615"/>
            <a:ext cx="8245221" cy="3262533"/>
          </a:xfrm>
        </p:spPr>
        <p:txBody>
          <a:bodyPr>
            <a:normAutofit/>
          </a:bodyPr>
          <a:lstStyle/>
          <a:p>
            <a:r>
              <a:rPr lang="en-US" sz="4800" dirty="0"/>
              <a:t>LISTEN and READ SILENTLY.</a:t>
            </a:r>
          </a:p>
          <a:p>
            <a:endParaRPr lang="en-US" sz="4800"/>
          </a:p>
          <a:p>
            <a:r>
              <a:rPr lang="en-US" sz="4800"/>
              <a:t>Then </a:t>
            </a:r>
            <a:r>
              <a:rPr lang="en-US" sz="4800" dirty="0"/>
              <a:t>LISTEN to me while I EXPLAIN the worksheet.</a:t>
            </a:r>
          </a:p>
        </p:txBody>
      </p:sp>
    </p:spTree>
    <p:extLst>
      <p:ext uri="{BB962C8B-B14F-4D97-AF65-F5344CB8AC3E}">
        <p14:creationId xmlns:p14="http://schemas.microsoft.com/office/powerpoint/2010/main" val="468223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AAFF2E-7558-46BC-A04F-9CB11EAE5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98C0CDE5-970C-4CC4-BF43-0DA127E73E82}" type="slidenum">
              <a:rPr lang="en-US" sz="1200" noProof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>
                <a:spcAft>
                  <a:spcPts val="600"/>
                </a:spcAft>
              </a:pPr>
              <a:t>16</a:t>
            </a:fld>
            <a:endParaRPr lang="en-US" sz="1200" noProof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483D49-15A7-4F2B-B376-96ED4B5A73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509" y="149225"/>
            <a:ext cx="11528981" cy="6572250"/>
          </a:xfrm>
          <a:prstGeom prst="rect">
            <a:avLst/>
          </a:prstGeom>
        </p:spPr>
      </p:pic>
      <p:pic>
        <p:nvPicPr>
          <p:cNvPr id="9" name="AValentineForMom">
            <a:hlinkClick r:id="" action="ppaction://media"/>
            <a:extLst>
              <a:ext uri="{FF2B5EF4-FFF2-40B4-BE49-F238E27FC236}">
                <a16:creationId xmlns:a16="http://schemas.microsoft.com/office/drawing/2014/main" id="{304D4FC0-E92E-42BB-A156-E117F6F5F7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64326" y="480060"/>
            <a:ext cx="406400" cy="406400"/>
          </a:xfrm>
          <a:prstGeom prst="rect">
            <a:avLst/>
          </a:prstGeom>
        </p:spPr>
      </p:pic>
      <p:pic>
        <p:nvPicPr>
          <p:cNvPr id="10" name="ValentinesDayCard">
            <a:hlinkClick r:id="" action="ppaction://media"/>
            <a:extLst>
              <a:ext uri="{FF2B5EF4-FFF2-40B4-BE49-F238E27FC236}">
                <a16:creationId xmlns:a16="http://schemas.microsoft.com/office/drawing/2014/main" id="{11AA41DE-A2F5-47F2-93EC-3AC7E2F584D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13971" y="34353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9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88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B2CD4E-66AA-4DCF-A564-8E23DC28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17</a:t>
            </a:fld>
            <a:endParaRPr lang="en-US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C35B0B-0677-487C-A686-6662A6DC4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-34547"/>
            <a:ext cx="10805419" cy="68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34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B4F11B-9072-4DE7-99FD-C598F4E50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18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ED2DDE-0A08-43F5-B428-0C203D4AE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C65B745-047E-466C-9F5A-370689641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835703">
            <a:off x="3912097" y="2562856"/>
            <a:ext cx="8176191" cy="2987147"/>
          </a:xfrm>
        </p:spPr>
        <p:txBody>
          <a:bodyPr>
            <a:normAutofit/>
          </a:bodyPr>
          <a:lstStyle/>
          <a:p>
            <a:r>
              <a:rPr lang="en-US" sz="6000" dirty="0"/>
              <a:t>READ the poems yourself.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01205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0D99F3-7748-4D8E-AE43-A529F51A5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19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5059EC-1F86-4EC9-BEB7-A479DDE36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EF7D14-E5F7-4640-AA81-6D87B7359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646406">
            <a:off x="4176794" y="3122958"/>
            <a:ext cx="8701798" cy="3268598"/>
          </a:xfrm>
        </p:spPr>
        <p:txBody>
          <a:bodyPr>
            <a:normAutofit/>
          </a:bodyPr>
          <a:lstStyle/>
          <a:p>
            <a:r>
              <a:rPr lang="en-US" sz="5400" dirty="0"/>
              <a:t>WORK OUT</a:t>
            </a:r>
          </a:p>
          <a:p>
            <a:r>
              <a:rPr lang="en-US" sz="5400" dirty="0"/>
              <a:t>the worksheet.</a:t>
            </a:r>
          </a:p>
        </p:txBody>
      </p:sp>
    </p:spTree>
    <p:extLst>
      <p:ext uri="{BB962C8B-B14F-4D97-AF65-F5344CB8AC3E}">
        <p14:creationId xmlns:p14="http://schemas.microsoft.com/office/powerpoint/2010/main" val="157494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4E1EC-83F5-4184-BDEC-62104245E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088933-D2BC-4A31-BD01-832CDAE14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Guess today’s celebration</a:t>
            </a:r>
            <a:endParaRPr lang="en-GB" dirty="0"/>
          </a:p>
        </p:txBody>
      </p:sp>
      <p:pic>
        <p:nvPicPr>
          <p:cNvPr id="1030" name="Picture 6" descr="The history of St. Valentine's Day - KRDO">
            <a:extLst>
              <a:ext uri="{FF2B5EF4-FFF2-40B4-BE49-F238E27FC236}">
                <a16:creationId xmlns:a16="http://schemas.microsoft.com/office/drawing/2014/main" id="{ABEA671E-9EA9-413E-B97D-D646652D6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82" y="4382036"/>
            <a:ext cx="4124960" cy="232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alentine's Day chocolates: Save on treats from Lindt, Hershey's and more">
            <a:extLst>
              <a:ext uri="{FF2B5EF4-FFF2-40B4-BE49-F238E27FC236}">
                <a16:creationId xmlns:a16="http://schemas.microsoft.com/office/drawing/2014/main" id="{77F96BF1-BF12-46E3-B782-68093057E2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2"/>
          <a:stretch/>
        </p:blipFill>
        <p:spPr bwMode="auto">
          <a:xfrm>
            <a:off x="6097667" y="775236"/>
            <a:ext cx="5708333" cy="418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50 Best Valentine's Day Wishes &amp; Messages - What to Write in a V-Day Card">
            <a:extLst>
              <a:ext uri="{FF2B5EF4-FFF2-40B4-BE49-F238E27FC236}">
                <a16:creationId xmlns:a16="http://schemas.microsoft.com/office/drawing/2014/main" id="{8411991E-CEC0-41AF-90AA-FCB9B3975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16" y="1720116"/>
            <a:ext cx="3713946" cy="247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712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DAEC92C-F3D9-4E41-9BB6-427DDB79C4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960D4-59D2-4697-9D54-B2CA90B1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20</a:t>
            </a:fld>
            <a:endParaRPr lang="en-US" noProof="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A79E7F7-6BC4-49CC-A451-B7521D201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80035" y="1003756"/>
            <a:ext cx="4065084" cy="700842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Step 8</a:t>
            </a:r>
            <a:endParaRPr lang="en-GB" sz="4400" dirty="0"/>
          </a:p>
        </p:txBody>
      </p:sp>
      <p:pic>
        <p:nvPicPr>
          <p:cNvPr id="9218" name="Picture 2" descr="See the source image">
            <a:extLst>
              <a:ext uri="{FF2B5EF4-FFF2-40B4-BE49-F238E27FC236}">
                <a16:creationId xmlns:a16="http://schemas.microsoft.com/office/drawing/2014/main" id="{13B60164-1BD1-447E-94F8-5CEF23702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6894">
            <a:off x="3969844" y="1807481"/>
            <a:ext cx="9232149" cy="600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521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C186EC-3C04-4959-9B28-C9EC7BFB4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21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4FCEE2-67D5-4B80-8A5F-1DE275C5A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9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4EBA7-3CC5-4E05-B092-FEFA20FE3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851242">
            <a:off x="4602499" y="3161908"/>
            <a:ext cx="7319700" cy="1500187"/>
          </a:xfrm>
        </p:spPr>
        <p:txBody>
          <a:bodyPr>
            <a:noAutofit/>
          </a:bodyPr>
          <a:lstStyle/>
          <a:p>
            <a:r>
              <a:rPr lang="en-US" sz="5000" dirty="0"/>
              <a:t>CHECK your answers using the</a:t>
            </a:r>
          </a:p>
          <a:p>
            <a:r>
              <a:rPr lang="en-US" sz="5000" b="1" dirty="0"/>
              <a:t>Answers Handout.</a:t>
            </a:r>
            <a:endParaRPr lang="en-GB" sz="5000" b="1" dirty="0"/>
          </a:p>
        </p:txBody>
      </p:sp>
    </p:spTree>
    <p:extLst>
      <p:ext uri="{BB962C8B-B14F-4D97-AF65-F5344CB8AC3E}">
        <p14:creationId xmlns:p14="http://schemas.microsoft.com/office/powerpoint/2010/main" val="2817791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840000">
            <a:off x="7388594" y="2045086"/>
            <a:ext cx="4821219" cy="1325563"/>
          </a:xfrm>
        </p:spPr>
        <p:txBody>
          <a:bodyPr/>
          <a:lstStyle/>
          <a:p>
            <a:r>
              <a:rPr lang="en-US"/>
              <a:t>Thank You!</a:t>
            </a:r>
            <a:endParaRPr lang="ru-R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EC511D-982E-4802-879A-F7BC3E0D9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5514">
            <a:off x="7760719" y="3866054"/>
            <a:ext cx="4497976" cy="8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98501" y="999404"/>
            <a:ext cx="4762196" cy="734415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3 Objectives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161" y="2703960"/>
            <a:ext cx="5305793" cy="3129681"/>
          </a:xfrm>
        </p:spPr>
        <p:txBody>
          <a:bodyPr>
            <a:normAutofit fontScale="85000" lnSpcReduction="10000"/>
          </a:bodyPr>
          <a:lstStyle/>
          <a:p>
            <a:endParaRPr lang="en-US" sz="2800" dirty="0"/>
          </a:p>
          <a:p>
            <a:r>
              <a:rPr lang="en-US" sz="2800" dirty="0"/>
              <a:t>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learn facts about a celebration.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read two poems silently and aloud.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listen to the two poems being read aloud.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answer </a:t>
            </a:r>
            <a:r>
              <a:rPr lang="en-US" sz="2800" dirty="0"/>
              <a:t>questions about the </a:t>
            </a:r>
            <a:r>
              <a:rPr lang="en-US" sz="2800"/>
              <a:t>two poems.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17" name="Picture Placeholder 16" descr="Boy Reading Book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69857" y="1003756"/>
            <a:ext cx="4065084" cy="700842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Resources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EE739B1-534B-48CE-B753-D30B0C4CB887}"/>
              </a:ext>
            </a:extLst>
          </p:cNvPr>
          <p:cNvSpPr txBox="1">
            <a:spLocks/>
          </p:cNvSpPr>
          <p:nvPr/>
        </p:nvSpPr>
        <p:spPr>
          <a:xfrm>
            <a:off x="127322" y="2661618"/>
            <a:ext cx="3883843" cy="34027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/>
              <a:t>Poems Handout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Questions Worksheet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Answers Handout 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BACB23E-7553-4BDB-BFC6-49D570C96C5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r="8829"/>
          <a:stretch>
            <a:fillRect/>
          </a:stretch>
        </p:blipFill>
        <p:spPr bwMode="auto">
          <a:xfrm rot="20769647">
            <a:off x="3941859" y="1800181"/>
            <a:ext cx="9151745" cy="606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>
            <a:extLst>
              <a:ext uri="{FF2B5EF4-FFF2-40B4-BE49-F238E27FC236}">
                <a16:creationId xmlns:a16="http://schemas.microsoft.com/office/drawing/2014/main" id="{4251E0B6-52D9-45A8-B158-232A80748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669" y="931229"/>
            <a:ext cx="286702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1">
            <a:extLst>
              <a:ext uri="{FF2B5EF4-FFF2-40B4-BE49-F238E27FC236}">
                <a16:creationId xmlns:a16="http://schemas.microsoft.com/office/drawing/2014/main" id="{777E65D6-85F2-498B-A69D-7644FBF39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8800" y="1797784"/>
            <a:ext cx="718613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algn="just" eaLnBrk="1" hangingPunct="1"/>
            <a:r>
              <a:rPr lang="en-GB" altLang="en-US" sz="3600" dirty="0">
                <a:latin typeface="Twinkl" pitchFamily="2" charset="0"/>
              </a:rPr>
              <a:t>Valentine’s Day is celebrated on the 14</a:t>
            </a:r>
            <a:r>
              <a:rPr lang="en-GB" altLang="en-US" sz="3600" baseline="30000" dirty="0">
                <a:latin typeface="Twinkl" pitchFamily="2" charset="0"/>
              </a:rPr>
              <a:t>th</a:t>
            </a:r>
            <a:r>
              <a:rPr lang="en-GB" altLang="en-US" sz="3600" dirty="0">
                <a:latin typeface="Twinkl" pitchFamily="2" charset="0"/>
              </a:rPr>
              <a:t> of February. It’s a day when people show their love to each other</a:t>
            </a:r>
            <a:r>
              <a:rPr lang="ro-RO" altLang="en-US" sz="3600">
                <a:latin typeface="Twinkl" pitchFamily="2" charset="0"/>
              </a:rPr>
              <a:t> </a:t>
            </a:r>
            <a:r>
              <a:rPr lang="en-GB" altLang="en-US" sz="3600">
                <a:latin typeface="Twinkl" pitchFamily="2" charset="0"/>
              </a:rPr>
              <a:t>by </a:t>
            </a:r>
            <a:r>
              <a:rPr lang="en-GB" altLang="en-US" sz="3600" dirty="0">
                <a:latin typeface="Twinkl" pitchFamily="2" charset="0"/>
              </a:rPr>
              <a:t>sending presents and messages of love.</a:t>
            </a:r>
          </a:p>
        </p:txBody>
      </p:sp>
    </p:spTree>
    <p:extLst>
      <p:ext uri="{BB962C8B-B14F-4D97-AF65-F5344CB8AC3E}">
        <p14:creationId xmlns:p14="http://schemas.microsoft.com/office/powerpoint/2010/main" val="1538098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82BF351-C776-4D11-9991-73A741A73C9B}"/>
              </a:ext>
            </a:extLst>
          </p:cNvPr>
          <p:cNvSpPr/>
          <p:nvPr/>
        </p:nvSpPr>
        <p:spPr>
          <a:xfrm>
            <a:off x="8374063" y="1363664"/>
            <a:ext cx="3225800" cy="3246437"/>
          </a:xfrm>
          <a:prstGeom prst="ellipse">
            <a:avLst/>
          </a:prstGeom>
          <a:solidFill>
            <a:srgbClr val="E8567B"/>
          </a:solidFill>
          <a:ln>
            <a:solidFill>
              <a:srgbClr val="E85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5363" name="TextBox 1">
            <a:extLst>
              <a:ext uri="{FF2B5EF4-FFF2-40B4-BE49-F238E27FC236}">
                <a16:creationId xmlns:a16="http://schemas.microsoft.com/office/drawing/2014/main" id="{D16B7E7F-82E5-4C80-8368-E071B623B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1896746"/>
            <a:ext cx="562546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algn="just" eaLnBrk="1" hangingPunct="1"/>
            <a:r>
              <a:rPr lang="en-GB" altLang="en-US" sz="3600" dirty="0">
                <a:latin typeface="Twinkl" pitchFamily="2" charset="0"/>
              </a:rPr>
              <a:t>Cupid is the Roman God of Love and helps people to find love on Valentine’s Day. He is a winged cherub with a bow and an arrow.</a:t>
            </a:r>
          </a:p>
        </p:txBody>
      </p:sp>
      <p:pic>
        <p:nvPicPr>
          <p:cNvPr id="15365" name="Picture 2">
            <a:extLst>
              <a:ext uri="{FF2B5EF4-FFF2-40B4-BE49-F238E27FC236}">
                <a16:creationId xmlns:a16="http://schemas.microsoft.com/office/drawing/2014/main" id="{7016F22E-5B62-48A2-ADB0-49C868AA9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88" y="2079626"/>
            <a:ext cx="1987550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>
            <a:extLst>
              <a:ext uri="{FF2B5EF4-FFF2-40B4-BE49-F238E27FC236}">
                <a16:creationId xmlns:a16="http://schemas.microsoft.com/office/drawing/2014/main" id="{1E8A915B-F30E-406F-A19B-229624B1D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4242" flipH="1">
            <a:off x="792163" y="86330"/>
            <a:ext cx="24796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038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>
            <a:extLst>
              <a:ext uri="{FF2B5EF4-FFF2-40B4-BE49-F238E27FC236}">
                <a16:creationId xmlns:a16="http://schemas.microsoft.com/office/drawing/2014/main" id="{27502861-E755-44BC-A8C0-85E9D9022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51" y="1182231"/>
            <a:ext cx="1124712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eaLnBrk="1" hangingPunct="1"/>
            <a:r>
              <a:rPr lang="en-GB" altLang="en-US" sz="2800" dirty="0">
                <a:latin typeface="Twinkl" pitchFamily="2" charset="0"/>
              </a:rPr>
              <a:t>People give each other flowers and chocolates on Valentine’s Day. They usually send red roses. </a:t>
            </a:r>
          </a:p>
          <a:p>
            <a:pPr eaLnBrk="1" hangingPunct="1"/>
            <a:endParaRPr lang="en-US" altLang="en-US" sz="2800" dirty="0">
              <a:latin typeface="Twinkl" pitchFamily="2" charset="0"/>
            </a:endParaRPr>
          </a:p>
          <a:p>
            <a:r>
              <a:rPr lang="en-US" altLang="en-US" sz="2800" dirty="0">
                <a:latin typeface="Twinkl" pitchFamily="2" charset="0"/>
              </a:rPr>
              <a:t>P</a:t>
            </a:r>
            <a:r>
              <a:rPr lang="en-GB" altLang="en-US" sz="2800" dirty="0" err="1">
                <a:latin typeface="Twinkl" pitchFamily="2" charset="0"/>
              </a:rPr>
              <a:t>eople</a:t>
            </a:r>
            <a:r>
              <a:rPr lang="en-GB" altLang="en-US" sz="2800" dirty="0">
                <a:latin typeface="Twinkl" pitchFamily="2" charset="0"/>
              </a:rPr>
              <a:t> also send Valentine’s Day cards to each other with a special message inside. </a:t>
            </a:r>
          </a:p>
        </p:txBody>
      </p:sp>
      <p:pic>
        <p:nvPicPr>
          <p:cNvPr id="16388" name="Picture 1">
            <a:extLst>
              <a:ext uri="{FF2B5EF4-FFF2-40B4-BE49-F238E27FC236}">
                <a16:creationId xmlns:a16="http://schemas.microsoft.com/office/drawing/2014/main" id="{72A2A4CD-B95E-4C3A-857B-956C02F75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407" y="2938966"/>
            <a:ext cx="2556846" cy="342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B3E3D45-F2E7-4916-8016-CE14D2283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0537">
            <a:off x="771747" y="3556326"/>
            <a:ext cx="2221890" cy="319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6436455A-1C23-4FB9-A24F-21A36A897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176" y="3614187"/>
            <a:ext cx="3128513" cy="293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61531822-BC7D-42DE-8DEF-618FF67BC6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253" y="4212246"/>
            <a:ext cx="2186509" cy="309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600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3A1AC9-0351-4762-82AE-4DA6D8A5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24B566-5BF9-4896-9821-CADC69DE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8E3D8B-6474-4C6A-B206-B0B253D15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701954">
            <a:off x="3977335" y="1809384"/>
            <a:ext cx="8898993" cy="4633252"/>
          </a:xfrm>
        </p:spPr>
        <p:txBody>
          <a:bodyPr>
            <a:normAutofit fontScale="92500" lnSpcReduction="10000"/>
          </a:bodyPr>
          <a:lstStyle/>
          <a:p>
            <a:r>
              <a:rPr lang="en-US" sz="5400" dirty="0"/>
              <a:t>READ the poems silently.</a:t>
            </a:r>
            <a:endParaRPr lang="en-US" sz="5100" dirty="0"/>
          </a:p>
          <a:p>
            <a:r>
              <a:rPr lang="en-US" sz="5100" dirty="0"/>
              <a:t>After you read the poems </a:t>
            </a:r>
          </a:p>
          <a:p>
            <a:r>
              <a:rPr lang="en-US" sz="5100" dirty="0"/>
              <a:t>ANSWER the following questions:</a:t>
            </a:r>
          </a:p>
          <a:p>
            <a:endParaRPr lang="en-US" sz="5100" dirty="0"/>
          </a:p>
          <a:p>
            <a:r>
              <a:rPr lang="en-US" sz="5100" dirty="0"/>
              <a:t>WHAT ARE THE POEMS ABOUT? </a:t>
            </a:r>
          </a:p>
          <a:p>
            <a:r>
              <a:rPr lang="en-US" sz="5100" dirty="0"/>
              <a:t>HOW DID THEY MAKE YOU FEEL?</a:t>
            </a:r>
          </a:p>
          <a:p>
            <a:endParaRPr lang="en-US" sz="5100" dirty="0"/>
          </a:p>
        </p:txBody>
      </p:sp>
    </p:spTree>
    <p:extLst>
      <p:ext uri="{BB962C8B-B14F-4D97-AF65-F5344CB8AC3E}">
        <p14:creationId xmlns:p14="http://schemas.microsoft.com/office/powerpoint/2010/main" val="1186685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AAFF2E-7558-46BC-A04F-9CB11EAE5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98C0CDE5-970C-4CC4-BF43-0DA127E73E82}" type="slidenum">
              <a:rPr lang="en-US" sz="1200" noProof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>
                <a:spcAft>
                  <a:spcPts val="600"/>
                </a:spcAft>
              </a:pPr>
              <a:t>9</a:t>
            </a:fld>
            <a:endParaRPr lang="en-US" sz="1200" noProof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AC63A5-27E3-46BC-892D-197E2B9D5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09" y="149225"/>
            <a:ext cx="11528981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62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F6C8FF-3D90-457B-9108-406F928CD7CB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518</Words>
  <Application>Microsoft Office PowerPoint</Application>
  <PresentationFormat>Widescreen</PresentationFormat>
  <Paragraphs>90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Comic Sans MS</vt:lpstr>
      <vt:lpstr>Franklin Gothic Book</vt:lpstr>
      <vt:lpstr>Twinkl</vt:lpstr>
      <vt:lpstr>Office Theme</vt:lpstr>
      <vt:lpstr>Lesson 4 Literature</vt:lpstr>
      <vt:lpstr>Guess today’s celebration</vt:lpstr>
      <vt:lpstr>Lesson 3 Objectives</vt:lpstr>
      <vt:lpstr>Lesson Resources</vt:lpstr>
      <vt:lpstr>PowerPoint Presentation</vt:lpstr>
      <vt:lpstr>PowerPoint Presentation</vt:lpstr>
      <vt:lpstr>PowerPoint Presentation</vt:lpstr>
      <vt:lpstr>Step 1</vt:lpstr>
      <vt:lpstr>PowerPoint Presentation</vt:lpstr>
      <vt:lpstr>PowerPoint Presentation</vt:lpstr>
      <vt:lpstr>Step 2 - Discuss the question</vt:lpstr>
      <vt:lpstr>Step 3</vt:lpstr>
      <vt:lpstr>Step 3: Answer these       questions!</vt:lpstr>
      <vt:lpstr>Step 4 - Discuss       the questions</vt:lpstr>
      <vt:lpstr>Step 5</vt:lpstr>
      <vt:lpstr>PowerPoint Presentation</vt:lpstr>
      <vt:lpstr>PowerPoint Presentation</vt:lpstr>
      <vt:lpstr>Step 6</vt:lpstr>
      <vt:lpstr>Step 7</vt:lpstr>
      <vt:lpstr>Step 8</vt:lpstr>
      <vt:lpstr>Step 9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2021-02-08T08:30:35Z</dcterms:created>
  <dcterms:modified xsi:type="dcterms:W3CDTF">2021-06-28T06:24:43Z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