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8"/>
  </p:notesMasterIdLst>
  <p:handoutMasterIdLst>
    <p:handoutMasterId r:id="rId39"/>
  </p:handoutMasterIdLst>
  <p:sldIdLst>
    <p:sldId id="256" r:id="rId5"/>
    <p:sldId id="258" r:id="rId6"/>
    <p:sldId id="257" r:id="rId7"/>
    <p:sldId id="316" r:id="rId8"/>
    <p:sldId id="317" r:id="rId9"/>
    <p:sldId id="268" r:id="rId10"/>
    <p:sldId id="318" r:id="rId11"/>
    <p:sldId id="271" r:id="rId12"/>
    <p:sldId id="320" r:id="rId13"/>
    <p:sldId id="321" r:id="rId14"/>
    <p:sldId id="322" r:id="rId15"/>
    <p:sldId id="263" r:id="rId16"/>
    <p:sldId id="315" r:id="rId17"/>
    <p:sldId id="324" r:id="rId18"/>
    <p:sldId id="325" r:id="rId19"/>
    <p:sldId id="270" r:id="rId20"/>
    <p:sldId id="295" r:id="rId21"/>
    <p:sldId id="307" r:id="rId22"/>
    <p:sldId id="280" r:id="rId23"/>
    <p:sldId id="286" r:id="rId24"/>
    <p:sldId id="278" r:id="rId25"/>
    <p:sldId id="288" r:id="rId26"/>
    <p:sldId id="276" r:id="rId27"/>
    <p:sldId id="328" r:id="rId28"/>
    <p:sldId id="293" r:id="rId29"/>
    <p:sldId id="326" r:id="rId30"/>
    <p:sldId id="294" r:id="rId31"/>
    <p:sldId id="272" r:id="rId32"/>
    <p:sldId id="327" r:id="rId33"/>
    <p:sldId id="291" r:id="rId34"/>
    <p:sldId id="274" r:id="rId35"/>
    <p:sldId id="275" r:id="rId36"/>
    <p:sldId id="264"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0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12" autoAdjust="0"/>
  </p:normalViewPr>
  <p:slideViewPr>
    <p:cSldViewPr snapToGrid="0">
      <p:cViewPr>
        <p:scale>
          <a:sx n="68" d="100"/>
          <a:sy n="68" d="100"/>
        </p:scale>
        <p:origin x="616" y="56"/>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5/13/2021</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5/13/2021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68523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947449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E163965-8137-4879-9F21-889BFEB84CF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858969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E163965-8137-4879-9F21-889BFEB84CF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43148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E163965-8137-4879-9F21-889BFEB84CF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283453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E163965-8137-4879-9F21-889BFEB84CF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79322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E163965-8137-4879-9F21-889BFEB84CF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02060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E163965-8137-4879-9F21-889BFEB84CF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9137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E163965-8137-4879-9F21-889BFEB84CF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925864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E163965-8137-4879-9F21-889BFEB84CF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16915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 id="2147483681" r:id="rId22"/>
    <p:sldLayoutId id="2147483682" r:id="rId23"/>
    <p:sldLayoutId id="2147483683" r:id="rId24"/>
    <p:sldLayoutId id="2147483684" r:id="rId25"/>
    <p:sldLayoutId id="2147483685" r:id="rId26"/>
    <p:sldLayoutId id="2147483686" r:id="rId27"/>
    <p:sldLayoutId id="2147483688" r:id="rId28"/>
    <p:sldLayoutId id="2147483689" r:id="rId29"/>
    <p:sldLayoutId id="2147483690" r:id="rId30"/>
    <p:sldLayoutId id="2147483691" r:id="rId3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p15:clr>
            <a:srgbClr val="F26B43"/>
          </p15:clr>
        </p15:guide>
        <p15:guide id="2" pos="3840">
          <p15:clr>
            <a:srgbClr val="F26B43"/>
          </p15:clr>
        </p15:guide>
        <p15:guide id="3" pos="574">
          <p15:clr>
            <a:srgbClr val="F26B43"/>
          </p15:clr>
        </p15:guide>
        <p15:guide id="4" pos="7106">
          <p15:clr>
            <a:srgbClr val="F26B43"/>
          </p15:clr>
        </p15:guide>
        <p15:guide id="5" orient="horz" pos="3748">
          <p15:clr>
            <a:srgbClr val="F26B43"/>
          </p15:clr>
        </p15:guide>
        <p15:guide id="6" pos="3250">
          <p15:clr>
            <a:srgbClr val="F26B43"/>
          </p15:clr>
        </p15:guide>
        <p15:guide id="7" pos="443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0.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7.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9.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lnSpcReduction="10000"/>
          </a:bodyPr>
          <a:lstStyle/>
          <a:p>
            <a:r>
              <a:rPr lang="en-US" dirty="0"/>
              <a:t>Year 5</a:t>
            </a:r>
          </a:p>
          <a:p>
            <a:r>
              <a:rPr lang="en-US" dirty="0"/>
              <a:t>English</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rmAutofit/>
          </a:bodyPr>
          <a:lstStyle/>
          <a:p>
            <a:pPr algn="ctr"/>
            <a:r>
              <a:rPr lang="en-US" sz="4800" dirty="0"/>
              <a:t>Lesson 2</a:t>
            </a:r>
            <a:br>
              <a:rPr lang="en-US" sz="4800" dirty="0"/>
            </a:br>
            <a:r>
              <a:rPr lang="en-US" sz="4800" dirty="0"/>
              <a:t>Reading</a:t>
            </a:r>
            <a:endParaRPr lang="ru-RU" sz="4800" dirty="0"/>
          </a:p>
        </p:txBody>
      </p:sp>
      <p:sp>
        <p:nvSpPr>
          <p:cNvPr id="5" name="Subtitle 4">
            <a:extLst>
              <a:ext uri="{FF2B5EF4-FFF2-40B4-BE49-F238E27FC236}">
                <a16:creationId xmlns:a16="http://schemas.microsoft.com/office/drawing/2014/main" id="{0DD0D67F-C13A-4BF7-A152-A06BB5E0374E}"/>
              </a:ext>
            </a:extLst>
          </p:cNvPr>
          <p:cNvSpPr>
            <a:spLocks noGrp="1"/>
          </p:cNvSpPr>
          <p:nvPr>
            <p:ph type="subTitle" idx="1"/>
          </p:nvPr>
        </p:nvSpPr>
        <p:spPr/>
        <p:txBody>
          <a:bodyPr/>
          <a:lstStyle/>
          <a:p>
            <a:endParaRPr lang="en-GB"/>
          </a:p>
        </p:txBody>
      </p:sp>
      <p:pic>
        <p:nvPicPr>
          <p:cNvPr id="8" name="Picture 7">
            <a:extLst>
              <a:ext uri="{FF2B5EF4-FFF2-40B4-BE49-F238E27FC236}">
                <a16:creationId xmlns:a16="http://schemas.microsoft.com/office/drawing/2014/main" id="{84EC511D-982E-4802-879A-F7BC3E0D95DC}"/>
              </a:ext>
            </a:extLst>
          </p:cNvPr>
          <p:cNvPicPr>
            <a:picLocks noChangeAspect="1"/>
          </p:cNvPicPr>
          <p:nvPr/>
        </p:nvPicPr>
        <p:blipFill>
          <a:blip r:embed="rId3"/>
          <a:stretch>
            <a:fillRect/>
          </a:stretch>
        </p:blipFill>
        <p:spPr>
          <a:xfrm rot="685514">
            <a:off x="7811994" y="5099886"/>
            <a:ext cx="4497976" cy="852348"/>
          </a:xfrm>
          <a:prstGeom prst="rect">
            <a:avLst/>
          </a:prstGeom>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20">
            <a:extLst>
              <a:ext uri="{FF2B5EF4-FFF2-40B4-BE49-F238E27FC236}">
                <a16:creationId xmlns:a16="http://schemas.microsoft.com/office/drawing/2014/main" id="{6178566A-0457-4177-8A79-29DC0D70F6B2}"/>
              </a:ext>
            </a:extLst>
          </p:cNvPr>
          <p:cNvSpPr>
            <a:spLocks noGrp="1" noChangeArrowheads="1"/>
          </p:cNvSpPr>
          <p:nvPr>
            <p:ph type="title"/>
          </p:nvPr>
        </p:nvSpPr>
        <p:spPr>
          <a:xfrm>
            <a:off x="5116878" y="629266"/>
            <a:ext cx="6422849" cy="1676603"/>
          </a:xfrm>
        </p:spPr>
        <p:txBody>
          <a:bodyPr vert="horz" lIns="91440" tIns="45720" rIns="91440" bIns="45720" rtlCol="0" anchor="ctr">
            <a:normAutofit/>
          </a:bodyPr>
          <a:lstStyle/>
          <a:p>
            <a:r>
              <a:rPr lang="en-US" altLang="en-US" sz="3700" dirty="0">
                <a:latin typeface="+mj-lt"/>
              </a:rPr>
              <a:t>Why does the Internet seem to go slow sometimes? </a:t>
            </a:r>
          </a:p>
        </p:txBody>
      </p:sp>
      <p:sp>
        <p:nvSpPr>
          <p:cNvPr id="75" name="Rectangle 74">
            <a:extLst>
              <a:ext uri="{FF2B5EF4-FFF2-40B4-BE49-F238E27FC236}">
                <a16:creationId xmlns:a16="http://schemas.microsoft.com/office/drawing/2014/main" id="{BBDB9CBB-F581-4208-9C34-D4E8577A9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655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9">
            <a:extLst>
              <a:ext uri="{FF2B5EF4-FFF2-40B4-BE49-F238E27FC236}">
                <a16:creationId xmlns:a16="http://schemas.microsoft.com/office/drawing/2014/main" id="{F8F2DBF4-5F7B-457C-98A0-0337482F2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9" name="Picture 15">
            <a:extLst>
              <a:ext uri="{FF2B5EF4-FFF2-40B4-BE49-F238E27FC236}">
                <a16:creationId xmlns:a16="http://schemas.microsoft.com/office/drawing/2014/main" id="{6EF48175-775D-4288-A67E-82ADD96A4E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1634" y="803049"/>
            <a:ext cx="2012740" cy="16353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4">
            <a:extLst>
              <a:ext uri="{FF2B5EF4-FFF2-40B4-BE49-F238E27FC236}">
                <a16:creationId xmlns:a16="http://schemas.microsoft.com/office/drawing/2014/main" id="{018B3128-155F-4D81-AACB-5A3E2F27C5A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72618" y="2558128"/>
            <a:ext cx="2090772" cy="15942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6">
            <a:extLst>
              <a:ext uri="{FF2B5EF4-FFF2-40B4-BE49-F238E27FC236}">
                <a16:creationId xmlns:a16="http://schemas.microsoft.com/office/drawing/2014/main" id="{25C2879F-5E98-4371-A700-9A07BB2A4BE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62780" y="4313208"/>
            <a:ext cx="2310446" cy="1586535"/>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EE8C70E-EB8F-4E0C-8B73-07A4380302C8}"/>
              </a:ext>
            </a:extLst>
          </p:cNvPr>
          <p:cNvSpPr txBox="1"/>
          <p:nvPr/>
        </p:nvSpPr>
        <p:spPr>
          <a:xfrm>
            <a:off x="5116879" y="2438400"/>
            <a:ext cx="6921149" cy="3785419"/>
          </a:xfrm>
          <a:prstGeom prst="rect">
            <a:avLst/>
          </a:prstGeom>
        </p:spPr>
        <p:txBody>
          <a:bodyPr vert="horz" lIns="91440" tIns="45720" rIns="91440" bIns="45720" rtlCol="0">
            <a:normAutofit/>
          </a:bodyPr>
          <a:lstStyle/>
          <a:p>
            <a:pPr>
              <a:lnSpc>
                <a:spcPct val="90000"/>
              </a:lnSpc>
              <a:spcAft>
                <a:spcPts val="600"/>
              </a:spcAft>
              <a:defRPr/>
            </a:pPr>
            <a:r>
              <a:rPr lang="en-US" altLang="en-US" sz="2800" dirty="0"/>
              <a:t>If lots of people in your home use the Internet all at once, it can cause  problems. It can:</a:t>
            </a:r>
          </a:p>
          <a:p>
            <a:pPr marL="742950" lvl="1" indent="-228600">
              <a:lnSpc>
                <a:spcPct val="90000"/>
              </a:lnSpc>
              <a:spcAft>
                <a:spcPts val="600"/>
              </a:spcAft>
              <a:buFont typeface="Arial" panose="020B0604020202020204" pitchFamily="34" charset="0"/>
              <a:buChar char="•"/>
              <a:defRPr/>
            </a:pPr>
            <a:r>
              <a:rPr lang="en-US" altLang="en-US" sz="2800" dirty="0"/>
              <a:t>stop the TV </a:t>
            </a:r>
            <a:r>
              <a:rPr lang="en-US" altLang="en-US" sz="2800" dirty="0" err="1"/>
              <a:t>programme</a:t>
            </a:r>
            <a:r>
              <a:rPr lang="en-US" altLang="en-US" sz="2800" dirty="0"/>
              <a:t> from loading;</a:t>
            </a:r>
          </a:p>
          <a:p>
            <a:pPr marL="742950" lvl="1" indent="-228600">
              <a:lnSpc>
                <a:spcPct val="90000"/>
              </a:lnSpc>
              <a:spcAft>
                <a:spcPts val="600"/>
              </a:spcAft>
              <a:buFont typeface="Arial" panose="020B0604020202020204" pitchFamily="34" charset="0"/>
              <a:buChar char="•"/>
              <a:defRPr/>
            </a:pPr>
            <a:r>
              <a:rPr lang="en-US" altLang="en-US" sz="2800" dirty="0"/>
              <a:t>stop the music from playing;</a:t>
            </a:r>
          </a:p>
          <a:p>
            <a:pPr marL="742950" lvl="1" indent="-228600">
              <a:lnSpc>
                <a:spcPct val="90000"/>
              </a:lnSpc>
              <a:spcAft>
                <a:spcPts val="600"/>
              </a:spcAft>
              <a:buFont typeface="Arial" panose="020B0604020202020204" pitchFamily="34" charset="0"/>
              <a:buChar char="•"/>
              <a:defRPr/>
            </a:pPr>
            <a:r>
              <a:rPr lang="en-US" altLang="en-US" sz="2800" dirty="0"/>
              <a:t>stop the website from loading.</a:t>
            </a:r>
          </a:p>
          <a:p>
            <a:pPr indent="-228600">
              <a:lnSpc>
                <a:spcPct val="90000"/>
              </a:lnSpc>
              <a:spcAft>
                <a:spcPts val="600"/>
              </a:spcAft>
              <a:buFont typeface="Arial" panose="020B0604020202020204" pitchFamily="34" charset="0"/>
              <a:buChar char="•"/>
              <a:defRPr/>
            </a:pPr>
            <a:endParaRPr lang="en-US" altLang="en-US" sz="2000" dirty="0"/>
          </a:p>
          <a:p>
            <a:pPr marL="285750" indent="-228600">
              <a:lnSpc>
                <a:spcPct val="90000"/>
              </a:lnSpc>
              <a:spcAft>
                <a:spcPts val="600"/>
              </a:spcAft>
              <a:buFont typeface="Arial" panose="020B0604020202020204" pitchFamily="34" charset="0"/>
              <a:buChar char="•"/>
              <a:defRPr/>
            </a:pPr>
            <a:endParaRPr lang="en-US" altLang="en-US" sz="2000" dirty="0"/>
          </a:p>
          <a:p>
            <a:pPr indent="-228600">
              <a:lnSpc>
                <a:spcPct val="90000"/>
              </a:lnSpc>
              <a:spcAft>
                <a:spcPts val="600"/>
              </a:spcAft>
              <a:buFont typeface="Arial" panose="020B0604020202020204" pitchFamily="34" charset="0"/>
              <a:buChar char="•"/>
              <a:defRPr/>
            </a:pPr>
            <a:endParaRPr lang="en-US" altLang="en-US" sz="2000" dirty="0"/>
          </a:p>
        </p:txBody>
      </p:sp>
    </p:spTree>
    <p:extLst>
      <p:ext uri="{BB962C8B-B14F-4D97-AF65-F5344CB8AC3E}">
        <p14:creationId xmlns:p14="http://schemas.microsoft.com/office/powerpoint/2010/main" val="599413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Title 20">
            <a:extLst>
              <a:ext uri="{FF2B5EF4-FFF2-40B4-BE49-F238E27FC236}">
                <a16:creationId xmlns:a16="http://schemas.microsoft.com/office/drawing/2014/main" id="{6AA80673-EBBD-4748-8991-C0AE0617FF27}"/>
              </a:ext>
            </a:extLst>
          </p:cNvPr>
          <p:cNvSpPr>
            <a:spLocks noGrp="1" noChangeArrowheads="1"/>
          </p:cNvSpPr>
          <p:nvPr>
            <p:ph type="title"/>
          </p:nvPr>
        </p:nvSpPr>
        <p:spPr>
          <a:xfrm>
            <a:off x="915626" y="140015"/>
            <a:ext cx="9829800" cy="1325880"/>
          </a:xfrm>
        </p:spPr>
        <p:txBody>
          <a:bodyPr vert="horz" lIns="91440" tIns="45720" rIns="91440" bIns="45720" rtlCol="0" anchor="b">
            <a:normAutofit/>
          </a:bodyPr>
          <a:lstStyle/>
          <a:p>
            <a:pPr algn="ctr"/>
            <a:r>
              <a:rPr lang="en-US" altLang="en-US" sz="3700" kern="1200" dirty="0">
                <a:solidFill>
                  <a:schemeClr val="tx2"/>
                </a:solidFill>
                <a:latin typeface="+mj-lt"/>
                <a:ea typeface="+mj-ea"/>
                <a:cs typeface="+mj-cs"/>
              </a:rPr>
              <a:t>Staying Safe</a:t>
            </a:r>
          </a:p>
        </p:txBody>
      </p:sp>
      <p:grpSp>
        <p:nvGrpSpPr>
          <p:cNvPr id="77" name="Group 76">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78" name="Freeform: Shape 77">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412" name="Picture 9">
            <a:extLst>
              <a:ext uri="{FF2B5EF4-FFF2-40B4-BE49-F238E27FC236}">
                <a16:creationId xmlns:a16="http://schemas.microsoft.com/office/drawing/2014/main" id="{01A968BD-006F-422C-A3AF-3FB8A58B77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8986" y="2047898"/>
            <a:ext cx="4954693" cy="3171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EE8C70E-EB8F-4E0C-8B73-07A4380302C8}"/>
              </a:ext>
            </a:extLst>
          </p:cNvPr>
          <p:cNvSpPr txBox="1"/>
          <p:nvPr/>
        </p:nvSpPr>
        <p:spPr>
          <a:xfrm>
            <a:off x="6234765" y="2447463"/>
            <a:ext cx="5481529" cy="3227626"/>
          </a:xfrm>
          <a:prstGeom prst="rect">
            <a:avLst/>
          </a:prstGeom>
        </p:spPr>
        <p:txBody>
          <a:bodyPr vert="horz" lIns="91440" tIns="45720" rIns="91440" bIns="45720" rtlCol="0" anchor="ctr">
            <a:normAutofit lnSpcReduction="10000"/>
          </a:bodyPr>
          <a:lstStyle/>
          <a:p>
            <a:pPr marL="285750" indent="-228600">
              <a:lnSpc>
                <a:spcPct val="90000"/>
              </a:lnSpc>
              <a:spcAft>
                <a:spcPts val="600"/>
              </a:spcAft>
              <a:buFont typeface="Arial" panose="020B0604020202020204" pitchFamily="34" charset="0"/>
              <a:buChar char="•"/>
              <a:defRPr/>
            </a:pPr>
            <a:r>
              <a:rPr lang="en-US" sz="2800" dirty="0">
                <a:solidFill>
                  <a:schemeClr val="tx2"/>
                </a:solidFill>
              </a:rPr>
              <a:t>Lots of people use the Internet.</a:t>
            </a:r>
          </a:p>
          <a:p>
            <a:pPr marL="57150">
              <a:lnSpc>
                <a:spcPct val="90000"/>
              </a:lnSpc>
              <a:spcAft>
                <a:spcPts val="600"/>
              </a:spcAft>
              <a:defRPr/>
            </a:pPr>
            <a:endParaRPr lang="en-US" sz="2800" dirty="0">
              <a:solidFill>
                <a:schemeClr val="tx2"/>
              </a:solidFill>
            </a:endParaRPr>
          </a:p>
          <a:p>
            <a:pPr marL="285750" indent="-228600">
              <a:lnSpc>
                <a:spcPct val="90000"/>
              </a:lnSpc>
              <a:spcAft>
                <a:spcPts val="600"/>
              </a:spcAft>
              <a:buFont typeface="Arial" panose="020B0604020202020204" pitchFamily="34" charset="0"/>
              <a:buChar char="•"/>
              <a:defRPr/>
            </a:pPr>
            <a:r>
              <a:rPr lang="en-US" sz="2800" dirty="0">
                <a:solidFill>
                  <a:schemeClr val="tx2"/>
                </a:solidFill>
              </a:rPr>
              <a:t>You need to make sure an adult helps you when you use the Internet. </a:t>
            </a:r>
          </a:p>
          <a:p>
            <a:pPr marL="57150">
              <a:lnSpc>
                <a:spcPct val="90000"/>
              </a:lnSpc>
              <a:spcAft>
                <a:spcPts val="600"/>
              </a:spcAft>
              <a:defRPr/>
            </a:pPr>
            <a:endParaRPr lang="en-US" sz="2800" dirty="0">
              <a:solidFill>
                <a:schemeClr val="tx2"/>
              </a:solidFill>
            </a:endParaRPr>
          </a:p>
          <a:p>
            <a:pPr marL="285750" indent="-228600">
              <a:lnSpc>
                <a:spcPct val="90000"/>
              </a:lnSpc>
              <a:spcAft>
                <a:spcPts val="600"/>
              </a:spcAft>
              <a:buFont typeface="Arial" panose="020B0604020202020204" pitchFamily="34" charset="0"/>
              <a:buChar char="•"/>
              <a:defRPr/>
            </a:pPr>
            <a:r>
              <a:rPr lang="en-US" sz="2800" dirty="0">
                <a:solidFill>
                  <a:schemeClr val="tx2"/>
                </a:solidFill>
              </a:rPr>
              <a:t>How can you stay safe on the Internet?</a:t>
            </a:r>
          </a:p>
          <a:p>
            <a:pPr marL="285750" indent="-228600">
              <a:lnSpc>
                <a:spcPct val="90000"/>
              </a:lnSpc>
              <a:spcAft>
                <a:spcPts val="600"/>
              </a:spcAft>
              <a:buFont typeface="Arial" panose="020B0604020202020204" pitchFamily="34" charset="0"/>
              <a:buChar char="•"/>
              <a:defRPr/>
            </a:pPr>
            <a:endParaRPr lang="en-US" dirty="0">
              <a:solidFill>
                <a:schemeClr val="tx2"/>
              </a:solidFill>
            </a:endParaRPr>
          </a:p>
          <a:p>
            <a:pPr indent="-228600">
              <a:lnSpc>
                <a:spcPct val="90000"/>
              </a:lnSpc>
              <a:spcAft>
                <a:spcPts val="600"/>
              </a:spcAft>
              <a:buFont typeface="Arial" panose="020B0604020202020204" pitchFamily="34" charset="0"/>
              <a:buChar char="•"/>
              <a:defRPr/>
            </a:pPr>
            <a:endParaRPr lang="en-US" dirty="0">
              <a:solidFill>
                <a:schemeClr val="tx2"/>
              </a:solidFill>
            </a:endParaRPr>
          </a:p>
          <a:p>
            <a:pPr indent="-228600">
              <a:lnSpc>
                <a:spcPct val="90000"/>
              </a:lnSpc>
              <a:spcAft>
                <a:spcPts val="600"/>
              </a:spcAft>
              <a:buFont typeface="Arial" panose="020B0604020202020204" pitchFamily="34" charset="0"/>
              <a:buChar char="•"/>
              <a:defRPr/>
            </a:pPr>
            <a:endParaRPr lang="en-US" dirty="0">
              <a:solidFill>
                <a:schemeClr val="tx2"/>
              </a:solidFill>
            </a:endParaRPr>
          </a:p>
        </p:txBody>
      </p:sp>
      <p:grpSp>
        <p:nvGrpSpPr>
          <p:cNvPr id="83" name="Group 82">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84" name="Freeform: Shape 83">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Shape 84">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Freeform: Shape 85">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87" name="Freeform: Shape 86">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2185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6" name="Title 5">
            <a:extLst>
              <a:ext uri="{FF2B5EF4-FFF2-40B4-BE49-F238E27FC236}">
                <a16:creationId xmlns:a16="http://schemas.microsoft.com/office/drawing/2014/main" id="{6D6FD521-721D-4FA5-A5D1-0AB88F98BA62}"/>
              </a:ext>
            </a:extLst>
          </p:cNvPr>
          <p:cNvSpPr>
            <a:spLocks noGrp="1"/>
          </p:cNvSpPr>
          <p:nvPr>
            <p:ph type="title"/>
          </p:nvPr>
        </p:nvSpPr>
        <p:spPr>
          <a:xfrm>
            <a:off x="939505" y="313562"/>
            <a:ext cx="3481666" cy="832104"/>
          </a:xfrm>
        </p:spPr>
        <p:txBody>
          <a:bodyPr>
            <a:normAutofit/>
          </a:bodyPr>
          <a:lstStyle/>
          <a:p>
            <a:r>
              <a:rPr lang="en-US" sz="3200" dirty="0"/>
              <a:t>Using a dictionary!</a:t>
            </a:r>
            <a:endParaRPr lang="en-GB" sz="3200" dirty="0"/>
          </a:p>
        </p:txBody>
      </p:sp>
      <p:pic>
        <p:nvPicPr>
          <p:cNvPr id="2050" name="Picture 2" descr="https://www.tes.com/tesv2/files/styles/news_article_ml_x2/public/media/image/2019-09/TES_DICTIONARY_USE.jpg?h=468a0b19&amp;itok=bwmdo1rZ">
            <a:extLst>
              <a:ext uri="{FF2B5EF4-FFF2-40B4-BE49-F238E27FC236}">
                <a16:creationId xmlns:a16="http://schemas.microsoft.com/office/drawing/2014/main" id="{A1025CC0-DB8B-490F-A60D-D54D29D7D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609" y="1231720"/>
            <a:ext cx="8382569" cy="471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966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225574" y="589622"/>
            <a:ext cx="4391191" cy="1325563"/>
          </a:xfrm>
        </p:spPr>
        <p:txBody>
          <a:bodyPr anchor="t">
            <a:normAutofit/>
          </a:bodyPr>
          <a:lstStyle/>
          <a:p>
            <a:pPr algn="ctr"/>
            <a:r>
              <a:rPr lang="en-US" sz="3600" dirty="0"/>
              <a:t>New Words</a:t>
            </a:r>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649291" y="3775767"/>
            <a:ext cx="8515501" cy="1376177"/>
          </a:xfrm>
        </p:spPr>
        <p:txBody>
          <a:bodyPr>
            <a:normAutofit fontScale="25000" lnSpcReduction="20000"/>
          </a:bodyPr>
          <a:lstStyle/>
          <a:p>
            <a:pPr algn="l">
              <a:lnSpc>
                <a:spcPct val="170000"/>
              </a:lnSpc>
            </a:pPr>
            <a:r>
              <a:rPr lang="en-US" sz="18000" dirty="0"/>
              <a:t>awareness</a:t>
            </a:r>
          </a:p>
          <a:p>
            <a:pPr algn="l">
              <a:lnSpc>
                <a:spcPct val="170000"/>
              </a:lnSpc>
            </a:pPr>
            <a:r>
              <a:rPr lang="en-US" sz="18000" dirty="0"/>
              <a:t>coordinated</a:t>
            </a:r>
          </a:p>
          <a:p>
            <a:pPr algn="l">
              <a:lnSpc>
                <a:spcPct val="170000"/>
              </a:lnSpc>
            </a:pPr>
            <a:r>
              <a:rPr lang="en-US" sz="18000" dirty="0"/>
              <a:t>charities</a:t>
            </a:r>
          </a:p>
          <a:p>
            <a:pPr algn="l">
              <a:lnSpc>
                <a:spcPct val="170000"/>
              </a:lnSpc>
            </a:pPr>
            <a:r>
              <a:rPr lang="en-US" sz="18000" dirty="0"/>
              <a:t>promote</a:t>
            </a:r>
          </a:p>
          <a:p>
            <a:pPr algn="l">
              <a:lnSpc>
                <a:spcPct val="170000"/>
              </a:lnSpc>
            </a:pPr>
            <a:endParaRPr lang="en-US" sz="18000" dirty="0"/>
          </a:p>
          <a:p>
            <a:pPr marL="857250" indent="-857250" algn="l">
              <a:buFont typeface="Arial" panose="020B0604020202020204" pitchFamily="34" charset="0"/>
              <a:buChar char="•"/>
            </a:pPr>
            <a:endParaRPr lang="en-US" u="sng" dirty="0">
              <a:solidFill>
                <a:schemeClr val="accent2"/>
              </a:solidFill>
            </a:endParaRPr>
          </a:p>
        </p:txBody>
      </p:sp>
      <p:sp>
        <p:nvSpPr>
          <p:cNvPr id="6" name="Text Placeholder 6">
            <a:extLst>
              <a:ext uri="{FF2B5EF4-FFF2-40B4-BE49-F238E27FC236}">
                <a16:creationId xmlns:a16="http://schemas.microsoft.com/office/drawing/2014/main" id="{232A9E73-9FF2-4853-B0BB-0D93576D89DF}"/>
              </a:ext>
            </a:extLst>
          </p:cNvPr>
          <p:cNvSpPr txBox="1">
            <a:spLocks/>
          </p:cNvSpPr>
          <p:nvPr/>
        </p:nvSpPr>
        <p:spPr>
          <a:xfrm>
            <a:off x="4479042" y="4099769"/>
            <a:ext cx="6243501" cy="885524"/>
          </a:xfrm>
          <a:prstGeom prst="rect">
            <a:avLst/>
          </a:prstGeom>
        </p:spPr>
        <p:txBody>
          <a:bodyPr vert="horz" lIns="91440" tIns="45720" rIns="91440" bIns="45720" rtlCol="0" anchor="ctr">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70000"/>
              </a:lnSpc>
            </a:pPr>
            <a:r>
              <a:rPr lang="en-US" sz="18000" dirty="0"/>
              <a:t>responsibly</a:t>
            </a:r>
          </a:p>
          <a:p>
            <a:pPr algn="l">
              <a:lnSpc>
                <a:spcPct val="170000"/>
              </a:lnSpc>
            </a:pPr>
            <a:r>
              <a:rPr lang="en-US" sz="18000" dirty="0"/>
              <a:t>devices</a:t>
            </a:r>
          </a:p>
          <a:p>
            <a:pPr algn="l">
              <a:lnSpc>
                <a:spcPct val="170000"/>
              </a:lnSpc>
            </a:pPr>
            <a:r>
              <a:rPr lang="en-US" sz="18000" dirty="0"/>
              <a:t>unimaginable</a:t>
            </a:r>
          </a:p>
          <a:p>
            <a:pPr algn="l">
              <a:lnSpc>
                <a:spcPct val="170000"/>
              </a:lnSpc>
            </a:pPr>
            <a:r>
              <a:rPr lang="en-US" sz="18000" dirty="0"/>
              <a:t>illegal</a:t>
            </a:r>
          </a:p>
          <a:p>
            <a:pPr algn="l">
              <a:lnSpc>
                <a:spcPct val="120000"/>
              </a:lnSpc>
            </a:pPr>
            <a:endParaRPr lang="en-US" sz="5800" dirty="0"/>
          </a:p>
          <a:p>
            <a:pPr algn="l">
              <a:lnSpc>
                <a:spcPct val="120000"/>
              </a:lnSpc>
            </a:pPr>
            <a:endParaRPr lang="en-US" sz="5800" dirty="0"/>
          </a:p>
          <a:p>
            <a:pPr algn="l">
              <a:lnSpc>
                <a:spcPct val="120000"/>
              </a:lnSpc>
            </a:pPr>
            <a:endParaRPr lang="en-US" sz="5800" dirty="0"/>
          </a:p>
          <a:p>
            <a:pPr algn="l">
              <a:lnSpc>
                <a:spcPct val="120000"/>
              </a:lnSpc>
            </a:pPr>
            <a:endParaRPr lang="en-US" sz="5800" dirty="0"/>
          </a:p>
          <a:p>
            <a:pPr marL="857250" indent="-857250" algn="l">
              <a:buFont typeface="Arial" panose="020B0604020202020204" pitchFamily="34" charset="0"/>
              <a:buChar char="•"/>
            </a:pPr>
            <a:endParaRPr lang="en-US" u="sng" dirty="0">
              <a:solidFill>
                <a:schemeClr val="accent2"/>
              </a:solidFill>
            </a:endParaRPr>
          </a:p>
        </p:txBody>
      </p:sp>
      <p:sp>
        <p:nvSpPr>
          <p:cNvPr id="8" name="Text Placeholder 6">
            <a:extLst>
              <a:ext uri="{FF2B5EF4-FFF2-40B4-BE49-F238E27FC236}">
                <a16:creationId xmlns:a16="http://schemas.microsoft.com/office/drawing/2014/main" id="{6ED00579-2133-4EDB-9D25-CD21E4EA9E03}"/>
              </a:ext>
            </a:extLst>
          </p:cNvPr>
          <p:cNvSpPr txBox="1">
            <a:spLocks/>
          </p:cNvSpPr>
          <p:nvPr/>
        </p:nvSpPr>
        <p:spPr>
          <a:xfrm>
            <a:off x="8609291" y="3493866"/>
            <a:ext cx="8515501" cy="1376177"/>
          </a:xfrm>
          <a:prstGeom prst="rect">
            <a:avLst/>
          </a:prstGeom>
        </p:spPr>
        <p:txBody>
          <a:bodyPr vert="horz" lIns="91440" tIns="45720" rIns="91440" bIns="45720" rtlCol="0" anchor="ctr">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70000"/>
              </a:lnSpc>
            </a:pPr>
            <a:endParaRPr lang="en-US" sz="18000" dirty="0"/>
          </a:p>
          <a:p>
            <a:pPr algn="l">
              <a:lnSpc>
                <a:spcPct val="170000"/>
              </a:lnSpc>
            </a:pPr>
            <a:r>
              <a:rPr lang="en-US" sz="18000" dirty="0"/>
              <a:t>personal</a:t>
            </a:r>
          </a:p>
          <a:p>
            <a:pPr algn="l">
              <a:lnSpc>
                <a:spcPct val="170000"/>
              </a:lnSpc>
            </a:pPr>
            <a:r>
              <a:rPr lang="en-US" sz="18000" dirty="0"/>
              <a:t>attachment</a:t>
            </a:r>
          </a:p>
          <a:p>
            <a:pPr algn="l">
              <a:lnSpc>
                <a:spcPct val="170000"/>
              </a:lnSpc>
            </a:pPr>
            <a:r>
              <a:rPr lang="en-US" sz="18000" dirty="0"/>
              <a:t>damage</a:t>
            </a:r>
          </a:p>
          <a:p>
            <a:pPr algn="l">
              <a:lnSpc>
                <a:spcPct val="170000"/>
              </a:lnSpc>
            </a:pPr>
            <a:r>
              <a:rPr lang="en-US" sz="18000" dirty="0"/>
              <a:t>cyberbullying</a:t>
            </a:r>
          </a:p>
          <a:p>
            <a:pPr algn="l">
              <a:lnSpc>
                <a:spcPct val="170000"/>
              </a:lnSpc>
            </a:pPr>
            <a:endParaRPr lang="en-US" sz="18000" dirty="0"/>
          </a:p>
          <a:p>
            <a:pPr marL="1143000" indent="-1143000" algn="l">
              <a:lnSpc>
                <a:spcPct val="120000"/>
              </a:lnSpc>
              <a:buFont typeface="Arial" panose="020B0604020202020204" pitchFamily="34" charset="0"/>
              <a:buChar char="•"/>
            </a:pPr>
            <a:endParaRPr lang="en-US" sz="18000" dirty="0"/>
          </a:p>
          <a:p>
            <a:pPr marL="857250" indent="-857250" algn="l">
              <a:buFont typeface="Arial" panose="020B0604020202020204" pitchFamily="34" charset="0"/>
              <a:buChar char="•"/>
            </a:pPr>
            <a:endParaRPr lang="en-US" u="sng" dirty="0">
              <a:solidFill>
                <a:schemeClr val="accent2"/>
              </a:solidFill>
            </a:endParaRPr>
          </a:p>
        </p:txBody>
      </p:sp>
    </p:spTree>
    <p:extLst>
      <p:ext uri="{BB962C8B-B14F-4D97-AF65-F5344CB8AC3E}">
        <p14:creationId xmlns:p14="http://schemas.microsoft.com/office/powerpoint/2010/main" val="2095212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14</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225574" y="589622"/>
            <a:ext cx="4391191" cy="1325563"/>
          </a:xfrm>
        </p:spPr>
        <p:txBody>
          <a:bodyPr anchor="t">
            <a:normAutofit/>
          </a:bodyPr>
          <a:lstStyle/>
          <a:p>
            <a:pPr algn="ctr"/>
            <a:r>
              <a:rPr lang="en-US" sz="3600" dirty="0"/>
              <a:t>New Words</a:t>
            </a:r>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1488784" y="2686691"/>
            <a:ext cx="10823328" cy="1376177"/>
          </a:xfrm>
        </p:spPr>
        <p:txBody>
          <a:bodyPr>
            <a:normAutofit fontScale="25000" lnSpcReduction="20000"/>
          </a:bodyPr>
          <a:lstStyle/>
          <a:p>
            <a:pPr algn="l">
              <a:lnSpc>
                <a:spcPct val="170000"/>
              </a:lnSpc>
            </a:pPr>
            <a:r>
              <a:rPr lang="en-US" sz="12800" dirty="0"/>
              <a:t>awareness</a:t>
            </a:r>
          </a:p>
          <a:p>
            <a:pPr algn="l">
              <a:lnSpc>
                <a:spcPct val="170000"/>
              </a:lnSpc>
            </a:pPr>
            <a:r>
              <a:rPr lang="en-US" sz="12800" dirty="0"/>
              <a:t>coordinated				</a:t>
            </a:r>
          </a:p>
          <a:p>
            <a:pPr algn="l">
              <a:lnSpc>
                <a:spcPct val="170000"/>
              </a:lnSpc>
            </a:pPr>
            <a:r>
              <a:rPr lang="en-US" sz="12800" dirty="0"/>
              <a:t>charities</a:t>
            </a:r>
          </a:p>
          <a:p>
            <a:pPr algn="l">
              <a:lnSpc>
                <a:spcPct val="170000"/>
              </a:lnSpc>
            </a:pPr>
            <a:endParaRPr lang="en-US" sz="12800" dirty="0"/>
          </a:p>
          <a:p>
            <a:pPr marL="857250" indent="-857250" algn="l">
              <a:buFont typeface="Arial" panose="020B0604020202020204" pitchFamily="34" charset="0"/>
              <a:buChar char="•"/>
            </a:pPr>
            <a:endParaRPr lang="en-US" u="sng" dirty="0">
              <a:solidFill>
                <a:schemeClr val="accent2"/>
              </a:solidFill>
            </a:endParaRPr>
          </a:p>
        </p:txBody>
      </p:sp>
      <p:sp>
        <p:nvSpPr>
          <p:cNvPr id="6" name="Text Placeholder 6">
            <a:extLst>
              <a:ext uri="{FF2B5EF4-FFF2-40B4-BE49-F238E27FC236}">
                <a16:creationId xmlns:a16="http://schemas.microsoft.com/office/drawing/2014/main" id="{232A9E73-9FF2-4853-B0BB-0D93576D89DF}"/>
              </a:ext>
            </a:extLst>
          </p:cNvPr>
          <p:cNvSpPr txBox="1">
            <a:spLocks/>
          </p:cNvSpPr>
          <p:nvPr/>
        </p:nvSpPr>
        <p:spPr>
          <a:xfrm>
            <a:off x="1488784" y="5781561"/>
            <a:ext cx="8515501" cy="1376177"/>
          </a:xfrm>
          <a:prstGeom prst="rect">
            <a:avLst/>
          </a:prstGeom>
        </p:spPr>
        <p:txBody>
          <a:bodyPr vert="horz" lIns="91440" tIns="45720" rIns="91440" bIns="45720" rtlCol="0" anchor="ctr">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70000"/>
              </a:lnSpc>
            </a:pPr>
            <a:r>
              <a:rPr lang="en-US" sz="12800" dirty="0"/>
              <a:t>promote</a:t>
            </a:r>
          </a:p>
          <a:p>
            <a:pPr algn="l">
              <a:lnSpc>
                <a:spcPct val="170000"/>
              </a:lnSpc>
            </a:pPr>
            <a:r>
              <a:rPr lang="en-US" sz="12800" dirty="0"/>
              <a:t>responsibly</a:t>
            </a:r>
          </a:p>
          <a:p>
            <a:pPr algn="l">
              <a:lnSpc>
                <a:spcPct val="170000"/>
              </a:lnSpc>
            </a:pPr>
            <a:endParaRPr lang="en-US" sz="18000" dirty="0"/>
          </a:p>
          <a:p>
            <a:pPr algn="l">
              <a:lnSpc>
                <a:spcPct val="170000"/>
              </a:lnSpc>
            </a:pPr>
            <a:endParaRPr lang="en-US" sz="18000" dirty="0"/>
          </a:p>
          <a:p>
            <a:pPr marL="1143000" indent="-1143000" algn="l">
              <a:lnSpc>
                <a:spcPct val="120000"/>
              </a:lnSpc>
              <a:buFont typeface="Arial" panose="020B0604020202020204" pitchFamily="34" charset="0"/>
              <a:buChar char="•"/>
            </a:pPr>
            <a:endParaRPr lang="en-GB" sz="18000" dirty="0"/>
          </a:p>
          <a:p>
            <a:pPr marL="857250" indent="-857250" algn="l">
              <a:buFont typeface="Arial" panose="020B0604020202020204" pitchFamily="34" charset="0"/>
              <a:buChar char="•"/>
            </a:pPr>
            <a:endParaRPr lang="en-US" u="sng" dirty="0">
              <a:solidFill>
                <a:schemeClr val="accent2"/>
              </a:solidFill>
            </a:endParaRPr>
          </a:p>
        </p:txBody>
      </p:sp>
      <p:sp>
        <p:nvSpPr>
          <p:cNvPr id="8" name="Text Placeholder 6">
            <a:extLst>
              <a:ext uri="{FF2B5EF4-FFF2-40B4-BE49-F238E27FC236}">
                <a16:creationId xmlns:a16="http://schemas.microsoft.com/office/drawing/2014/main" id="{6ED00579-2133-4EDB-9D25-CD21E4EA9E03}"/>
              </a:ext>
            </a:extLst>
          </p:cNvPr>
          <p:cNvSpPr txBox="1">
            <a:spLocks/>
          </p:cNvSpPr>
          <p:nvPr/>
        </p:nvSpPr>
        <p:spPr>
          <a:xfrm>
            <a:off x="1482409" y="5251286"/>
            <a:ext cx="8515501" cy="137617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0000"/>
              </a:lnSpc>
            </a:pPr>
            <a:r>
              <a:rPr lang="en-US" sz="3200" dirty="0"/>
              <a:t>devices</a:t>
            </a:r>
            <a:endParaRPr lang="en-US" sz="3200" u="sng" dirty="0">
              <a:solidFill>
                <a:schemeClr val="accent2"/>
              </a:solidFill>
            </a:endParaRPr>
          </a:p>
        </p:txBody>
      </p:sp>
      <p:sp>
        <p:nvSpPr>
          <p:cNvPr id="9" name="TextBox 8">
            <a:extLst>
              <a:ext uri="{FF2B5EF4-FFF2-40B4-BE49-F238E27FC236}">
                <a16:creationId xmlns:a16="http://schemas.microsoft.com/office/drawing/2014/main" id="{334B2493-0E2E-4A46-BECD-56DA7F71314A}"/>
              </a:ext>
            </a:extLst>
          </p:cNvPr>
          <p:cNvSpPr txBox="1"/>
          <p:nvPr/>
        </p:nvSpPr>
        <p:spPr>
          <a:xfrm>
            <a:off x="6502067" y="1326639"/>
            <a:ext cx="5807205" cy="1077218"/>
          </a:xfrm>
          <a:prstGeom prst="rect">
            <a:avLst/>
          </a:prstGeom>
          <a:noFill/>
        </p:spPr>
        <p:txBody>
          <a:bodyPr wrap="square" rtlCol="0">
            <a:spAutoFit/>
          </a:bodyPr>
          <a:lstStyle/>
          <a:p>
            <a:r>
              <a:rPr lang="en-GB" sz="3200" dirty="0"/>
              <a:t>organised things so that they work well together</a:t>
            </a:r>
          </a:p>
        </p:txBody>
      </p:sp>
      <p:sp>
        <p:nvSpPr>
          <p:cNvPr id="11" name="TextBox 10">
            <a:extLst>
              <a:ext uri="{FF2B5EF4-FFF2-40B4-BE49-F238E27FC236}">
                <a16:creationId xmlns:a16="http://schemas.microsoft.com/office/drawing/2014/main" id="{6C0DBC2B-4AF3-4E6B-B231-D96CF997B4E4}"/>
              </a:ext>
            </a:extLst>
          </p:cNvPr>
          <p:cNvSpPr txBox="1"/>
          <p:nvPr/>
        </p:nvSpPr>
        <p:spPr>
          <a:xfrm>
            <a:off x="6448565" y="2282792"/>
            <a:ext cx="5942578" cy="1077218"/>
          </a:xfrm>
          <a:prstGeom prst="rect">
            <a:avLst/>
          </a:prstGeom>
          <a:noFill/>
        </p:spPr>
        <p:txBody>
          <a:bodyPr wrap="square" rtlCol="0">
            <a:spAutoFit/>
          </a:bodyPr>
          <a:lstStyle/>
          <a:p>
            <a:r>
              <a:rPr lang="en-GB" sz="3200" dirty="0">
                <a:solidFill>
                  <a:schemeClr val="accent3">
                    <a:lumMod val="75000"/>
                  </a:schemeClr>
                </a:solidFill>
              </a:rPr>
              <a:t>organisations set up to provide help to those in need</a:t>
            </a:r>
          </a:p>
        </p:txBody>
      </p:sp>
      <p:sp>
        <p:nvSpPr>
          <p:cNvPr id="12" name="TextBox 11">
            <a:extLst>
              <a:ext uri="{FF2B5EF4-FFF2-40B4-BE49-F238E27FC236}">
                <a16:creationId xmlns:a16="http://schemas.microsoft.com/office/drawing/2014/main" id="{EC96454E-F355-4C0C-81AA-84D1AE2E275A}"/>
              </a:ext>
            </a:extLst>
          </p:cNvPr>
          <p:cNvSpPr txBox="1"/>
          <p:nvPr/>
        </p:nvSpPr>
        <p:spPr>
          <a:xfrm>
            <a:off x="6448565" y="3225764"/>
            <a:ext cx="5394364" cy="584775"/>
          </a:xfrm>
          <a:prstGeom prst="rect">
            <a:avLst/>
          </a:prstGeom>
          <a:noFill/>
        </p:spPr>
        <p:txBody>
          <a:bodyPr wrap="square" rtlCol="0">
            <a:spAutoFit/>
          </a:bodyPr>
          <a:lstStyle/>
          <a:p>
            <a:r>
              <a:rPr lang="en-GB" sz="3200" dirty="0"/>
              <a:t>encourage/support</a:t>
            </a:r>
          </a:p>
        </p:txBody>
      </p:sp>
      <p:sp>
        <p:nvSpPr>
          <p:cNvPr id="13" name="TextBox 12">
            <a:extLst>
              <a:ext uri="{FF2B5EF4-FFF2-40B4-BE49-F238E27FC236}">
                <a16:creationId xmlns:a16="http://schemas.microsoft.com/office/drawing/2014/main" id="{3176FE9D-B999-49F7-AEB9-6C7E2C9BABC1}"/>
              </a:ext>
            </a:extLst>
          </p:cNvPr>
          <p:cNvSpPr txBox="1"/>
          <p:nvPr/>
        </p:nvSpPr>
        <p:spPr>
          <a:xfrm>
            <a:off x="6528110" y="5392431"/>
            <a:ext cx="5394364" cy="1077218"/>
          </a:xfrm>
          <a:prstGeom prst="rect">
            <a:avLst/>
          </a:prstGeom>
          <a:noFill/>
        </p:spPr>
        <p:txBody>
          <a:bodyPr wrap="square" rtlCol="0">
            <a:spAutoFit/>
          </a:bodyPr>
          <a:lstStyle/>
          <a:p>
            <a:r>
              <a:rPr lang="en-US" sz="3200" dirty="0">
                <a:solidFill>
                  <a:schemeClr val="accent3">
                    <a:lumMod val="75000"/>
                  </a:schemeClr>
                </a:solidFill>
              </a:rPr>
              <a:t>when you are conscious about something</a:t>
            </a:r>
            <a:endParaRPr lang="en-GB" sz="3200" dirty="0">
              <a:solidFill>
                <a:schemeClr val="accent3">
                  <a:lumMod val="75000"/>
                </a:schemeClr>
              </a:solidFill>
            </a:endParaRPr>
          </a:p>
        </p:txBody>
      </p:sp>
      <p:sp>
        <p:nvSpPr>
          <p:cNvPr id="14" name="TextBox 13">
            <a:extLst>
              <a:ext uri="{FF2B5EF4-FFF2-40B4-BE49-F238E27FC236}">
                <a16:creationId xmlns:a16="http://schemas.microsoft.com/office/drawing/2014/main" id="{96164B13-0F88-4826-A437-A0DA4DB4015F}"/>
              </a:ext>
            </a:extLst>
          </p:cNvPr>
          <p:cNvSpPr txBox="1"/>
          <p:nvPr/>
        </p:nvSpPr>
        <p:spPr>
          <a:xfrm>
            <a:off x="6468183" y="3752273"/>
            <a:ext cx="5840680" cy="1077218"/>
          </a:xfrm>
          <a:prstGeom prst="rect">
            <a:avLst/>
          </a:prstGeom>
          <a:noFill/>
        </p:spPr>
        <p:txBody>
          <a:bodyPr wrap="square" rtlCol="0">
            <a:spAutoFit/>
          </a:bodyPr>
          <a:lstStyle/>
          <a:p>
            <a:r>
              <a:rPr lang="en-US" sz="3200" dirty="0">
                <a:solidFill>
                  <a:schemeClr val="accent3">
                    <a:lumMod val="75000"/>
                  </a:schemeClr>
                </a:solidFill>
              </a:rPr>
              <a:t>when you do the things you are supposed to do well</a:t>
            </a:r>
            <a:endParaRPr lang="en-GB" sz="3200" dirty="0">
              <a:solidFill>
                <a:schemeClr val="accent3">
                  <a:lumMod val="75000"/>
                </a:schemeClr>
              </a:solidFill>
            </a:endParaRPr>
          </a:p>
        </p:txBody>
      </p:sp>
      <p:sp>
        <p:nvSpPr>
          <p:cNvPr id="15" name="TextBox 14">
            <a:extLst>
              <a:ext uri="{FF2B5EF4-FFF2-40B4-BE49-F238E27FC236}">
                <a16:creationId xmlns:a16="http://schemas.microsoft.com/office/drawing/2014/main" id="{45766D9A-F472-4B3D-BF80-EF18EA5D1411}"/>
              </a:ext>
            </a:extLst>
          </p:cNvPr>
          <p:cNvSpPr txBox="1"/>
          <p:nvPr/>
        </p:nvSpPr>
        <p:spPr>
          <a:xfrm>
            <a:off x="6502067" y="4833857"/>
            <a:ext cx="6178958" cy="584775"/>
          </a:xfrm>
          <a:prstGeom prst="rect">
            <a:avLst/>
          </a:prstGeom>
          <a:noFill/>
        </p:spPr>
        <p:txBody>
          <a:bodyPr wrap="square" rtlCol="0">
            <a:spAutoFit/>
          </a:bodyPr>
          <a:lstStyle/>
          <a:p>
            <a:r>
              <a:rPr lang="en-GB" sz="3200" dirty="0"/>
              <a:t>machines</a:t>
            </a:r>
            <a:endParaRPr lang="en-GB" sz="3800" dirty="0"/>
          </a:p>
        </p:txBody>
      </p:sp>
      <p:cxnSp>
        <p:nvCxnSpPr>
          <p:cNvPr id="16" name="Straight Connector 15">
            <a:extLst>
              <a:ext uri="{FF2B5EF4-FFF2-40B4-BE49-F238E27FC236}">
                <a16:creationId xmlns:a16="http://schemas.microsoft.com/office/drawing/2014/main" id="{B0B8190D-51CA-4810-B5CF-DAF5729EACB6}"/>
              </a:ext>
            </a:extLst>
          </p:cNvPr>
          <p:cNvCxnSpPr>
            <a:cxnSpLocks/>
          </p:cNvCxnSpPr>
          <p:nvPr/>
        </p:nvCxnSpPr>
        <p:spPr>
          <a:xfrm>
            <a:off x="3681330" y="2177821"/>
            <a:ext cx="2677361" cy="3855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57A483-590F-4BAD-90C6-9D34643EC597}"/>
              </a:ext>
            </a:extLst>
          </p:cNvPr>
          <p:cNvCxnSpPr>
            <a:cxnSpLocks/>
          </p:cNvCxnSpPr>
          <p:nvPr/>
        </p:nvCxnSpPr>
        <p:spPr>
          <a:xfrm flipV="1">
            <a:off x="3996965" y="2004033"/>
            <a:ext cx="2361726" cy="9559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C1748A9-E5D6-4491-8EAA-D6C6FA09286B}"/>
              </a:ext>
            </a:extLst>
          </p:cNvPr>
          <p:cNvCxnSpPr>
            <a:cxnSpLocks/>
          </p:cNvCxnSpPr>
          <p:nvPr/>
        </p:nvCxnSpPr>
        <p:spPr>
          <a:xfrm flipV="1">
            <a:off x="3850749" y="2823777"/>
            <a:ext cx="2507942" cy="1038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9C639E-A54E-40FF-84EB-CE2F8FD25900}"/>
              </a:ext>
            </a:extLst>
          </p:cNvPr>
          <p:cNvCxnSpPr>
            <a:cxnSpLocks/>
          </p:cNvCxnSpPr>
          <p:nvPr/>
        </p:nvCxnSpPr>
        <p:spPr>
          <a:xfrm flipV="1">
            <a:off x="3850749" y="3671611"/>
            <a:ext cx="2370942" cy="813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2BE48D-58DD-4A19-BFA8-4A5E6CE8AD50}"/>
              </a:ext>
            </a:extLst>
          </p:cNvPr>
          <p:cNvCxnSpPr>
            <a:cxnSpLocks/>
          </p:cNvCxnSpPr>
          <p:nvPr/>
        </p:nvCxnSpPr>
        <p:spPr>
          <a:xfrm flipV="1">
            <a:off x="3850749" y="4425797"/>
            <a:ext cx="2507942" cy="921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4A22413-23C8-43BA-9868-44327520D613}"/>
              </a:ext>
            </a:extLst>
          </p:cNvPr>
          <p:cNvCxnSpPr>
            <a:cxnSpLocks/>
          </p:cNvCxnSpPr>
          <p:nvPr/>
        </p:nvCxnSpPr>
        <p:spPr>
          <a:xfrm flipV="1">
            <a:off x="3850749" y="5137392"/>
            <a:ext cx="2370942" cy="8960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88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15</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225574" y="589622"/>
            <a:ext cx="4391191" cy="1325563"/>
          </a:xfrm>
        </p:spPr>
        <p:txBody>
          <a:bodyPr anchor="t">
            <a:normAutofit/>
          </a:bodyPr>
          <a:lstStyle/>
          <a:p>
            <a:pPr algn="ctr"/>
            <a:r>
              <a:rPr lang="en-US" sz="3600" dirty="0"/>
              <a:t>New Words</a:t>
            </a:r>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1212739" y="2685535"/>
            <a:ext cx="10823328" cy="1376177"/>
          </a:xfrm>
        </p:spPr>
        <p:txBody>
          <a:bodyPr>
            <a:normAutofit fontScale="25000" lnSpcReduction="20000"/>
          </a:bodyPr>
          <a:lstStyle/>
          <a:p>
            <a:pPr algn="l">
              <a:lnSpc>
                <a:spcPct val="170000"/>
              </a:lnSpc>
            </a:pPr>
            <a:r>
              <a:rPr lang="en-US" sz="12800" dirty="0"/>
              <a:t>unimaginable</a:t>
            </a:r>
          </a:p>
          <a:p>
            <a:pPr algn="l">
              <a:lnSpc>
                <a:spcPct val="170000"/>
              </a:lnSpc>
            </a:pPr>
            <a:r>
              <a:rPr lang="en-US" sz="12800" dirty="0"/>
              <a:t>illegal				</a:t>
            </a:r>
          </a:p>
          <a:p>
            <a:pPr algn="l">
              <a:lnSpc>
                <a:spcPct val="170000"/>
              </a:lnSpc>
            </a:pPr>
            <a:r>
              <a:rPr lang="en-US" sz="12800" dirty="0"/>
              <a:t>personal</a:t>
            </a:r>
          </a:p>
          <a:p>
            <a:pPr algn="l">
              <a:lnSpc>
                <a:spcPct val="170000"/>
              </a:lnSpc>
            </a:pPr>
            <a:endParaRPr lang="en-US" sz="12800" dirty="0"/>
          </a:p>
          <a:p>
            <a:pPr marL="857250" indent="-857250" algn="l">
              <a:buFont typeface="Arial" panose="020B0604020202020204" pitchFamily="34" charset="0"/>
              <a:buChar char="•"/>
            </a:pPr>
            <a:endParaRPr lang="en-US" u="sng" dirty="0">
              <a:solidFill>
                <a:schemeClr val="accent2"/>
              </a:solidFill>
            </a:endParaRPr>
          </a:p>
        </p:txBody>
      </p:sp>
      <p:sp>
        <p:nvSpPr>
          <p:cNvPr id="6" name="Text Placeholder 6">
            <a:extLst>
              <a:ext uri="{FF2B5EF4-FFF2-40B4-BE49-F238E27FC236}">
                <a16:creationId xmlns:a16="http://schemas.microsoft.com/office/drawing/2014/main" id="{232A9E73-9FF2-4853-B0BB-0D93576D89DF}"/>
              </a:ext>
            </a:extLst>
          </p:cNvPr>
          <p:cNvSpPr txBox="1">
            <a:spLocks/>
          </p:cNvSpPr>
          <p:nvPr/>
        </p:nvSpPr>
        <p:spPr>
          <a:xfrm>
            <a:off x="1212739" y="5853106"/>
            <a:ext cx="8515501" cy="1376177"/>
          </a:xfrm>
          <a:prstGeom prst="rect">
            <a:avLst/>
          </a:prstGeom>
        </p:spPr>
        <p:txBody>
          <a:bodyPr vert="horz" lIns="91440" tIns="45720" rIns="91440" bIns="45720" rtlCol="0" anchor="ctr">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70000"/>
              </a:lnSpc>
            </a:pPr>
            <a:r>
              <a:rPr lang="en-US" sz="12800" dirty="0"/>
              <a:t>attachment</a:t>
            </a:r>
          </a:p>
          <a:p>
            <a:pPr algn="l">
              <a:lnSpc>
                <a:spcPct val="170000"/>
              </a:lnSpc>
            </a:pPr>
            <a:r>
              <a:rPr lang="en-US" sz="12800" dirty="0"/>
              <a:t>damage</a:t>
            </a:r>
          </a:p>
          <a:p>
            <a:pPr algn="l">
              <a:lnSpc>
                <a:spcPct val="170000"/>
              </a:lnSpc>
            </a:pPr>
            <a:endParaRPr lang="en-US" sz="18000" dirty="0"/>
          </a:p>
          <a:p>
            <a:pPr algn="l">
              <a:lnSpc>
                <a:spcPct val="170000"/>
              </a:lnSpc>
            </a:pPr>
            <a:endParaRPr lang="en-US" sz="18000" dirty="0"/>
          </a:p>
          <a:p>
            <a:pPr marL="1143000" indent="-1143000" algn="l">
              <a:lnSpc>
                <a:spcPct val="120000"/>
              </a:lnSpc>
              <a:buFont typeface="Arial" panose="020B0604020202020204" pitchFamily="34" charset="0"/>
              <a:buChar char="•"/>
            </a:pPr>
            <a:endParaRPr lang="en-GB" sz="18000" dirty="0"/>
          </a:p>
          <a:p>
            <a:pPr marL="857250" indent="-857250" algn="l">
              <a:buFont typeface="Arial" panose="020B0604020202020204" pitchFamily="34" charset="0"/>
              <a:buChar char="•"/>
            </a:pPr>
            <a:endParaRPr lang="en-US" u="sng" dirty="0">
              <a:solidFill>
                <a:schemeClr val="accent2"/>
              </a:solidFill>
            </a:endParaRPr>
          </a:p>
        </p:txBody>
      </p:sp>
      <p:sp>
        <p:nvSpPr>
          <p:cNvPr id="8" name="Text Placeholder 6">
            <a:extLst>
              <a:ext uri="{FF2B5EF4-FFF2-40B4-BE49-F238E27FC236}">
                <a16:creationId xmlns:a16="http://schemas.microsoft.com/office/drawing/2014/main" id="{6ED00579-2133-4EDB-9D25-CD21E4EA9E03}"/>
              </a:ext>
            </a:extLst>
          </p:cNvPr>
          <p:cNvSpPr txBox="1">
            <a:spLocks/>
          </p:cNvSpPr>
          <p:nvPr/>
        </p:nvSpPr>
        <p:spPr>
          <a:xfrm>
            <a:off x="1157395" y="5345392"/>
            <a:ext cx="8515501" cy="137617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60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20000"/>
              </a:lnSpc>
            </a:pPr>
            <a:r>
              <a:rPr lang="en-US" sz="3200" dirty="0"/>
              <a:t>cyberbullying</a:t>
            </a:r>
            <a:endParaRPr lang="en-US" sz="3200" u="sng" dirty="0">
              <a:solidFill>
                <a:schemeClr val="accent2"/>
              </a:solidFill>
            </a:endParaRPr>
          </a:p>
        </p:txBody>
      </p:sp>
      <p:sp>
        <p:nvSpPr>
          <p:cNvPr id="9" name="TextBox 8">
            <a:extLst>
              <a:ext uri="{FF2B5EF4-FFF2-40B4-BE49-F238E27FC236}">
                <a16:creationId xmlns:a16="http://schemas.microsoft.com/office/drawing/2014/main" id="{334B2493-0E2E-4A46-BECD-56DA7F71314A}"/>
              </a:ext>
            </a:extLst>
          </p:cNvPr>
          <p:cNvSpPr txBox="1"/>
          <p:nvPr/>
        </p:nvSpPr>
        <p:spPr>
          <a:xfrm>
            <a:off x="6175259" y="1663232"/>
            <a:ext cx="5807205" cy="584775"/>
          </a:xfrm>
          <a:prstGeom prst="rect">
            <a:avLst/>
          </a:prstGeom>
          <a:noFill/>
        </p:spPr>
        <p:txBody>
          <a:bodyPr wrap="square" rtlCol="0">
            <a:spAutoFit/>
          </a:bodyPr>
          <a:lstStyle/>
          <a:p>
            <a:r>
              <a:rPr lang="en-GB" sz="3200" dirty="0"/>
              <a:t>not allowed by the law</a:t>
            </a:r>
          </a:p>
        </p:txBody>
      </p:sp>
      <p:sp>
        <p:nvSpPr>
          <p:cNvPr id="11" name="TextBox 10">
            <a:extLst>
              <a:ext uri="{FF2B5EF4-FFF2-40B4-BE49-F238E27FC236}">
                <a16:creationId xmlns:a16="http://schemas.microsoft.com/office/drawing/2014/main" id="{6C0DBC2B-4AF3-4E6B-B231-D96CF997B4E4}"/>
              </a:ext>
            </a:extLst>
          </p:cNvPr>
          <p:cNvSpPr txBox="1"/>
          <p:nvPr/>
        </p:nvSpPr>
        <p:spPr>
          <a:xfrm>
            <a:off x="6193670" y="2476216"/>
            <a:ext cx="5942578" cy="584775"/>
          </a:xfrm>
          <a:prstGeom prst="rect">
            <a:avLst/>
          </a:prstGeom>
          <a:noFill/>
        </p:spPr>
        <p:txBody>
          <a:bodyPr wrap="square" rtlCol="0">
            <a:spAutoFit/>
          </a:bodyPr>
          <a:lstStyle/>
          <a:p>
            <a:r>
              <a:rPr lang="en-US" sz="3200" dirty="0">
                <a:solidFill>
                  <a:schemeClr val="accent3">
                    <a:lumMod val="75000"/>
                  </a:schemeClr>
                </a:solidFill>
              </a:rPr>
              <a:t>private/intimate</a:t>
            </a:r>
            <a:endParaRPr lang="en-GB" sz="3200" dirty="0">
              <a:solidFill>
                <a:schemeClr val="accent3">
                  <a:lumMod val="75000"/>
                </a:schemeClr>
              </a:solidFill>
            </a:endParaRPr>
          </a:p>
        </p:txBody>
      </p:sp>
      <p:sp>
        <p:nvSpPr>
          <p:cNvPr id="12" name="TextBox 11">
            <a:extLst>
              <a:ext uri="{FF2B5EF4-FFF2-40B4-BE49-F238E27FC236}">
                <a16:creationId xmlns:a16="http://schemas.microsoft.com/office/drawing/2014/main" id="{EC96454E-F355-4C0C-81AA-84D1AE2E275A}"/>
              </a:ext>
            </a:extLst>
          </p:cNvPr>
          <p:cNvSpPr txBox="1"/>
          <p:nvPr/>
        </p:nvSpPr>
        <p:spPr>
          <a:xfrm>
            <a:off x="6158329" y="3262009"/>
            <a:ext cx="6562286" cy="584775"/>
          </a:xfrm>
          <a:prstGeom prst="rect">
            <a:avLst/>
          </a:prstGeom>
          <a:noFill/>
        </p:spPr>
        <p:txBody>
          <a:bodyPr wrap="square" rtlCol="0">
            <a:spAutoFit/>
          </a:bodyPr>
          <a:lstStyle/>
          <a:p>
            <a:r>
              <a:rPr lang="en-GB" sz="3200" dirty="0"/>
              <a:t>a computer file sent with an email</a:t>
            </a:r>
          </a:p>
        </p:txBody>
      </p:sp>
      <p:sp>
        <p:nvSpPr>
          <p:cNvPr id="13" name="TextBox 12">
            <a:extLst>
              <a:ext uri="{FF2B5EF4-FFF2-40B4-BE49-F238E27FC236}">
                <a16:creationId xmlns:a16="http://schemas.microsoft.com/office/drawing/2014/main" id="{3176FE9D-B999-49F7-AEB9-6C7E2C9BABC1}"/>
              </a:ext>
            </a:extLst>
          </p:cNvPr>
          <p:cNvSpPr txBox="1"/>
          <p:nvPr/>
        </p:nvSpPr>
        <p:spPr>
          <a:xfrm>
            <a:off x="6245826" y="5702562"/>
            <a:ext cx="5394364" cy="584775"/>
          </a:xfrm>
          <a:prstGeom prst="rect">
            <a:avLst/>
          </a:prstGeom>
          <a:noFill/>
        </p:spPr>
        <p:txBody>
          <a:bodyPr wrap="square" rtlCol="0">
            <a:spAutoFit/>
          </a:bodyPr>
          <a:lstStyle/>
          <a:p>
            <a:r>
              <a:rPr lang="en-US" sz="3200" dirty="0">
                <a:solidFill>
                  <a:schemeClr val="accent3">
                    <a:lumMod val="75000"/>
                  </a:schemeClr>
                </a:solidFill>
              </a:rPr>
              <a:t>unbelievable</a:t>
            </a:r>
            <a:endParaRPr lang="en-GB" sz="3200" dirty="0">
              <a:solidFill>
                <a:schemeClr val="accent3">
                  <a:lumMod val="75000"/>
                </a:schemeClr>
              </a:solidFill>
            </a:endParaRPr>
          </a:p>
        </p:txBody>
      </p:sp>
      <p:sp>
        <p:nvSpPr>
          <p:cNvPr id="14" name="TextBox 13">
            <a:extLst>
              <a:ext uri="{FF2B5EF4-FFF2-40B4-BE49-F238E27FC236}">
                <a16:creationId xmlns:a16="http://schemas.microsoft.com/office/drawing/2014/main" id="{96164B13-0F88-4826-A437-A0DA4DB4015F}"/>
              </a:ext>
            </a:extLst>
          </p:cNvPr>
          <p:cNvSpPr txBox="1"/>
          <p:nvPr/>
        </p:nvSpPr>
        <p:spPr>
          <a:xfrm>
            <a:off x="6195387" y="4105650"/>
            <a:ext cx="5840680" cy="584775"/>
          </a:xfrm>
          <a:prstGeom prst="rect">
            <a:avLst/>
          </a:prstGeom>
          <a:noFill/>
        </p:spPr>
        <p:txBody>
          <a:bodyPr wrap="square" rtlCol="0">
            <a:spAutoFit/>
          </a:bodyPr>
          <a:lstStyle/>
          <a:p>
            <a:r>
              <a:rPr lang="en-US" sz="3200" dirty="0">
                <a:solidFill>
                  <a:schemeClr val="accent3">
                    <a:lumMod val="75000"/>
                  </a:schemeClr>
                </a:solidFill>
              </a:rPr>
              <a:t>to cause harm</a:t>
            </a:r>
            <a:endParaRPr lang="en-GB" sz="3200" dirty="0">
              <a:solidFill>
                <a:schemeClr val="accent3">
                  <a:lumMod val="75000"/>
                </a:schemeClr>
              </a:solidFill>
            </a:endParaRPr>
          </a:p>
        </p:txBody>
      </p:sp>
      <p:sp>
        <p:nvSpPr>
          <p:cNvPr id="15" name="TextBox 14">
            <a:extLst>
              <a:ext uri="{FF2B5EF4-FFF2-40B4-BE49-F238E27FC236}">
                <a16:creationId xmlns:a16="http://schemas.microsoft.com/office/drawing/2014/main" id="{45766D9A-F472-4B3D-BF80-EF18EA5D1411}"/>
              </a:ext>
            </a:extLst>
          </p:cNvPr>
          <p:cNvSpPr txBox="1"/>
          <p:nvPr/>
        </p:nvSpPr>
        <p:spPr>
          <a:xfrm>
            <a:off x="6193670" y="4854481"/>
            <a:ext cx="6178958" cy="584775"/>
          </a:xfrm>
          <a:prstGeom prst="rect">
            <a:avLst/>
          </a:prstGeom>
          <a:noFill/>
        </p:spPr>
        <p:txBody>
          <a:bodyPr wrap="square" rtlCol="0">
            <a:spAutoFit/>
          </a:bodyPr>
          <a:lstStyle/>
          <a:p>
            <a:r>
              <a:rPr lang="en-GB" sz="3200" dirty="0"/>
              <a:t>bullying using electronic devices</a:t>
            </a:r>
          </a:p>
        </p:txBody>
      </p:sp>
      <p:cxnSp>
        <p:nvCxnSpPr>
          <p:cNvPr id="16" name="Straight Connector 15">
            <a:extLst>
              <a:ext uri="{FF2B5EF4-FFF2-40B4-BE49-F238E27FC236}">
                <a16:creationId xmlns:a16="http://schemas.microsoft.com/office/drawing/2014/main" id="{B0B8190D-51CA-4810-B5CF-DAF5729EACB6}"/>
              </a:ext>
            </a:extLst>
          </p:cNvPr>
          <p:cNvCxnSpPr>
            <a:cxnSpLocks/>
          </p:cNvCxnSpPr>
          <p:nvPr/>
        </p:nvCxnSpPr>
        <p:spPr>
          <a:xfrm>
            <a:off x="3681330" y="2177821"/>
            <a:ext cx="2569345" cy="3855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57A483-590F-4BAD-90C6-9D34643EC597}"/>
              </a:ext>
            </a:extLst>
          </p:cNvPr>
          <p:cNvCxnSpPr>
            <a:cxnSpLocks/>
          </p:cNvCxnSpPr>
          <p:nvPr/>
        </p:nvCxnSpPr>
        <p:spPr>
          <a:xfrm flipV="1">
            <a:off x="3645989" y="2107242"/>
            <a:ext cx="2604686" cy="921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C1748A9-E5D6-4491-8EAA-D6C6FA09286B}"/>
              </a:ext>
            </a:extLst>
          </p:cNvPr>
          <p:cNvCxnSpPr>
            <a:cxnSpLocks/>
          </p:cNvCxnSpPr>
          <p:nvPr/>
        </p:nvCxnSpPr>
        <p:spPr>
          <a:xfrm flipV="1">
            <a:off x="3681330" y="2910511"/>
            <a:ext cx="2476999" cy="921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9C639E-A54E-40FF-84EB-CE2F8FD25900}"/>
              </a:ext>
            </a:extLst>
          </p:cNvPr>
          <p:cNvCxnSpPr>
            <a:cxnSpLocks/>
          </p:cNvCxnSpPr>
          <p:nvPr/>
        </p:nvCxnSpPr>
        <p:spPr>
          <a:xfrm flipV="1">
            <a:off x="3681330" y="3761692"/>
            <a:ext cx="2388593" cy="75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2BE48D-58DD-4A19-BFA8-4A5E6CE8AD50}"/>
              </a:ext>
            </a:extLst>
          </p:cNvPr>
          <p:cNvCxnSpPr>
            <a:cxnSpLocks/>
          </p:cNvCxnSpPr>
          <p:nvPr/>
        </p:nvCxnSpPr>
        <p:spPr>
          <a:xfrm flipV="1">
            <a:off x="3681330" y="4555244"/>
            <a:ext cx="2388593" cy="851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4A22413-23C8-43BA-9868-44327520D613}"/>
              </a:ext>
            </a:extLst>
          </p:cNvPr>
          <p:cNvCxnSpPr>
            <a:cxnSpLocks/>
          </p:cNvCxnSpPr>
          <p:nvPr/>
        </p:nvCxnSpPr>
        <p:spPr>
          <a:xfrm flipV="1">
            <a:off x="3645989" y="5326344"/>
            <a:ext cx="2434027" cy="7983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3A1AC9-0351-4762-82AE-4DA6D8A59762}"/>
              </a:ext>
            </a:extLst>
          </p:cNvPr>
          <p:cNvSpPr>
            <a:spLocks noGrp="1"/>
          </p:cNvSpPr>
          <p:nvPr>
            <p:ph type="sldNum" sz="quarter" idx="12"/>
          </p:nvPr>
        </p:nvSpPr>
        <p:spPr/>
        <p:txBody>
          <a:bodyPr/>
          <a:lstStyle/>
          <a:p>
            <a:fld id="{98C0CDE5-970C-4CC4-BF43-0DA127E73E82}" type="slidenum">
              <a:rPr lang="en-US" noProof="0" smtClean="0"/>
              <a:t>16</a:t>
            </a:fld>
            <a:endParaRPr lang="en-US" noProof="0" dirty="0"/>
          </a:p>
        </p:txBody>
      </p:sp>
      <p:sp>
        <p:nvSpPr>
          <p:cNvPr id="4" name="Title 3">
            <a:extLst>
              <a:ext uri="{FF2B5EF4-FFF2-40B4-BE49-F238E27FC236}">
                <a16:creationId xmlns:a16="http://schemas.microsoft.com/office/drawing/2014/main" id="{E024B566-5BF9-4896-9821-CADC69DEDB84}"/>
              </a:ext>
            </a:extLst>
          </p:cNvPr>
          <p:cNvSpPr>
            <a:spLocks noGrp="1"/>
          </p:cNvSpPr>
          <p:nvPr>
            <p:ph type="title"/>
          </p:nvPr>
        </p:nvSpPr>
        <p:spPr/>
        <p:txBody>
          <a:bodyPr/>
          <a:lstStyle/>
          <a:p>
            <a:r>
              <a:rPr lang="en-US" dirty="0"/>
              <a:t>Step 1</a:t>
            </a:r>
            <a:endParaRPr lang="en-GB" dirty="0"/>
          </a:p>
        </p:txBody>
      </p:sp>
      <p:sp>
        <p:nvSpPr>
          <p:cNvPr id="5" name="Text Placeholder 4">
            <a:extLst>
              <a:ext uri="{FF2B5EF4-FFF2-40B4-BE49-F238E27FC236}">
                <a16:creationId xmlns:a16="http://schemas.microsoft.com/office/drawing/2014/main" id="{568E3D8B-6474-4C6A-B206-B0B253D1552F}"/>
              </a:ext>
            </a:extLst>
          </p:cNvPr>
          <p:cNvSpPr>
            <a:spLocks noGrp="1"/>
          </p:cNvSpPr>
          <p:nvPr>
            <p:ph type="body" idx="1"/>
          </p:nvPr>
        </p:nvSpPr>
        <p:spPr>
          <a:xfrm rot="20701954">
            <a:off x="4849460" y="2384326"/>
            <a:ext cx="6666916" cy="3118593"/>
          </a:xfrm>
        </p:spPr>
        <p:txBody>
          <a:bodyPr>
            <a:normAutofit fontScale="77500" lnSpcReduction="20000"/>
          </a:bodyPr>
          <a:lstStyle/>
          <a:p>
            <a:endParaRPr lang="en-US" dirty="0"/>
          </a:p>
          <a:p>
            <a:r>
              <a:rPr lang="en-US" sz="7300" dirty="0"/>
              <a:t>READ the text </a:t>
            </a:r>
          </a:p>
          <a:p>
            <a:r>
              <a:rPr lang="en-US" sz="7300" dirty="0"/>
              <a:t>on the handout and the questions on the worksheet.</a:t>
            </a:r>
          </a:p>
          <a:p>
            <a:endParaRPr lang="en-US" sz="5100" dirty="0"/>
          </a:p>
        </p:txBody>
      </p:sp>
    </p:spTree>
    <p:extLst>
      <p:ext uri="{BB962C8B-B14F-4D97-AF65-F5344CB8AC3E}">
        <p14:creationId xmlns:p14="http://schemas.microsoft.com/office/powerpoint/2010/main" val="687623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0E78B8-C5E5-4B35-8CB8-A43CF6B41F90}"/>
              </a:ext>
            </a:extLst>
          </p:cNvPr>
          <p:cNvSpPr>
            <a:spLocks noGrp="1"/>
          </p:cNvSpPr>
          <p:nvPr>
            <p:ph type="sldNum" sz="quarter" idx="12"/>
          </p:nvPr>
        </p:nvSpPr>
        <p:spPr/>
        <p:txBody>
          <a:bodyPr/>
          <a:lstStyle/>
          <a:p>
            <a:fld id="{98C0CDE5-970C-4CC4-BF43-0DA127E73E82}" type="slidenum">
              <a:rPr lang="en-US" noProof="0" smtClean="0"/>
              <a:t>17</a:t>
            </a:fld>
            <a:endParaRPr lang="en-US" noProof="0" dirty="0"/>
          </a:p>
        </p:txBody>
      </p:sp>
      <p:pic>
        <p:nvPicPr>
          <p:cNvPr id="4" name="Picture 3">
            <a:extLst>
              <a:ext uri="{FF2B5EF4-FFF2-40B4-BE49-F238E27FC236}">
                <a16:creationId xmlns:a16="http://schemas.microsoft.com/office/drawing/2014/main" id="{FBD60C71-2163-4528-BF34-6181D064172A}"/>
              </a:ext>
            </a:extLst>
          </p:cNvPr>
          <p:cNvPicPr/>
          <p:nvPr/>
        </p:nvPicPr>
        <p:blipFill>
          <a:blip r:embed="rId2">
            <a:extLst>
              <a:ext uri="{28A0092B-C50C-407E-A947-70E740481C1C}">
                <a14:useLocalDpi xmlns:a14="http://schemas.microsoft.com/office/drawing/2010/main" val="0"/>
              </a:ext>
            </a:extLst>
          </a:blip>
          <a:stretch>
            <a:fillRect/>
          </a:stretch>
        </p:blipFill>
        <p:spPr>
          <a:xfrm>
            <a:off x="711313" y="0"/>
            <a:ext cx="5202238" cy="6992937"/>
          </a:xfrm>
          <a:prstGeom prst="rect">
            <a:avLst/>
          </a:prstGeom>
        </p:spPr>
      </p:pic>
      <p:pic>
        <p:nvPicPr>
          <p:cNvPr id="6" name="Picture 5">
            <a:extLst>
              <a:ext uri="{FF2B5EF4-FFF2-40B4-BE49-F238E27FC236}">
                <a16:creationId xmlns:a16="http://schemas.microsoft.com/office/drawing/2014/main" id="{ABC1E987-15F4-47F5-BC52-346C996504FD}"/>
              </a:ext>
            </a:extLst>
          </p:cNvPr>
          <p:cNvPicPr/>
          <p:nvPr/>
        </p:nvPicPr>
        <p:blipFill>
          <a:blip r:embed="rId3"/>
          <a:stretch>
            <a:fillRect/>
          </a:stretch>
        </p:blipFill>
        <p:spPr>
          <a:xfrm>
            <a:off x="6233318" y="0"/>
            <a:ext cx="5202238" cy="6992937"/>
          </a:xfrm>
          <a:prstGeom prst="rect">
            <a:avLst/>
          </a:prstGeom>
        </p:spPr>
      </p:pic>
    </p:spTree>
    <p:extLst>
      <p:ext uri="{BB962C8B-B14F-4D97-AF65-F5344CB8AC3E}">
        <p14:creationId xmlns:p14="http://schemas.microsoft.com/office/powerpoint/2010/main" val="191425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0E78B8-C5E5-4B35-8CB8-A43CF6B41F90}"/>
              </a:ext>
            </a:extLst>
          </p:cNvPr>
          <p:cNvSpPr>
            <a:spLocks noGrp="1"/>
          </p:cNvSpPr>
          <p:nvPr>
            <p:ph type="sldNum" sz="quarter" idx="12"/>
          </p:nvPr>
        </p:nvSpPr>
        <p:spPr/>
        <p:txBody>
          <a:bodyPr/>
          <a:lstStyle/>
          <a:p>
            <a:fld id="{98C0CDE5-970C-4CC4-BF43-0DA127E73E82}" type="slidenum">
              <a:rPr lang="en-US" noProof="0" smtClean="0"/>
              <a:t>18</a:t>
            </a:fld>
            <a:endParaRPr lang="en-US" noProof="0" dirty="0"/>
          </a:p>
        </p:txBody>
      </p:sp>
      <p:pic>
        <p:nvPicPr>
          <p:cNvPr id="2" name="Picture 1">
            <a:extLst>
              <a:ext uri="{FF2B5EF4-FFF2-40B4-BE49-F238E27FC236}">
                <a16:creationId xmlns:a16="http://schemas.microsoft.com/office/drawing/2014/main" id="{310F1039-9D4F-4367-B48A-78F50CC72A25}"/>
              </a:ext>
            </a:extLst>
          </p:cNvPr>
          <p:cNvPicPr>
            <a:picLocks noChangeAspect="1"/>
          </p:cNvPicPr>
          <p:nvPr/>
        </p:nvPicPr>
        <p:blipFill>
          <a:blip r:embed="rId2"/>
          <a:stretch>
            <a:fillRect/>
          </a:stretch>
        </p:blipFill>
        <p:spPr>
          <a:xfrm>
            <a:off x="1200387" y="0"/>
            <a:ext cx="10081975" cy="6798194"/>
          </a:xfrm>
          <a:prstGeom prst="rect">
            <a:avLst/>
          </a:prstGeom>
        </p:spPr>
      </p:pic>
    </p:spTree>
    <p:extLst>
      <p:ext uri="{BB962C8B-B14F-4D97-AF65-F5344CB8AC3E}">
        <p14:creationId xmlns:p14="http://schemas.microsoft.com/office/powerpoint/2010/main" val="2307351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3A1AC9-0351-4762-82AE-4DA6D8A59762}"/>
              </a:ext>
            </a:extLst>
          </p:cNvPr>
          <p:cNvSpPr>
            <a:spLocks noGrp="1"/>
          </p:cNvSpPr>
          <p:nvPr>
            <p:ph type="sldNum" sz="quarter" idx="12"/>
          </p:nvPr>
        </p:nvSpPr>
        <p:spPr/>
        <p:txBody>
          <a:bodyPr/>
          <a:lstStyle/>
          <a:p>
            <a:fld id="{98C0CDE5-970C-4CC4-BF43-0DA127E73E82}" type="slidenum">
              <a:rPr lang="en-US" noProof="0" smtClean="0"/>
              <a:t>19</a:t>
            </a:fld>
            <a:endParaRPr lang="en-US" noProof="0" dirty="0"/>
          </a:p>
        </p:txBody>
      </p:sp>
      <p:sp>
        <p:nvSpPr>
          <p:cNvPr id="4" name="Title 3">
            <a:extLst>
              <a:ext uri="{FF2B5EF4-FFF2-40B4-BE49-F238E27FC236}">
                <a16:creationId xmlns:a16="http://schemas.microsoft.com/office/drawing/2014/main" id="{E024B566-5BF9-4896-9821-CADC69DEDB84}"/>
              </a:ext>
            </a:extLst>
          </p:cNvPr>
          <p:cNvSpPr>
            <a:spLocks noGrp="1"/>
          </p:cNvSpPr>
          <p:nvPr>
            <p:ph type="title"/>
          </p:nvPr>
        </p:nvSpPr>
        <p:spPr/>
        <p:txBody>
          <a:bodyPr/>
          <a:lstStyle/>
          <a:p>
            <a:r>
              <a:rPr lang="en-US" dirty="0"/>
              <a:t>Step 1</a:t>
            </a:r>
            <a:endParaRPr lang="en-GB" dirty="0"/>
          </a:p>
        </p:txBody>
      </p:sp>
      <p:sp>
        <p:nvSpPr>
          <p:cNvPr id="5" name="Text Placeholder 4">
            <a:extLst>
              <a:ext uri="{FF2B5EF4-FFF2-40B4-BE49-F238E27FC236}">
                <a16:creationId xmlns:a16="http://schemas.microsoft.com/office/drawing/2014/main" id="{568E3D8B-6474-4C6A-B206-B0B253D1552F}"/>
              </a:ext>
            </a:extLst>
          </p:cNvPr>
          <p:cNvSpPr>
            <a:spLocks noGrp="1"/>
          </p:cNvSpPr>
          <p:nvPr>
            <p:ph type="body" idx="1"/>
          </p:nvPr>
        </p:nvSpPr>
        <p:spPr>
          <a:xfrm rot="20701954">
            <a:off x="3881873" y="2063788"/>
            <a:ext cx="8450056" cy="3793871"/>
          </a:xfrm>
        </p:spPr>
        <p:txBody>
          <a:bodyPr>
            <a:normAutofit fontScale="92500" lnSpcReduction="10000"/>
          </a:bodyPr>
          <a:lstStyle/>
          <a:p>
            <a:endParaRPr lang="en-US" dirty="0"/>
          </a:p>
          <a:p>
            <a:r>
              <a:rPr lang="en-US" sz="5100" dirty="0"/>
              <a:t>After you read the text and questions you should be able to ANSWER the following question:</a:t>
            </a:r>
          </a:p>
          <a:p>
            <a:endParaRPr lang="en-US" sz="5100" dirty="0"/>
          </a:p>
          <a:p>
            <a:r>
              <a:rPr lang="en-US" sz="5100" dirty="0"/>
              <a:t>WHAT IS THE TEXT ABOUT? </a:t>
            </a:r>
          </a:p>
          <a:p>
            <a:endParaRPr lang="en-US" sz="5100" dirty="0"/>
          </a:p>
        </p:txBody>
      </p:sp>
    </p:spTree>
    <p:extLst>
      <p:ext uri="{BB962C8B-B14F-4D97-AF65-F5344CB8AC3E}">
        <p14:creationId xmlns:p14="http://schemas.microsoft.com/office/powerpoint/2010/main" val="118668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197938" y="988676"/>
            <a:ext cx="4967465" cy="734415"/>
          </a:xfrm>
        </p:spPr>
        <p:txBody>
          <a:bodyPr>
            <a:normAutofit fontScale="90000"/>
          </a:bodyPr>
          <a:lstStyle/>
          <a:p>
            <a:r>
              <a:rPr lang="en-US" dirty="0"/>
              <a:t>Lesson 2 Objectives</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173161" y="2488677"/>
            <a:ext cx="5062693" cy="3988501"/>
          </a:xfrm>
        </p:spPr>
        <p:txBody>
          <a:bodyPr>
            <a:normAutofit lnSpcReduction="10000"/>
          </a:bodyPr>
          <a:lstStyle/>
          <a:p>
            <a:r>
              <a:rPr lang="en-US" sz="2800" dirty="0"/>
              <a:t>In Lesson 2 you will:</a:t>
            </a:r>
          </a:p>
          <a:p>
            <a:pPr marL="342900" indent="-342900">
              <a:buFont typeface="Arial" panose="020B0604020202020204" pitchFamily="34" charset="0"/>
              <a:buChar char="•"/>
            </a:pPr>
            <a:r>
              <a:rPr lang="en-US" sz="2800" dirty="0"/>
              <a:t>listen to a text being read aloud.</a:t>
            </a:r>
          </a:p>
          <a:p>
            <a:pPr marL="342900" indent="-342900">
              <a:buFont typeface="Arial" panose="020B0604020202020204" pitchFamily="34" charset="0"/>
              <a:buChar char="•"/>
            </a:pPr>
            <a:r>
              <a:rPr lang="en-US" sz="2800" dirty="0"/>
              <a:t>read a text silently and aloud.</a:t>
            </a:r>
          </a:p>
          <a:p>
            <a:pPr marL="342900" indent="-342900">
              <a:buFont typeface="Arial" panose="020B0604020202020204" pitchFamily="34" charset="0"/>
              <a:buChar char="•"/>
            </a:pPr>
            <a:r>
              <a:rPr lang="en-US" sz="2800" dirty="0"/>
              <a:t>answer questions about the text.</a:t>
            </a:r>
          </a:p>
          <a:p>
            <a:pPr marL="342900" indent="-342900">
              <a:buFont typeface="Arial" panose="020B0604020202020204" pitchFamily="34" charset="0"/>
              <a:buChar char="•"/>
            </a:pPr>
            <a:r>
              <a:rPr lang="en-US" sz="2800" dirty="0"/>
              <a:t>learn useful information about the Internet.</a:t>
            </a:r>
          </a:p>
          <a:p>
            <a:pPr marL="342900" indent="-342900">
              <a:buFont typeface="Arial" panose="020B0604020202020204" pitchFamily="34" charset="0"/>
              <a:buChar char="•"/>
            </a:pPr>
            <a:r>
              <a:rPr lang="en-US" sz="2800" dirty="0"/>
              <a:t>learn how to stay safe online. </a:t>
            </a:r>
          </a:p>
        </p:txBody>
      </p:sp>
      <p:pic>
        <p:nvPicPr>
          <p:cNvPr id="17" name="Picture Placeholder 16" descr="Boy Reading Book">
            <a:extLst>
              <a:ext uri="{FF2B5EF4-FFF2-40B4-BE49-F238E27FC236}">
                <a16:creationId xmlns:a16="http://schemas.microsoft.com/office/drawing/2014/main" id="{C8B885F2-2AC2-46A9-9D9B-71123D1A1F6B}"/>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a:stretch/>
        </p:blipFill>
        <p:spPr>
          <a:xfrm rot="720000">
            <a:off x="6384187" y="209524"/>
            <a:ext cx="4647699" cy="5472101"/>
          </a:xfrm>
        </p:spPr>
      </p:pic>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dirty="0"/>
          </a:p>
        </p:txBody>
      </p:sp>
    </p:spTree>
    <p:extLst>
      <p:ext uri="{BB962C8B-B14F-4D97-AF65-F5344CB8AC3E}">
        <p14:creationId xmlns:p14="http://schemas.microsoft.com/office/powerpoint/2010/main" val="3671418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329BA7-11BD-424F-BEA2-E4D4634EDF6E}"/>
              </a:ext>
            </a:extLst>
          </p:cNvPr>
          <p:cNvSpPr>
            <a:spLocks noGrp="1"/>
          </p:cNvSpPr>
          <p:nvPr>
            <p:ph type="sldNum" sz="quarter" idx="12"/>
          </p:nvPr>
        </p:nvSpPr>
        <p:spPr/>
        <p:txBody>
          <a:bodyPr/>
          <a:lstStyle/>
          <a:p>
            <a:fld id="{98C0CDE5-970C-4CC4-BF43-0DA127E73E82}" type="slidenum">
              <a:rPr lang="en-US" noProof="0" smtClean="0"/>
              <a:t>20</a:t>
            </a:fld>
            <a:endParaRPr lang="en-US" noProof="0" dirty="0"/>
          </a:p>
        </p:txBody>
      </p:sp>
      <p:sp>
        <p:nvSpPr>
          <p:cNvPr id="6" name="Title 5">
            <a:extLst>
              <a:ext uri="{FF2B5EF4-FFF2-40B4-BE49-F238E27FC236}">
                <a16:creationId xmlns:a16="http://schemas.microsoft.com/office/drawing/2014/main" id="{58F59C66-80FC-424E-BD90-A52ECC9E2AF0}"/>
              </a:ext>
            </a:extLst>
          </p:cNvPr>
          <p:cNvSpPr>
            <a:spLocks noGrp="1"/>
          </p:cNvSpPr>
          <p:nvPr>
            <p:ph type="title"/>
          </p:nvPr>
        </p:nvSpPr>
        <p:spPr>
          <a:xfrm rot="21180000">
            <a:off x="-18090" y="340764"/>
            <a:ext cx="5227881" cy="1325563"/>
          </a:xfrm>
        </p:spPr>
        <p:txBody>
          <a:bodyPr>
            <a:normAutofit/>
          </a:bodyPr>
          <a:lstStyle/>
          <a:p>
            <a:r>
              <a:rPr lang="en-US" sz="3200" dirty="0"/>
              <a:t>Step 2:</a:t>
            </a:r>
            <a:br>
              <a:rPr lang="en-US" sz="3200" dirty="0"/>
            </a:br>
            <a:r>
              <a:rPr lang="en-US" sz="3200" dirty="0"/>
              <a:t>Discuss the question</a:t>
            </a:r>
            <a:endParaRPr lang="en-GB" sz="3200" dirty="0"/>
          </a:p>
        </p:txBody>
      </p:sp>
      <p:sp>
        <p:nvSpPr>
          <p:cNvPr id="2" name="Rectangle 1">
            <a:extLst>
              <a:ext uri="{FF2B5EF4-FFF2-40B4-BE49-F238E27FC236}">
                <a16:creationId xmlns:a16="http://schemas.microsoft.com/office/drawing/2014/main" id="{987C1047-C672-4829-AF25-813E01879B35}"/>
              </a:ext>
            </a:extLst>
          </p:cNvPr>
          <p:cNvSpPr/>
          <p:nvPr/>
        </p:nvSpPr>
        <p:spPr>
          <a:xfrm>
            <a:off x="2264657" y="1508327"/>
            <a:ext cx="10436089" cy="562718"/>
          </a:xfrm>
          <a:prstGeom prst="rect">
            <a:avLst/>
          </a:prstGeom>
        </p:spPr>
        <p:txBody>
          <a:bodyPr wrap="square">
            <a:spAutoFit/>
          </a:bodyPr>
          <a:lstStyle/>
          <a:p>
            <a:pPr marL="1143000" indent="-1143000">
              <a:lnSpc>
                <a:spcPct val="120000"/>
              </a:lnSpc>
              <a:spcBef>
                <a:spcPts val="600"/>
              </a:spcBef>
              <a:buFont typeface="Arial" panose="020B0604020202020204" pitchFamily="34" charset="0"/>
              <a:buChar char="•"/>
            </a:pPr>
            <a:r>
              <a:rPr lang="en-US" sz="2800" dirty="0">
                <a:solidFill>
                  <a:srgbClr val="180200"/>
                </a:solidFill>
              </a:rPr>
              <a:t>What is the text about?</a:t>
            </a:r>
            <a:endParaRPr lang="en-GB" sz="2800" dirty="0">
              <a:solidFill>
                <a:srgbClr val="180200"/>
              </a:solidFill>
            </a:endParaRPr>
          </a:p>
        </p:txBody>
      </p:sp>
      <p:sp>
        <p:nvSpPr>
          <p:cNvPr id="4" name="Rectangle 3">
            <a:extLst>
              <a:ext uri="{FF2B5EF4-FFF2-40B4-BE49-F238E27FC236}">
                <a16:creationId xmlns:a16="http://schemas.microsoft.com/office/drawing/2014/main" id="{16200B7E-26C2-4A7C-83D5-AE89403CA567}"/>
              </a:ext>
            </a:extLst>
          </p:cNvPr>
          <p:cNvSpPr/>
          <p:nvPr/>
        </p:nvSpPr>
        <p:spPr>
          <a:xfrm>
            <a:off x="2209270" y="2367607"/>
            <a:ext cx="8158050" cy="3818994"/>
          </a:xfrm>
          <a:prstGeom prst="rect">
            <a:avLst/>
          </a:prstGeom>
        </p:spPr>
        <p:txBody>
          <a:bodyPr wrap="square">
            <a:spAutoFit/>
          </a:bodyPr>
          <a:lstStyle/>
          <a:p>
            <a:pPr algn="just">
              <a:lnSpc>
                <a:spcPct val="120000"/>
              </a:lnSpc>
              <a:spcBef>
                <a:spcPts val="600"/>
              </a:spcBef>
            </a:pPr>
            <a:r>
              <a:rPr lang="en-US" sz="2800" dirty="0"/>
              <a:t>The text explains what Internet Safety Day is. The text gives details about the UK Safer Internet Centre. Finally, the text informs its young readers how they can stay safe on the Internet. </a:t>
            </a:r>
          </a:p>
          <a:p>
            <a:pPr algn="just">
              <a:lnSpc>
                <a:spcPct val="120000"/>
              </a:lnSpc>
              <a:spcBef>
                <a:spcPts val="600"/>
              </a:spcBef>
            </a:pPr>
            <a:endParaRPr lang="en-US" sz="2800" dirty="0"/>
          </a:p>
          <a:p>
            <a:pPr algn="just">
              <a:lnSpc>
                <a:spcPct val="120000"/>
              </a:lnSpc>
              <a:spcBef>
                <a:spcPts val="600"/>
              </a:spcBef>
            </a:pPr>
            <a:r>
              <a:rPr lang="en-US" sz="2800" dirty="0"/>
              <a:t>Information in this text is </a:t>
            </a:r>
            <a:r>
              <a:rPr lang="en-US" sz="2800" dirty="0" err="1"/>
              <a:t>organised</a:t>
            </a:r>
            <a:r>
              <a:rPr lang="en-US" sz="2800" dirty="0"/>
              <a:t> under different subtitles. </a:t>
            </a:r>
          </a:p>
        </p:txBody>
      </p:sp>
    </p:spTree>
    <p:extLst>
      <p:ext uri="{BB962C8B-B14F-4D97-AF65-F5344CB8AC3E}">
        <p14:creationId xmlns:p14="http://schemas.microsoft.com/office/powerpoint/2010/main" val="225941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026C-AAB0-F942-B937-36944DB6389A}"/>
              </a:ext>
            </a:extLst>
          </p:cNvPr>
          <p:cNvSpPr>
            <a:spLocks noGrp="1"/>
          </p:cNvSpPr>
          <p:nvPr>
            <p:ph type="title"/>
          </p:nvPr>
        </p:nvSpPr>
        <p:spPr>
          <a:xfrm>
            <a:off x="1574971" y="601048"/>
            <a:ext cx="9981415" cy="825019"/>
          </a:xfrm>
        </p:spPr>
        <p:txBody>
          <a:bodyPr/>
          <a:lstStyle/>
          <a:p>
            <a:r>
              <a:rPr lang="en-GB" sz="3600" dirty="0">
                <a:latin typeface="+mn-lt"/>
              </a:rPr>
              <a:t>Safer Internet Day – Tuesday, 9th February, 2021</a:t>
            </a:r>
            <a:endParaRPr lang="en-US" sz="3600" dirty="0">
              <a:latin typeface="+mn-lt"/>
            </a:endParaRPr>
          </a:p>
        </p:txBody>
      </p:sp>
      <p:sp>
        <p:nvSpPr>
          <p:cNvPr id="4" name="Rectangle: Rounded Corners 2">
            <a:extLst>
              <a:ext uri="{FF2B5EF4-FFF2-40B4-BE49-F238E27FC236}">
                <a16:creationId xmlns:a16="http://schemas.microsoft.com/office/drawing/2014/main" id="{596B147E-44C9-624F-9571-C7A219DC512B}"/>
              </a:ext>
            </a:extLst>
          </p:cNvPr>
          <p:cNvSpPr/>
          <p:nvPr/>
        </p:nvSpPr>
        <p:spPr>
          <a:xfrm>
            <a:off x="1828801" y="1762520"/>
            <a:ext cx="4724580" cy="2828334"/>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The theme for Safer Internet Day 2021 is </a:t>
            </a:r>
          </a:p>
          <a:p>
            <a:pPr algn="ctr"/>
            <a:endParaRPr lang="en-GB" sz="2800" dirty="0"/>
          </a:p>
          <a:p>
            <a:pPr algn="ctr"/>
            <a:r>
              <a:rPr lang="en-GB" sz="2800" dirty="0"/>
              <a:t>'An internet we trust: exploring reliability in the online world’.</a:t>
            </a:r>
            <a:endParaRPr lang="en-US" sz="2800" dirty="0"/>
          </a:p>
        </p:txBody>
      </p:sp>
      <p:pic>
        <p:nvPicPr>
          <p:cNvPr id="6" name="Picture 5" descr="A picture containing computer, sitting, computer&#10;&#10;Description automatically generated">
            <a:extLst>
              <a:ext uri="{FF2B5EF4-FFF2-40B4-BE49-F238E27FC236}">
                <a16:creationId xmlns:a16="http://schemas.microsoft.com/office/drawing/2014/main" id="{3278092E-C056-7247-B0B6-63A234106F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1236" y="1750736"/>
            <a:ext cx="5465150" cy="5247822"/>
          </a:xfrm>
          <a:prstGeom prst="rect">
            <a:avLst/>
          </a:prstGeom>
        </p:spPr>
      </p:pic>
    </p:spTree>
    <p:extLst>
      <p:ext uri="{BB962C8B-B14F-4D97-AF65-F5344CB8AC3E}">
        <p14:creationId xmlns:p14="http://schemas.microsoft.com/office/powerpoint/2010/main" val="209915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3A1AC9-0351-4762-82AE-4DA6D8A59762}"/>
              </a:ext>
            </a:extLst>
          </p:cNvPr>
          <p:cNvSpPr>
            <a:spLocks noGrp="1"/>
          </p:cNvSpPr>
          <p:nvPr>
            <p:ph type="sldNum" sz="quarter" idx="12"/>
          </p:nvPr>
        </p:nvSpPr>
        <p:spPr/>
        <p:txBody>
          <a:bodyPr/>
          <a:lstStyle/>
          <a:p>
            <a:fld id="{98C0CDE5-970C-4CC4-BF43-0DA127E73E82}" type="slidenum">
              <a:rPr lang="en-US" noProof="0" smtClean="0"/>
              <a:t>22</a:t>
            </a:fld>
            <a:endParaRPr lang="en-US" noProof="0" dirty="0"/>
          </a:p>
        </p:txBody>
      </p:sp>
      <p:sp>
        <p:nvSpPr>
          <p:cNvPr id="4" name="Title 3">
            <a:extLst>
              <a:ext uri="{FF2B5EF4-FFF2-40B4-BE49-F238E27FC236}">
                <a16:creationId xmlns:a16="http://schemas.microsoft.com/office/drawing/2014/main" id="{E024B566-5BF9-4896-9821-CADC69DEDB84}"/>
              </a:ext>
            </a:extLst>
          </p:cNvPr>
          <p:cNvSpPr>
            <a:spLocks noGrp="1"/>
          </p:cNvSpPr>
          <p:nvPr>
            <p:ph type="title"/>
          </p:nvPr>
        </p:nvSpPr>
        <p:spPr/>
        <p:txBody>
          <a:bodyPr/>
          <a:lstStyle/>
          <a:p>
            <a:r>
              <a:rPr lang="en-US" dirty="0"/>
              <a:t>Step 3</a:t>
            </a:r>
            <a:endParaRPr lang="en-GB" dirty="0"/>
          </a:p>
        </p:txBody>
      </p:sp>
      <p:sp>
        <p:nvSpPr>
          <p:cNvPr id="5" name="Text Placeholder 4">
            <a:extLst>
              <a:ext uri="{FF2B5EF4-FFF2-40B4-BE49-F238E27FC236}">
                <a16:creationId xmlns:a16="http://schemas.microsoft.com/office/drawing/2014/main" id="{568E3D8B-6474-4C6A-B206-B0B253D1552F}"/>
              </a:ext>
            </a:extLst>
          </p:cNvPr>
          <p:cNvSpPr>
            <a:spLocks noGrp="1"/>
          </p:cNvSpPr>
          <p:nvPr>
            <p:ph type="body" idx="1"/>
          </p:nvPr>
        </p:nvSpPr>
        <p:spPr>
          <a:xfrm rot="20751115">
            <a:off x="3655341" y="1750697"/>
            <a:ext cx="8441986" cy="4746612"/>
          </a:xfrm>
        </p:spPr>
        <p:txBody>
          <a:bodyPr>
            <a:normAutofit lnSpcReduction="10000"/>
          </a:bodyPr>
          <a:lstStyle/>
          <a:p>
            <a:endParaRPr lang="en-US" sz="800" dirty="0"/>
          </a:p>
          <a:p>
            <a:r>
              <a:rPr lang="en-US" dirty="0"/>
              <a:t>READ the text and questions again. </a:t>
            </a:r>
          </a:p>
          <a:p>
            <a:r>
              <a:rPr lang="en-US" dirty="0"/>
              <a:t>Then try to ANSWER the following questions:</a:t>
            </a:r>
          </a:p>
          <a:p>
            <a:endParaRPr lang="en-US" dirty="0"/>
          </a:p>
          <a:p>
            <a:pPr marL="914400" indent="-914400" algn="l">
              <a:buFont typeface="+mj-lt"/>
              <a:buAutoNum type="arabicPeriod"/>
            </a:pPr>
            <a:r>
              <a:rPr lang="en-US" dirty="0"/>
              <a:t>How many countries celebrate ‘Internet Safety Day’?</a:t>
            </a:r>
          </a:p>
          <a:p>
            <a:pPr marL="914400" indent="-914400" algn="l">
              <a:buFont typeface="+mj-lt"/>
              <a:buAutoNum type="arabicPeriod"/>
            </a:pPr>
            <a:r>
              <a:rPr lang="en-US" dirty="0"/>
              <a:t>What is the mission of the UK Safer Internet Centre? </a:t>
            </a:r>
          </a:p>
          <a:p>
            <a:pPr marL="914400" indent="-914400" algn="l">
              <a:buFont typeface="+mj-lt"/>
              <a:buAutoNum type="arabicPeriod"/>
            </a:pPr>
            <a:r>
              <a:rPr lang="en-US" dirty="0"/>
              <a:t>List three Internet uses found in the text.</a:t>
            </a:r>
          </a:p>
          <a:p>
            <a:pPr marL="914400" indent="-914400" algn="l">
              <a:buFont typeface="+mj-lt"/>
              <a:buAutoNum type="arabicPeriod"/>
            </a:pPr>
            <a:r>
              <a:rPr lang="en-US" dirty="0"/>
              <a:t>What are the five online safety tips shared in the text?</a:t>
            </a:r>
          </a:p>
        </p:txBody>
      </p:sp>
    </p:spTree>
    <p:extLst>
      <p:ext uri="{BB962C8B-B14F-4D97-AF65-F5344CB8AC3E}">
        <p14:creationId xmlns:p14="http://schemas.microsoft.com/office/powerpoint/2010/main" val="1920179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329BA7-11BD-424F-BEA2-E4D4634EDF6E}"/>
              </a:ext>
            </a:extLst>
          </p:cNvPr>
          <p:cNvSpPr>
            <a:spLocks noGrp="1"/>
          </p:cNvSpPr>
          <p:nvPr>
            <p:ph type="sldNum" sz="quarter" idx="12"/>
          </p:nvPr>
        </p:nvSpPr>
        <p:spPr/>
        <p:txBody>
          <a:bodyPr/>
          <a:lstStyle/>
          <a:p>
            <a:fld id="{98C0CDE5-970C-4CC4-BF43-0DA127E73E82}" type="slidenum">
              <a:rPr lang="en-US" noProof="0" smtClean="0"/>
              <a:t>23</a:t>
            </a:fld>
            <a:endParaRPr lang="en-US" noProof="0" dirty="0"/>
          </a:p>
        </p:txBody>
      </p:sp>
      <p:sp>
        <p:nvSpPr>
          <p:cNvPr id="6" name="Title 5">
            <a:extLst>
              <a:ext uri="{FF2B5EF4-FFF2-40B4-BE49-F238E27FC236}">
                <a16:creationId xmlns:a16="http://schemas.microsoft.com/office/drawing/2014/main" id="{58F59C66-80FC-424E-BD90-A52ECC9E2AF0}"/>
              </a:ext>
            </a:extLst>
          </p:cNvPr>
          <p:cNvSpPr>
            <a:spLocks noGrp="1"/>
          </p:cNvSpPr>
          <p:nvPr>
            <p:ph type="title"/>
          </p:nvPr>
        </p:nvSpPr>
        <p:spPr>
          <a:xfrm rot="21180000">
            <a:off x="-31754" y="332735"/>
            <a:ext cx="5385997" cy="1325563"/>
          </a:xfrm>
        </p:spPr>
        <p:txBody>
          <a:bodyPr>
            <a:normAutofit/>
          </a:bodyPr>
          <a:lstStyle/>
          <a:p>
            <a:r>
              <a:rPr lang="en-US" sz="3200" dirty="0"/>
              <a:t>Step 4:</a:t>
            </a:r>
            <a:br>
              <a:rPr lang="en-US" sz="3200" dirty="0"/>
            </a:br>
            <a:r>
              <a:rPr lang="en-US" sz="3200" dirty="0"/>
              <a:t>Discuss the questions</a:t>
            </a:r>
            <a:endParaRPr lang="en-GB" sz="3200" dirty="0"/>
          </a:p>
        </p:txBody>
      </p:sp>
      <p:sp>
        <p:nvSpPr>
          <p:cNvPr id="2" name="Rectangle 1">
            <a:extLst>
              <a:ext uri="{FF2B5EF4-FFF2-40B4-BE49-F238E27FC236}">
                <a16:creationId xmlns:a16="http://schemas.microsoft.com/office/drawing/2014/main" id="{987C1047-C672-4829-AF25-813E01879B35}"/>
              </a:ext>
            </a:extLst>
          </p:cNvPr>
          <p:cNvSpPr/>
          <p:nvPr/>
        </p:nvSpPr>
        <p:spPr>
          <a:xfrm>
            <a:off x="2077040" y="1504340"/>
            <a:ext cx="10436089" cy="523220"/>
          </a:xfrm>
          <a:prstGeom prst="rect">
            <a:avLst/>
          </a:prstGeom>
        </p:spPr>
        <p:txBody>
          <a:bodyPr wrap="square">
            <a:spAutoFit/>
          </a:bodyPr>
          <a:lstStyle/>
          <a:p>
            <a:pPr marL="914400" indent="-914400">
              <a:buFont typeface="+mj-lt"/>
              <a:buAutoNum type="arabicPeriod"/>
            </a:pPr>
            <a:r>
              <a:rPr lang="en-US" sz="2800" dirty="0">
                <a:solidFill>
                  <a:srgbClr val="180200"/>
                </a:solidFill>
              </a:rPr>
              <a:t>How many countries celebrate ‘Internet Safety Day’?</a:t>
            </a:r>
          </a:p>
        </p:txBody>
      </p:sp>
      <p:sp>
        <p:nvSpPr>
          <p:cNvPr id="4" name="Rectangle 3">
            <a:extLst>
              <a:ext uri="{FF2B5EF4-FFF2-40B4-BE49-F238E27FC236}">
                <a16:creationId xmlns:a16="http://schemas.microsoft.com/office/drawing/2014/main" id="{16200B7E-26C2-4A7C-83D5-AE89403CA567}"/>
              </a:ext>
            </a:extLst>
          </p:cNvPr>
          <p:cNvSpPr/>
          <p:nvPr/>
        </p:nvSpPr>
        <p:spPr>
          <a:xfrm>
            <a:off x="2077041" y="2083061"/>
            <a:ext cx="10114959" cy="562718"/>
          </a:xfrm>
          <a:prstGeom prst="rect">
            <a:avLst/>
          </a:prstGeom>
        </p:spPr>
        <p:txBody>
          <a:bodyPr wrap="square">
            <a:spAutoFit/>
          </a:bodyPr>
          <a:lstStyle/>
          <a:p>
            <a:pPr>
              <a:lnSpc>
                <a:spcPct val="120000"/>
              </a:lnSpc>
              <a:spcBef>
                <a:spcPts val="600"/>
              </a:spcBef>
            </a:pPr>
            <a:r>
              <a:rPr lang="en-US" sz="2800" dirty="0"/>
              <a:t>Over 100 countries</a:t>
            </a:r>
            <a:endParaRPr lang="en-GB" sz="2800" dirty="0"/>
          </a:p>
        </p:txBody>
      </p:sp>
      <p:sp>
        <p:nvSpPr>
          <p:cNvPr id="8" name="Rectangle 7">
            <a:extLst>
              <a:ext uri="{FF2B5EF4-FFF2-40B4-BE49-F238E27FC236}">
                <a16:creationId xmlns:a16="http://schemas.microsoft.com/office/drawing/2014/main" id="{F0074522-E213-4E40-A3D1-988D2706779E}"/>
              </a:ext>
            </a:extLst>
          </p:cNvPr>
          <p:cNvSpPr/>
          <p:nvPr/>
        </p:nvSpPr>
        <p:spPr>
          <a:xfrm>
            <a:off x="2114744" y="3003406"/>
            <a:ext cx="10436089" cy="523220"/>
          </a:xfrm>
          <a:prstGeom prst="rect">
            <a:avLst/>
          </a:prstGeom>
        </p:spPr>
        <p:txBody>
          <a:bodyPr wrap="square">
            <a:spAutoFit/>
          </a:bodyPr>
          <a:lstStyle/>
          <a:p>
            <a:r>
              <a:rPr lang="en-US" sz="2800" dirty="0">
                <a:solidFill>
                  <a:srgbClr val="180200"/>
                </a:solidFill>
              </a:rPr>
              <a:t>2.       What is the mission of the UK Safer Internet Centre?</a:t>
            </a:r>
          </a:p>
        </p:txBody>
      </p:sp>
      <p:sp>
        <p:nvSpPr>
          <p:cNvPr id="9" name="Rectangle 8">
            <a:extLst>
              <a:ext uri="{FF2B5EF4-FFF2-40B4-BE49-F238E27FC236}">
                <a16:creationId xmlns:a16="http://schemas.microsoft.com/office/drawing/2014/main" id="{F6F1BCF6-3192-4D1C-853F-B4824B58C3FC}"/>
              </a:ext>
            </a:extLst>
          </p:cNvPr>
          <p:cNvSpPr/>
          <p:nvPr/>
        </p:nvSpPr>
        <p:spPr>
          <a:xfrm>
            <a:off x="2114744" y="3577537"/>
            <a:ext cx="9263409" cy="954107"/>
          </a:xfrm>
          <a:prstGeom prst="rect">
            <a:avLst/>
          </a:prstGeom>
        </p:spPr>
        <p:txBody>
          <a:bodyPr wrap="square">
            <a:spAutoFit/>
          </a:bodyPr>
          <a:lstStyle/>
          <a:p>
            <a:pPr>
              <a:spcBef>
                <a:spcPts val="600"/>
              </a:spcBef>
            </a:pPr>
            <a:r>
              <a:rPr lang="en-US" sz="2800" dirty="0"/>
              <a:t>The Centre’s mission is to promote the safe and responsible use of technology for young people. </a:t>
            </a:r>
            <a:endParaRPr lang="en-GB" sz="2800" dirty="0"/>
          </a:p>
        </p:txBody>
      </p:sp>
      <p:sp>
        <p:nvSpPr>
          <p:cNvPr id="10" name="Rectangle 9">
            <a:extLst>
              <a:ext uri="{FF2B5EF4-FFF2-40B4-BE49-F238E27FC236}">
                <a16:creationId xmlns:a16="http://schemas.microsoft.com/office/drawing/2014/main" id="{4C039926-E9DF-4F04-A341-BE346BAC943D}"/>
              </a:ext>
            </a:extLst>
          </p:cNvPr>
          <p:cNvSpPr/>
          <p:nvPr/>
        </p:nvSpPr>
        <p:spPr>
          <a:xfrm>
            <a:off x="2077041" y="4830439"/>
            <a:ext cx="10436089" cy="523220"/>
          </a:xfrm>
          <a:prstGeom prst="rect">
            <a:avLst/>
          </a:prstGeom>
        </p:spPr>
        <p:txBody>
          <a:bodyPr wrap="square">
            <a:spAutoFit/>
          </a:bodyPr>
          <a:lstStyle/>
          <a:p>
            <a:r>
              <a:rPr lang="en-US" sz="2800" dirty="0">
                <a:solidFill>
                  <a:srgbClr val="180200"/>
                </a:solidFill>
              </a:rPr>
              <a:t>3.       List three Internet uses found in the text.  </a:t>
            </a:r>
            <a:endParaRPr lang="en-GB" sz="2800" dirty="0">
              <a:solidFill>
                <a:srgbClr val="180200"/>
              </a:solidFill>
            </a:endParaRPr>
          </a:p>
        </p:txBody>
      </p:sp>
      <p:sp>
        <p:nvSpPr>
          <p:cNvPr id="11" name="Rectangle 10">
            <a:extLst>
              <a:ext uri="{FF2B5EF4-FFF2-40B4-BE49-F238E27FC236}">
                <a16:creationId xmlns:a16="http://schemas.microsoft.com/office/drawing/2014/main" id="{0E0BFF85-7862-41BC-955C-A010548434B9}"/>
              </a:ext>
            </a:extLst>
          </p:cNvPr>
          <p:cNvSpPr/>
          <p:nvPr/>
        </p:nvSpPr>
        <p:spPr>
          <a:xfrm>
            <a:off x="2077041" y="5353659"/>
            <a:ext cx="10114959" cy="562718"/>
          </a:xfrm>
          <a:prstGeom prst="rect">
            <a:avLst/>
          </a:prstGeom>
        </p:spPr>
        <p:txBody>
          <a:bodyPr wrap="square">
            <a:spAutoFit/>
          </a:bodyPr>
          <a:lstStyle/>
          <a:p>
            <a:pPr>
              <a:lnSpc>
                <a:spcPct val="120000"/>
              </a:lnSpc>
              <a:spcBef>
                <a:spcPts val="600"/>
              </a:spcBef>
            </a:pPr>
            <a:r>
              <a:rPr lang="en-US" sz="2800" dirty="0"/>
              <a:t>Gaming, shopping and learning new information.</a:t>
            </a:r>
            <a:endParaRPr lang="en-GB" sz="2800" dirty="0"/>
          </a:p>
        </p:txBody>
      </p:sp>
    </p:spTree>
    <p:extLst>
      <p:ext uri="{BB962C8B-B14F-4D97-AF65-F5344CB8AC3E}">
        <p14:creationId xmlns:p14="http://schemas.microsoft.com/office/powerpoint/2010/main" val="3909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2E514E-0495-46C5-8DB6-82C06936CF1F}"/>
              </a:ext>
            </a:extLst>
          </p:cNvPr>
          <p:cNvSpPr>
            <a:spLocks noGrp="1"/>
          </p:cNvSpPr>
          <p:nvPr>
            <p:ph type="sldNum" sz="quarter" idx="12"/>
          </p:nvPr>
        </p:nvSpPr>
        <p:spPr/>
        <p:txBody>
          <a:bodyPr/>
          <a:lstStyle/>
          <a:p>
            <a:fld id="{98C0CDE5-970C-4CC4-BF43-0DA127E73E82}" type="slidenum">
              <a:rPr lang="en-US" noProof="0" smtClean="0"/>
              <a:t>24</a:t>
            </a:fld>
            <a:endParaRPr lang="en-US" noProof="0" dirty="0"/>
          </a:p>
        </p:txBody>
      </p:sp>
      <p:sp>
        <p:nvSpPr>
          <p:cNvPr id="6" name="Title 5">
            <a:extLst>
              <a:ext uri="{FF2B5EF4-FFF2-40B4-BE49-F238E27FC236}">
                <a16:creationId xmlns:a16="http://schemas.microsoft.com/office/drawing/2014/main" id="{C0482EFF-6EB2-40F4-9147-8062349CAA0B}"/>
              </a:ext>
            </a:extLst>
          </p:cNvPr>
          <p:cNvSpPr>
            <a:spLocks noGrp="1"/>
          </p:cNvSpPr>
          <p:nvPr>
            <p:ph type="title"/>
          </p:nvPr>
        </p:nvSpPr>
        <p:spPr/>
        <p:txBody>
          <a:bodyPr>
            <a:normAutofit fontScale="90000"/>
          </a:bodyPr>
          <a:lstStyle/>
          <a:p>
            <a:r>
              <a:rPr lang="en-US" sz="3200" dirty="0"/>
              <a:t>Step 4:</a:t>
            </a:r>
            <a:br>
              <a:rPr lang="en-US" sz="3200" dirty="0"/>
            </a:br>
            <a:r>
              <a:rPr lang="en-US" sz="3200" dirty="0"/>
              <a:t>Discuss the questions</a:t>
            </a:r>
            <a:endParaRPr lang="en-GB" sz="3200" dirty="0"/>
          </a:p>
        </p:txBody>
      </p:sp>
      <p:sp>
        <p:nvSpPr>
          <p:cNvPr id="7" name="Rectangle 6">
            <a:extLst>
              <a:ext uri="{FF2B5EF4-FFF2-40B4-BE49-F238E27FC236}">
                <a16:creationId xmlns:a16="http://schemas.microsoft.com/office/drawing/2014/main" id="{161E2154-33FD-4597-9AAA-3D7C77FC0343}"/>
              </a:ext>
            </a:extLst>
          </p:cNvPr>
          <p:cNvSpPr/>
          <p:nvPr/>
        </p:nvSpPr>
        <p:spPr>
          <a:xfrm>
            <a:off x="1123050" y="1844699"/>
            <a:ext cx="10436089" cy="523220"/>
          </a:xfrm>
          <a:prstGeom prst="rect">
            <a:avLst/>
          </a:prstGeom>
        </p:spPr>
        <p:txBody>
          <a:bodyPr wrap="square">
            <a:spAutoFit/>
          </a:bodyPr>
          <a:lstStyle/>
          <a:p>
            <a:r>
              <a:rPr lang="en-US" sz="2800" dirty="0">
                <a:solidFill>
                  <a:srgbClr val="180200"/>
                </a:solidFill>
              </a:rPr>
              <a:t>4.        What are the five online safety tips shared in the text?</a:t>
            </a:r>
          </a:p>
        </p:txBody>
      </p:sp>
      <p:sp>
        <p:nvSpPr>
          <p:cNvPr id="8" name="Rectangle 7">
            <a:extLst>
              <a:ext uri="{FF2B5EF4-FFF2-40B4-BE49-F238E27FC236}">
                <a16:creationId xmlns:a16="http://schemas.microsoft.com/office/drawing/2014/main" id="{AACA5FA1-41BF-4791-BF79-B8DD5EF4EE01}"/>
              </a:ext>
            </a:extLst>
          </p:cNvPr>
          <p:cNvSpPr/>
          <p:nvPr/>
        </p:nvSpPr>
        <p:spPr>
          <a:xfrm>
            <a:off x="2090266" y="2376170"/>
            <a:ext cx="11701020" cy="4126771"/>
          </a:xfrm>
          <a:prstGeom prst="rect">
            <a:avLst/>
          </a:prstGeom>
        </p:spPr>
        <p:txBody>
          <a:bodyPr wrap="square">
            <a:spAutoFit/>
          </a:bodyPr>
          <a:lstStyle/>
          <a:p>
            <a:pPr>
              <a:lnSpc>
                <a:spcPct val="120000"/>
              </a:lnSpc>
              <a:spcBef>
                <a:spcPts val="600"/>
              </a:spcBef>
            </a:pPr>
            <a:r>
              <a:rPr lang="en-US" sz="2800" dirty="0"/>
              <a:t>The five online safety tips are: </a:t>
            </a:r>
          </a:p>
          <a:p>
            <a:pPr marL="514350" indent="-514350">
              <a:lnSpc>
                <a:spcPct val="120000"/>
              </a:lnSpc>
              <a:spcBef>
                <a:spcPts val="600"/>
              </a:spcBef>
              <a:buAutoNum type="arabicPeriod"/>
            </a:pPr>
            <a:r>
              <a:rPr lang="en-US" sz="2800" dirty="0"/>
              <a:t>never share your personal details online; </a:t>
            </a:r>
          </a:p>
          <a:p>
            <a:pPr marL="514350" indent="-514350">
              <a:lnSpc>
                <a:spcPct val="120000"/>
              </a:lnSpc>
              <a:spcBef>
                <a:spcPts val="600"/>
              </a:spcBef>
              <a:buAutoNum type="arabicPeriod"/>
            </a:pPr>
            <a:r>
              <a:rPr lang="en-US" sz="2800" dirty="0"/>
              <a:t>don’t open any email attachments;</a:t>
            </a:r>
          </a:p>
          <a:p>
            <a:pPr marL="514350" indent="-514350">
              <a:lnSpc>
                <a:spcPct val="120000"/>
              </a:lnSpc>
              <a:spcBef>
                <a:spcPts val="600"/>
              </a:spcBef>
              <a:buAutoNum type="arabicPeriod"/>
            </a:pPr>
            <a:r>
              <a:rPr lang="en-US" sz="2800" dirty="0"/>
              <a:t>block emails from people you don’t </a:t>
            </a:r>
            <a:r>
              <a:rPr lang="en-US" sz="2800" dirty="0" err="1"/>
              <a:t>recognise</a:t>
            </a:r>
            <a:r>
              <a:rPr lang="en-US" sz="2800" dirty="0"/>
              <a:t>; </a:t>
            </a:r>
          </a:p>
          <a:p>
            <a:pPr marL="514350" indent="-514350">
              <a:lnSpc>
                <a:spcPct val="120000"/>
              </a:lnSpc>
              <a:spcBef>
                <a:spcPts val="600"/>
              </a:spcBef>
              <a:buAutoNum type="arabicPeriod"/>
            </a:pPr>
            <a:r>
              <a:rPr lang="en-US" sz="2800" dirty="0"/>
              <a:t>never meet anyone without an adult with you; </a:t>
            </a:r>
          </a:p>
          <a:p>
            <a:pPr marL="514350" indent="-514350">
              <a:lnSpc>
                <a:spcPct val="120000"/>
              </a:lnSpc>
              <a:spcBef>
                <a:spcPts val="600"/>
              </a:spcBef>
              <a:buAutoNum type="arabicPeriod"/>
            </a:pPr>
            <a:r>
              <a:rPr lang="en-US" sz="2800" dirty="0"/>
              <a:t>tell an adult if someone is nasty to you or you see </a:t>
            </a:r>
          </a:p>
          <a:p>
            <a:pPr>
              <a:lnSpc>
                <a:spcPct val="120000"/>
              </a:lnSpc>
              <a:spcBef>
                <a:spcPts val="600"/>
              </a:spcBef>
            </a:pPr>
            <a:r>
              <a:rPr lang="en-US" sz="2800" dirty="0"/>
              <a:t>      something upsetting. </a:t>
            </a:r>
          </a:p>
        </p:txBody>
      </p:sp>
    </p:spTree>
    <p:extLst>
      <p:ext uri="{BB962C8B-B14F-4D97-AF65-F5344CB8AC3E}">
        <p14:creationId xmlns:p14="http://schemas.microsoft.com/office/powerpoint/2010/main" val="184842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3A1AC9-0351-4762-82AE-4DA6D8A59762}"/>
              </a:ext>
            </a:extLst>
          </p:cNvPr>
          <p:cNvSpPr>
            <a:spLocks noGrp="1"/>
          </p:cNvSpPr>
          <p:nvPr>
            <p:ph type="sldNum" sz="quarter" idx="12"/>
          </p:nvPr>
        </p:nvSpPr>
        <p:spPr/>
        <p:txBody>
          <a:bodyPr/>
          <a:lstStyle/>
          <a:p>
            <a:fld id="{98C0CDE5-970C-4CC4-BF43-0DA127E73E82}" type="slidenum">
              <a:rPr lang="en-US" noProof="0" smtClean="0"/>
              <a:t>25</a:t>
            </a:fld>
            <a:endParaRPr lang="en-US" noProof="0" dirty="0"/>
          </a:p>
        </p:txBody>
      </p:sp>
      <p:sp>
        <p:nvSpPr>
          <p:cNvPr id="4" name="Title 3">
            <a:extLst>
              <a:ext uri="{FF2B5EF4-FFF2-40B4-BE49-F238E27FC236}">
                <a16:creationId xmlns:a16="http://schemas.microsoft.com/office/drawing/2014/main" id="{E024B566-5BF9-4896-9821-CADC69DEDB84}"/>
              </a:ext>
            </a:extLst>
          </p:cNvPr>
          <p:cNvSpPr>
            <a:spLocks noGrp="1"/>
          </p:cNvSpPr>
          <p:nvPr>
            <p:ph type="title"/>
          </p:nvPr>
        </p:nvSpPr>
        <p:spPr/>
        <p:txBody>
          <a:bodyPr/>
          <a:lstStyle/>
          <a:p>
            <a:r>
              <a:rPr lang="en-US" dirty="0"/>
              <a:t>Step 5</a:t>
            </a:r>
            <a:endParaRPr lang="en-GB" dirty="0"/>
          </a:p>
        </p:txBody>
      </p:sp>
      <p:sp>
        <p:nvSpPr>
          <p:cNvPr id="5" name="Text Placeholder 4">
            <a:extLst>
              <a:ext uri="{FF2B5EF4-FFF2-40B4-BE49-F238E27FC236}">
                <a16:creationId xmlns:a16="http://schemas.microsoft.com/office/drawing/2014/main" id="{568E3D8B-6474-4C6A-B206-B0B253D1552F}"/>
              </a:ext>
            </a:extLst>
          </p:cNvPr>
          <p:cNvSpPr>
            <a:spLocks noGrp="1"/>
          </p:cNvSpPr>
          <p:nvPr>
            <p:ph type="body" idx="1"/>
          </p:nvPr>
        </p:nvSpPr>
        <p:spPr>
          <a:xfrm rot="20701954">
            <a:off x="3834740" y="2378752"/>
            <a:ext cx="8450056" cy="3793871"/>
          </a:xfrm>
        </p:spPr>
        <p:txBody>
          <a:bodyPr>
            <a:normAutofit/>
          </a:bodyPr>
          <a:lstStyle/>
          <a:p>
            <a:endParaRPr lang="en-US" dirty="0"/>
          </a:p>
          <a:p>
            <a:r>
              <a:rPr lang="en-US" sz="5100" dirty="0"/>
              <a:t>LISTEN to me as I </a:t>
            </a:r>
          </a:p>
          <a:p>
            <a:r>
              <a:rPr lang="en-US" sz="5100" dirty="0"/>
              <a:t>READ the text ALOUD. </a:t>
            </a:r>
          </a:p>
          <a:p>
            <a:endParaRPr lang="en-US" sz="5100" dirty="0"/>
          </a:p>
        </p:txBody>
      </p:sp>
    </p:spTree>
    <p:extLst>
      <p:ext uri="{BB962C8B-B14F-4D97-AF65-F5344CB8AC3E}">
        <p14:creationId xmlns:p14="http://schemas.microsoft.com/office/powerpoint/2010/main" val="3924928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0E78B8-C5E5-4B35-8CB8-A43CF6B41F90}"/>
              </a:ext>
            </a:extLst>
          </p:cNvPr>
          <p:cNvSpPr>
            <a:spLocks noGrp="1"/>
          </p:cNvSpPr>
          <p:nvPr>
            <p:ph type="sldNum" sz="quarter" idx="12"/>
          </p:nvPr>
        </p:nvSpPr>
        <p:spPr/>
        <p:txBody>
          <a:bodyPr/>
          <a:lstStyle/>
          <a:p>
            <a:fld id="{98C0CDE5-970C-4CC4-BF43-0DA127E73E82}" type="slidenum">
              <a:rPr lang="en-US" noProof="0" smtClean="0"/>
              <a:t>26</a:t>
            </a:fld>
            <a:endParaRPr lang="en-US" noProof="0" dirty="0"/>
          </a:p>
        </p:txBody>
      </p:sp>
      <p:pic>
        <p:nvPicPr>
          <p:cNvPr id="4" name="Picture 3">
            <a:extLst>
              <a:ext uri="{FF2B5EF4-FFF2-40B4-BE49-F238E27FC236}">
                <a16:creationId xmlns:a16="http://schemas.microsoft.com/office/drawing/2014/main" id="{FBD60C71-2163-4528-BF34-6181D064172A}"/>
              </a:ext>
            </a:extLst>
          </p:cNvPr>
          <p:cNvPicPr/>
          <p:nvPr/>
        </p:nvPicPr>
        <p:blipFill>
          <a:blip r:embed="rId2">
            <a:extLst>
              <a:ext uri="{28A0092B-C50C-407E-A947-70E740481C1C}">
                <a14:useLocalDpi xmlns:a14="http://schemas.microsoft.com/office/drawing/2010/main" val="0"/>
              </a:ext>
            </a:extLst>
          </a:blip>
          <a:stretch>
            <a:fillRect/>
          </a:stretch>
        </p:blipFill>
        <p:spPr>
          <a:xfrm>
            <a:off x="711313" y="0"/>
            <a:ext cx="5202238" cy="6992937"/>
          </a:xfrm>
          <a:prstGeom prst="rect">
            <a:avLst/>
          </a:prstGeom>
        </p:spPr>
      </p:pic>
      <p:pic>
        <p:nvPicPr>
          <p:cNvPr id="6" name="Picture 5">
            <a:extLst>
              <a:ext uri="{FF2B5EF4-FFF2-40B4-BE49-F238E27FC236}">
                <a16:creationId xmlns:a16="http://schemas.microsoft.com/office/drawing/2014/main" id="{ABC1E987-15F4-47F5-BC52-346C996504FD}"/>
              </a:ext>
            </a:extLst>
          </p:cNvPr>
          <p:cNvPicPr/>
          <p:nvPr/>
        </p:nvPicPr>
        <p:blipFill>
          <a:blip r:embed="rId3"/>
          <a:stretch>
            <a:fillRect/>
          </a:stretch>
        </p:blipFill>
        <p:spPr>
          <a:xfrm>
            <a:off x="6233318" y="0"/>
            <a:ext cx="5202238" cy="6992937"/>
          </a:xfrm>
          <a:prstGeom prst="rect">
            <a:avLst/>
          </a:prstGeom>
        </p:spPr>
      </p:pic>
    </p:spTree>
    <p:extLst>
      <p:ext uri="{BB962C8B-B14F-4D97-AF65-F5344CB8AC3E}">
        <p14:creationId xmlns:p14="http://schemas.microsoft.com/office/powerpoint/2010/main" val="3119785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97DFFD-4D86-43DE-AEFD-F37F67028859}"/>
              </a:ext>
            </a:extLst>
          </p:cNvPr>
          <p:cNvSpPr>
            <a:spLocks noGrp="1"/>
          </p:cNvSpPr>
          <p:nvPr>
            <p:ph type="sldNum" sz="quarter" idx="12"/>
          </p:nvPr>
        </p:nvSpPr>
        <p:spPr/>
        <p:txBody>
          <a:bodyPr/>
          <a:lstStyle/>
          <a:p>
            <a:fld id="{98C0CDE5-970C-4CC4-BF43-0DA127E73E82}" type="slidenum">
              <a:rPr lang="en-US" noProof="0" smtClean="0"/>
              <a:t>27</a:t>
            </a:fld>
            <a:endParaRPr lang="en-US" noProof="0" dirty="0"/>
          </a:p>
        </p:txBody>
      </p:sp>
      <p:sp>
        <p:nvSpPr>
          <p:cNvPr id="4" name="Title 3">
            <a:extLst>
              <a:ext uri="{FF2B5EF4-FFF2-40B4-BE49-F238E27FC236}">
                <a16:creationId xmlns:a16="http://schemas.microsoft.com/office/drawing/2014/main" id="{2CE58C1F-ACC5-43AE-B24E-09138A2008EA}"/>
              </a:ext>
            </a:extLst>
          </p:cNvPr>
          <p:cNvSpPr>
            <a:spLocks noGrp="1"/>
          </p:cNvSpPr>
          <p:nvPr>
            <p:ph type="title"/>
          </p:nvPr>
        </p:nvSpPr>
        <p:spPr/>
        <p:txBody>
          <a:bodyPr/>
          <a:lstStyle/>
          <a:p>
            <a:r>
              <a:rPr lang="en-US" dirty="0"/>
              <a:t>Step 6</a:t>
            </a:r>
            <a:endParaRPr lang="en-GB" dirty="0"/>
          </a:p>
        </p:txBody>
      </p:sp>
      <p:sp>
        <p:nvSpPr>
          <p:cNvPr id="5" name="Text Placeholder 4">
            <a:extLst>
              <a:ext uri="{FF2B5EF4-FFF2-40B4-BE49-F238E27FC236}">
                <a16:creationId xmlns:a16="http://schemas.microsoft.com/office/drawing/2014/main" id="{92353158-7330-479E-BFB5-512E5D17CB64}"/>
              </a:ext>
            </a:extLst>
          </p:cNvPr>
          <p:cNvSpPr>
            <a:spLocks noGrp="1"/>
          </p:cNvSpPr>
          <p:nvPr>
            <p:ph type="body" idx="1"/>
          </p:nvPr>
        </p:nvSpPr>
        <p:spPr>
          <a:xfrm rot="20782107">
            <a:off x="4378362" y="3664747"/>
            <a:ext cx="7733753" cy="3558700"/>
          </a:xfrm>
        </p:spPr>
        <p:txBody>
          <a:bodyPr>
            <a:normAutofit/>
          </a:bodyPr>
          <a:lstStyle/>
          <a:p>
            <a:r>
              <a:rPr lang="en-US" sz="5400" dirty="0"/>
              <a:t>READ the text ALOUD.</a:t>
            </a:r>
          </a:p>
          <a:p>
            <a:endParaRPr lang="en-US" sz="5400" dirty="0"/>
          </a:p>
          <a:p>
            <a:endParaRPr lang="en-GB" dirty="0"/>
          </a:p>
        </p:txBody>
      </p:sp>
    </p:spTree>
    <p:extLst>
      <p:ext uri="{BB962C8B-B14F-4D97-AF65-F5344CB8AC3E}">
        <p14:creationId xmlns:p14="http://schemas.microsoft.com/office/powerpoint/2010/main" val="2732390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B4F11B-9072-4DE7-99FD-C598F4E50B22}"/>
              </a:ext>
            </a:extLst>
          </p:cNvPr>
          <p:cNvSpPr>
            <a:spLocks noGrp="1"/>
          </p:cNvSpPr>
          <p:nvPr>
            <p:ph type="sldNum" sz="quarter" idx="12"/>
          </p:nvPr>
        </p:nvSpPr>
        <p:spPr/>
        <p:txBody>
          <a:bodyPr/>
          <a:lstStyle/>
          <a:p>
            <a:fld id="{98C0CDE5-970C-4CC4-BF43-0DA127E73E82}" type="slidenum">
              <a:rPr lang="en-US" noProof="0" smtClean="0"/>
              <a:t>28</a:t>
            </a:fld>
            <a:endParaRPr lang="en-US" noProof="0" dirty="0"/>
          </a:p>
        </p:txBody>
      </p:sp>
      <p:sp>
        <p:nvSpPr>
          <p:cNvPr id="4" name="Title 3">
            <a:extLst>
              <a:ext uri="{FF2B5EF4-FFF2-40B4-BE49-F238E27FC236}">
                <a16:creationId xmlns:a16="http://schemas.microsoft.com/office/drawing/2014/main" id="{AFED2DDE-0A08-43F5-B428-0C203D4AE01D}"/>
              </a:ext>
            </a:extLst>
          </p:cNvPr>
          <p:cNvSpPr>
            <a:spLocks noGrp="1"/>
          </p:cNvSpPr>
          <p:nvPr>
            <p:ph type="title"/>
          </p:nvPr>
        </p:nvSpPr>
        <p:spPr/>
        <p:txBody>
          <a:bodyPr/>
          <a:lstStyle/>
          <a:p>
            <a:r>
              <a:rPr lang="en-US" dirty="0"/>
              <a:t>Step 7</a:t>
            </a:r>
            <a:endParaRPr lang="en-GB" dirty="0"/>
          </a:p>
        </p:txBody>
      </p:sp>
      <p:sp>
        <p:nvSpPr>
          <p:cNvPr id="6" name="Text Placeholder 4">
            <a:extLst>
              <a:ext uri="{FF2B5EF4-FFF2-40B4-BE49-F238E27FC236}">
                <a16:creationId xmlns:a16="http://schemas.microsoft.com/office/drawing/2014/main" id="{DC65B745-047E-466C-9F5A-3706896412AF}"/>
              </a:ext>
            </a:extLst>
          </p:cNvPr>
          <p:cNvSpPr>
            <a:spLocks noGrp="1"/>
          </p:cNvSpPr>
          <p:nvPr>
            <p:ph type="body" idx="1"/>
          </p:nvPr>
        </p:nvSpPr>
        <p:spPr>
          <a:xfrm rot="20835703">
            <a:off x="3962793" y="2677158"/>
            <a:ext cx="8176191" cy="2987147"/>
          </a:xfrm>
        </p:spPr>
        <p:txBody>
          <a:bodyPr>
            <a:normAutofit/>
          </a:bodyPr>
          <a:lstStyle/>
          <a:p>
            <a:r>
              <a:rPr lang="en-US" sz="6000" dirty="0"/>
              <a:t>Let’s DISCUSS </a:t>
            </a:r>
          </a:p>
          <a:p>
            <a:r>
              <a:rPr lang="en-US" sz="6000" dirty="0"/>
              <a:t>the questions.</a:t>
            </a:r>
            <a:endParaRPr lang="en-GB" sz="6000" dirty="0"/>
          </a:p>
        </p:txBody>
      </p:sp>
    </p:spTree>
    <p:extLst>
      <p:ext uri="{BB962C8B-B14F-4D97-AF65-F5344CB8AC3E}">
        <p14:creationId xmlns:p14="http://schemas.microsoft.com/office/powerpoint/2010/main" val="3401205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0E78B8-C5E5-4B35-8CB8-A43CF6B41F90}"/>
              </a:ext>
            </a:extLst>
          </p:cNvPr>
          <p:cNvSpPr>
            <a:spLocks noGrp="1"/>
          </p:cNvSpPr>
          <p:nvPr>
            <p:ph type="sldNum" sz="quarter" idx="12"/>
          </p:nvPr>
        </p:nvSpPr>
        <p:spPr/>
        <p:txBody>
          <a:bodyPr/>
          <a:lstStyle/>
          <a:p>
            <a:fld id="{98C0CDE5-970C-4CC4-BF43-0DA127E73E82}" type="slidenum">
              <a:rPr lang="en-US" noProof="0" smtClean="0"/>
              <a:t>29</a:t>
            </a:fld>
            <a:endParaRPr lang="en-US" noProof="0" dirty="0"/>
          </a:p>
        </p:txBody>
      </p:sp>
      <p:pic>
        <p:nvPicPr>
          <p:cNvPr id="2" name="Picture 1">
            <a:extLst>
              <a:ext uri="{FF2B5EF4-FFF2-40B4-BE49-F238E27FC236}">
                <a16:creationId xmlns:a16="http://schemas.microsoft.com/office/drawing/2014/main" id="{310F1039-9D4F-4367-B48A-78F50CC72A25}"/>
              </a:ext>
            </a:extLst>
          </p:cNvPr>
          <p:cNvPicPr>
            <a:picLocks noChangeAspect="1"/>
          </p:cNvPicPr>
          <p:nvPr/>
        </p:nvPicPr>
        <p:blipFill>
          <a:blip r:embed="rId2"/>
          <a:stretch>
            <a:fillRect/>
          </a:stretch>
        </p:blipFill>
        <p:spPr>
          <a:xfrm>
            <a:off x="1200387" y="0"/>
            <a:ext cx="10081975" cy="6798194"/>
          </a:xfrm>
          <a:prstGeom prst="rect">
            <a:avLst/>
          </a:prstGeom>
        </p:spPr>
      </p:pic>
    </p:spTree>
    <p:extLst>
      <p:ext uri="{BB962C8B-B14F-4D97-AF65-F5344CB8AC3E}">
        <p14:creationId xmlns:p14="http://schemas.microsoft.com/office/powerpoint/2010/main" val="372932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9F9A-7914-429C-8B48-A81473A57190}"/>
              </a:ext>
            </a:extLst>
          </p:cNvPr>
          <p:cNvSpPr>
            <a:spLocks noGrp="1"/>
          </p:cNvSpPr>
          <p:nvPr>
            <p:ph type="title"/>
          </p:nvPr>
        </p:nvSpPr>
        <p:spPr>
          <a:xfrm rot="-360000">
            <a:off x="369857" y="1003756"/>
            <a:ext cx="4065084" cy="700842"/>
          </a:xfrm>
        </p:spPr>
        <p:txBody>
          <a:bodyPr>
            <a:normAutofit fontScale="90000"/>
          </a:bodyPr>
          <a:lstStyle/>
          <a:p>
            <a:r>
              <a:rPr lang="en-US" dirty="0"/>
              <a:t>Lesson Resources</a:t>
            </a:r>
          </a:p>
        </p:txBody>
      </p:sp>
      <p:sp>
        <p:nvSpPr>
          <p:cNvPr id="9" name="Slide Number Placeholder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a:lstStyle/>
          <a:p>
            <a:fld id="{98C0CDE5-970C-4CC4-BF43-0DA127E73E82}" type="slidenum">
              <a:rPr lang="en-US" smtClean="0"/>
              <a:pPr/>
              <a:t>3</a:t>
            </a:fld>
            <a:endParaRPr lang="en-US" dirty="0"/>
          </a:p>
        </p:txBody>
      </p:sp>
      <p:sp>
        <p:nvSpPr>
          <p:cNvPr id="11" name="Text Placeholder 3">
            <a:extLst>
              <a:ext uri="{FF2B5EF4-FFF2-40B4-BE49-F238E27FC236}">
                <a16:creationId xmlns:a16="http://schemas.microsoft.com/office/drawing/2014/main" id="{1EE739B1-534B-48CE-B753-D30B0C4CB887}"/>
              </a:ext>
            </a:extLst>
          </p:cNvPr>
          <p:cNvSpPr txBox="1">
            <a:spLocks/>
          </p:cNvSpPr>
          <p:nvPr/>
        </p:nvSpPr>
        <p:spPr>
          <a:xfrm>
            <a:off x="0" y="2543110"/>
            <a:ext cx="3728018" cy="3402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t>Dictionary</a:t>
            </a:r>
          </a:p>
          <a:p>
            <a:pPr>
              <a:lnSpc>
                <a:spcPct val="150000"/>
              </a:lnSpc>
            </a:pPr>
            <a:r>
              <a:rPr lang="en-US" dirty="0"/>
              <a:t>Reading Text</a:t>
            </a:r>
          </a:p>
          <a:p>
            <a:pPr>
              <a:lnSpc>
                <a:spcPct val="150000"/>
              </a:lnSpc>
            </a:pPr>
            <a:r>
              <a:rPr lang="en-US" dirty="0"/>
              <a:t>Questions Worksheet</a:t>
            </a:r>
          </a:p>
          <a:p>
            <a:pPr>
              <a:lnSpc>
                <a:spcPct val="150000"/>
              </a:lnSpc>
            </a:pPr>
            <a:r>
              <a:rPr lang="en-US" dirty="0"/>
              <a:t>Answers Handout</a:t>
            </a:r>
          </a:p>
        </p:txBody>
      </p:sp>
      <p:pic>
        <p:nvPicPr>
          <p:cNvPr id="1026" name="Picture 2" descr="See the source image">
            <a:extLst>
              <a:ext uri="{FF2B5EF4-FFF2-40B4-BE49-F238E27FC236}">
                <a16:creationId xmlns:a16="http://schemas.microsoft.com/office/drawing/2014/main" id="{0BACB23E-7553-4BDB-BFC6-49D570C96C5E}"/>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8829" r="8829"/>
          <a:stretch>
            <a:fillRect/>
          </a:stretch>
        </p:blipFill>
        <p:spPr bwMode="auto">
          <a:xfrm rot="20769647">
            <a:off x="3941859" y="1800181"/>
            <a:ext cx="9151745" cy="606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947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B4F11B-9072-4DE7-99FD-C598F4E50B22}"/>
              </a:ext>
            </a:extLst>
          </p:cNvPr>
          <p:cNvSpPr>
            <a:spLocks noGrp="1"/>
          </p:cNvSpPr>
          <p:nvPr>
            <p:ph type="sldNum" sz="quarter" idx="12"/>
          </p:nvPr>
        </p:nvSpPr>
        <p:spPr/>
        <p:txBody>
          <a:bodyPr/>
          <a:lstStyle/>
          <a:p>
            <a:fld id="{98C0CDE5-970C-4CC4-BF43-0DA127E73E82}" type="slidenum">
              <a:rPr lang="en-US" noProof="0" smtClean="0"/>
              <a:t>30</a:t>
            </a:fld>
            <a:endParaRPr lang="en-US" noProof="0" dirty="0"/>
          </a:p>
        </p:txBody>
      </p:sp>
      <p:sp>
        <p:nvSpPr>
          <p:cNvPr id="4" name="Title 3">
            <a:extLst>
              <a:ext uri="{FF2B5EF4-FFF2-40B4-BE49-F238E27FC236}">
                <a16:creationId xmlns:a16="http://schemas.microsoft.com/office/drawing/2014/main" id="{AFED2DDE-0A08-43F5-B428-0C203D4AE01D}"/>
              </a:ext>
            </a:extLst>
          </p:cNvPr>
          <p:cNvSpPr>
            <a:spLocks noGrp="1"/>
          </p:cNvSpPr>
          <p:nvPr>
            <p:ph type="title"/>
          </p:nvPr>
        </p:nvSpPr>
        <p:spPr/>
        <p:txBody>
          <a:bodyPr/>
          <a:lstStyle/>
          <a:p>
            <a:r>
              <a:rPr lang="en-US" dirty="0"/>
              <a:t>Step 8</a:t>
            </a:r>
            <a:endParaRPr lang="en-GB" dirty="0"/>
          </a:p>
        </p:txBody>
      </p:sp>
      <p:sp>
        <p:nvSpPr>
          <p:cNvPr id="6" name="Text Placeholder 4">
            <a:extLst>
              <a:ext uri="{FF2B5EF4-FFF2-40B4-BE49-F238E27FC236}">
                <a16:creationId xmlns:a16="http://schemas.microsoft.com/office/drawing/2014/main" id="{DC65B745-047E-466C-9F5A-3706896412AF}"/>
              </a:ext>
            </a:extLst>
          </p:cNvPr>
          <p:cNvSpPr>
            <a:spLocks noGrp="1"/>
          </p:cNvSpPr>
          <p:nvPr>
            <p:ph type="body" idx="1"/>
          </p:nvPr>
        </p:nvSpPr>
        <p:spPr>
          <a:xfrm rot="20835703">
            <a:off x="4047187" y="3006197"/>
            <a:ext cx="8176191" cy="2987147"/>
          </a:xfrm>
        </p:spPr>
        <p:txBody>
          <a:bodyPr>
            <a:normAutofit/>
          </a:bodyPr>
          <a:lstStyle/>
          <a:p>
            <a:r>
              <a:rPr lang="en-US" sz="6000" dirty="0"/>
              <a:t>WORK OUT the</a:t>
            </a:r>
          </a:p>
          <a:p>
            <a:r>
              <a:rPr lang="en-US" sz="6000" dirty="0"/>
              <a:t>Questions Worksheet.</a:t>
            </a:r>
            <a:endParaRPr lang="en-GB" sz="6000" dirty="0"/>
          </a:p>
        </p:txBody>
      </p:sp>
    </p:spTree>
    <p:extLst>
      <p:ext uri="{BB962C8B-B14F-4D97-AF65-F5344CB8AC3E}">
        <p14:creationId xmlns:p14="http://schemas.microsoft.com/office/powerpoint/2010/main" val="3376145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14799D-7EE4-45DB-8484-D0B3D995FBAE}"/>
              </a:ext>
            </a:extLst>
          </p:cNvPr>
          <p:cNvSpPr>
            <a:spLocks noGrp="1"/>
          </p:cNvSpPr>
          <p:nvPr>
            <p:ph type="sldNum" sz="quarter" idx="12"/>
          </p:nvPr>
        </p:nvSpPr>
        <p:spPr/>
        <p:txBody>
          <a:bodyPr/>
          <a:lstStyle/>
          <a:p>
            <a:fld id="{98C0CDE5-970C-4CC4-BF43-0DA127E73E82}" type="slidenum">
              <a:rPr lang="en-US" noProof="0" smtClean="0"/>
              <a:t>31</a:t>
            </a:fld>
            <a:endParaRPr lang="en-US" noProof="0" dirty="0"/>
          </a:p>
        </p:txBody>
      </p:sp>
      <p:sp>
        <p:nvSpPr>
          <p:cNvPr id="4" name="Title 3">
            <a:extLst>
              <a:ext uri="{FF2B5EF4-FFF2-40B4-BE49-F238E27FC236}">
                <a16:creationId xmlns:a16="http://schemas.microsoft.com/office/drawing/2014/main" id="{BC3272C0-78C7-49AC-A039-3E3A66EE7B9D}"/>
              </a:ext>
            </a:extLst>
          </p:cNvPr>
          <p:cNvSpPr>
            <a:spLocks noGrp="1"/>
          </p:cNvSpPr>
          <p:nvPr>
            <p:ph type="title"/>
          </p:nvPr>
        </p:nvSpPr>
        <p:spPr/>
        <p:txBody>
          <a:bodyPr/>
          <a:lstStyle/>
          <a:p>
            <a:r>
              <a:rPr lang="en-US" dirty="0"/>
              <a:t>Step 9</a:t>
            </a:r>
            <a:endParaRPr lang="en-GB" dirty="0"/>
          </a:p>
        </p:txBody>
      </p:sp>
      <p:pic>
        <p:nvPicPr>
          <p:cNvPr id="7" name="Picture 2" descr="See the source image">
            <a:extLst>
              <a:ext uri="{FF2B5EF4-FFF2-40B4-BE49-F238E27FC236}">
                <a16:creationId xmlns:a16="http://schemas.microsoft.com/office/drawing/2014/main" id="{8A02CE3B-CC16-45D2-9BF3-8B4CF54D0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64781">
            <a:off x="4001209" y="1771108"/>
            <a:ext cx="9222392" cy="666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117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C186EC-3C04-4959-9B28-C9EC7BFB49CE}"/>
              </a:ext>
            </a:extLst>
          </p:cNvPr>
          <p:cNvSpPr>
            <a:spLocks noGrp="1"/>
          </p:cNvSpPr>
          <p:nvPr>
            <p:ph type="sldNum" sz="quarter" idx="12"/>
          </p:nvPr>
        </p:nvSpPr>
        <p:spPr/>
        <p:txBody>
          <a:bodyPr/>
          <a:lstStyle/>
          <a:p>
            <a:fld id="{98C0CDE5-970C-4CC4-BF43-0DA127E73E82}" type="slidenum">
              <a:rPr lang="en-US" noProof="0" smtClean="0"/>
              <a:t>32</a:t>
            </a:fld>
            <a:endParaRPr lang="en-US" noProof="0" dirty="0"/>
          </a:p>
        </p:txBody>
      </p:sp>
      <p:sp>
        <p:nvSpPr>
          <p:cNvPr id="4" name="Title 3">
            <a:extLst>
              <a:ext uri="{FF2B5EF4-FFF2-40B4-BE49-F238E27FC236}">
                <a16:creationId xmlns:a16="http://schemas.microsoft.com/office/drawing/2014/main" id="{584FCEE2-67D5-4B80-8A5F-1DE275C5A398}"/>
              </a:ext>
            </a:extLst>
          </p:cNvPr>
          <p:cNvSpPr>
            <a:spLocks noGrp="1"/>
          </p:cNvSpPr>
          <p:nvPr>
            <p:ph type="title"/>
          </p:nvPr>
        </p:nvSpPr>
        <p:spPr/>
        <p:txBody>
          <a:bodyPr/>
          <a:lstStyle/>
          <a:p>
            <a:r>
              <a:rPr lang="en-US" dirty="0"/>
              <a:t>Step 10</a:t>
            </a:r>
            <a:endParaRPr lang="en-GB" dirty="0"/>
          </a:p>
        </p:txBody>
      </p:sp>
      <p:sp>
        <p:nvSpPr>
          <p:cNvPr id="5" name="Text Placeholder 4">
            <a:extLst>
              <a:ext uri="{FF2B5EF4-FFF2-40B4-BE49-F238E27FC236}">
                <a16:creationId xmlns:a16="http://schemas.microsoft.com/office/drawing/2014/main" id="{E964EBA7-3CC5-4E05-B092-FEFA20FE3806}"/>
              </a:ext>
            </a:extLst>
          </p:cNvPr>
          <p:cNvSpPr>
            <a:spLocks noGrp="1"/>
          </p:cNvSpPr>
          <p:nvPr>
            <p:ph type="body" idx="1"/>
          </p:nvPr>
        </p:nvSpPr>
        <p:spPr>
          <a:xfrm rot="20851242">
            <a:off x="4470524" y="2549167"/>
            <a:ext cx="7319700" cy="1500187"/>
          </a:xfrm>
        </p:spPr>
        <p:txBody>
          <a:bodyPr>
            <a:noAutofit/>
          </a:bodyPr>
          <a:lstStyle/>
          <a:p>
            <a:r>
              <a:rPr lang="en-US" sz="5000" dirty="0"/>
              <a:t>CHECK your answers using the</a:t>
            </a:r>
          </a:p>
          <a:p>
            <a:r>
              <a:rPr lang="en-US" sz="5000" b="1" dirty="0"/>
              <a:t>Answers Handout.</a:t>
            </a:r>
            <a:endParaRPr lang="en-GB" sz="5000" b="1" dirty="0"/>
          </a:p>
        </p:txBody>
      </p:sp>
    </p:spTree>
    <p:extLst>
      <p:ext uri="{BB962C8B-B14F-4D97-AF65-F5344CB8AC3E}">
        <p14:creationId xmlns:p14="http://schemas.microsoft.com/office/powerpoint/2010/main" val="2817791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5" name="Text Placeholder 4">
            <a:extLst>
              <a:ext uri="{FF2B5EF4-FFF2-40B4-BE49-F238E27FC236}">
                <a16:creationId xmlns:a16="http://schemas.microsoft.com/office/drawing/2014/main" id="{E054A938-35B9-46AB-A4F1-6E5517EB4BC4}"/>
              </a:ext>
            </a:extLst>
          </p:cNvPr>
          <p:cNvSpPr>
            <a:spLocks noGrp="1"/>
          </p:cNvSpPr>
          <p:nvPr>
            <p:ph type="body" sz="quarter" idx="14"/>
          </p:nvPr>
        </p:nvSpPr>
        <p:spPr/>
        <p:txBody>
          <a:bodyPr/>
          <a:lstStyle/>
          <a:p>
            <a:endParaRPr lang="en-GB"/>
          </a:p>
        </p:txBody>
      </p:sp>
      <p:pic>
        <p:nvPicPr>
          <p:cNvPr id="8" name="Picture 7">
            <a:extLst>
              <a:ext uri="{FF2B5EF4-FFF2-40B4-BE49-F238E27FC236}">
                <a16:creationId xmlns:a16="http://schemas.microsoft.com/office/drawing/2014/main" id="{84EC511D-982E-4802-879A-F7BC3E0D95DC}"/>
              </a:ext>
            </a:extLst>
          </p:cNvPr>
          <p:cNvPicPr>
            <a:picLocks noChangeAspect="1"/>
          </p:cNvPicPr>
          <p:nvPr/>
        </p:nvPicPr>
        <p:blipFill>
          <a:blip r:embed="rId3"/>
          <a:stretch>
            <a:fillRect/>
          </a:stretch>
        </p:blipFill>
        <p:spPr>
          <a:xfrm rot="685514">
            <a:off x="7856535" y="3886643"/>
            <a:ext cx="4497976" cy="852348"/>
          </a:xfrm>
          <a:prstGeom prst="rect">
            <a:avLst/>
          </a:prstGeom>
        </p:spPr>
      </p:pic>
    </p:spTree>
    <p:extLst>
      <p:ext uri="{BB962C8B-B14F-4D97-AF65-F5344CB8AC3E}">
        <p14:creationId xmlns:p14="http://schemas.microsoft.com/office/powerpoint/2010/main" val="192333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20">
            <a:extLst>
              <a:ext uri="{FF2B5EF4-FFF2-40B4-BE49-F238E27FC236}">
                <a16:creationId xmlns:a16="http://schemas.microsoft.com/office/drawing/2014/main" id="{2881B0D9-01C4-4953-AC22-8E4C2D709443}"/>
              </a:ext>
            </a:extLst>
          </p:cNvPr>
          <p:cNvSpPr>
            <a:spLocks noGrp="1" noChangeArrowheads="1"/>
          </p:cNvSpPr>
          <p:nvPr>
            <p:ph type="title"/>
          </p:nvPr>
        </p:nvSpPr>
        <p:spPr>
          <a:xfrm>
            <a:off x="5116878" y="629266"/>
            <a:ext cx="6422849" cy="1676603"/>
          </a:xfrm>
        </p:spPr>
        <p:txBody>
          <a:bodyPr vert="horz" lIns="91440" tIns="45720" rIns="91440" bIns="45720" rtlCol="0" anchor="ctr">
            <a:normAutofit/>
          </a:bodyPr>
          <a:lstStyle/>
          <a:p>
            <a:r>
              <a:rPr lang="en-US" altLang="en-US" sz="4400">
                <a:latin typeface="+mj-lt"/>
              </a:rPr>
              <a:t>What is the Internet?</a:t>
            </a:r>
            <a:br>
              <a:rPr lang="en-US" altLang="en-US" sz="4400">
                <a:latin typeface="+mj-lt"/>
              </a:rPr>
            </a:br>
            <a:r>
              <a:rPr lang="en-US" altLang="en-US" sz="4400">
                <a:latin typeface="+mj-lt"/>
              </a:rPr>
              <a:t>  </a:t>
            </a:r>
          </a:p>
        </p:txBody>
      </p:sp>
      <p:sp>
        <p:nvSpPr>
          <p:cNvPr id="75" name="Rectangle 74">
            <a:extLst>
              <a:ext uri="{FF2B5EF4-FFF2-40B4-BE49-F238E27FC236}">
                <a16:creationId xmlns:a16="http://schemas.microsoft.com/office/drawing/2014/main" id="{BBDB9CBB-F581-4208-9C34-D4E8577A9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7BA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9">
            <a:extLst>
              <a:ext uri="{FF2B5EF4-FFF2-40B4-BE49-F238E27FC236}">
                <a16:creationId xmlns:a16="http://schemas.microsoft.com/office/drawing/2014/main" id="{F8F2DBF4-5F7B-457C-98A0-0337482F2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19">
            <a:extLst>
              <a:ext uri="{FF2B5EF4-FFF2-40B4-BE49-F238E27FC236}">
                <a16:creationId xmlns:a16="http://schemas.microsoft.com/office/drawing/2014/main" id="{0423B607-89C3-4AA2-86F9-950B02B78A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1344" y="803049"/>
            <a:ext cx="893319" cy="16353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3">
            <a:extLst>
              <a:ext uri="{FF2B5EF4-FFF2-40B4-BE49-F238E27FC236}">
                <a16:creationId xmlns:a16="http://schemas.microsoft.com/office/drawing/2014/main" id="{5608B359-080A-4DD0-9EDE-DEEDF0EB54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15354" y="2558128"/>
            <a:ext cx="2005300" cy="15942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2">
            <a:extLst>
              <a:ext uri="{FF2B5EF4-FFF2-40B4-BE49-F238E27FC236}">
                <a16:creationId xmlns:a16="http://schemas.microsoft.com/office/drawing/2014/main" id="{A3C1E194-B1E0-4878-A6AE-366304B0CDF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55707" y="4313208"/>
            <a:ext cx="2324593" cy="1586535"/>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EE8C70E-EB8F-4E0C-8B73-07A4380302C8}"/>
              </a:ext>
            </a:extLst>
          </p:cNvPr>
          <p:cNvSpPr txBox="1"/>
          <p:nvPr/>
        </p:nvSpPr>
        <p:spPr>
          <a:xfrm>
            <a:off x="5116878" y="2114324"/>
            <a:ext cx="6902400" cy="3785419"/>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defRPr/>
            </a:pPr>
            <a:r>
              <a:rPr lang="en-US" altLang="en-US" sz="2800" dirty="0"/>
              <a:t>The Internet is made up of billions of computers that are able to connect with  each other.</a:t>
            </a:r>
          </a:p>
          <a:p>
            <a:pPr marL="285750" indent="-228600">
              <a:lnSpc>
                <a:spcPct val="90000"/>
              </a:lnSpc>
              <a:spcAft>
                <a:spcPts val="600"/>
              </a:spcAft>
              <a:buFont typeface="Arial" panose="020B0604020202020204" pitchFamily="34" charset="0"/>
              <a:buChar char="•"/>
              <a:defRPr/>
            </a:pPr>
            <a:r>
              <a:rPr lang="en-US" altLang="en-US" sz="2800" dirty="0"/>
              <a:t>These computers are all around the world. </a:t>
            </a:r>
          </a:p>
          <a:p>
            <a:pPr marL="285750" indent="-228600">
              <a:lnSpc>
                <a:spcPct val="90000"/>
              </a:lnSpc>
              <a:spcAft>
                <a:spcPts val="600"/>
              </a:spcAft>
              <a:buFont typeface="Arial" panose="020B0604020202020204" pitchFamily="34" charset="0"/>
              <a:buChar char="•"/>
              <a:defRPr/>
            </a:pPr>
            <a:r>
              <a:rPr lang="en-US" altLang="en-US" sz="2800" dirty="0"/>
              <a:t>They are connected by cables and Wi-Fi.</a:t>
            </a:r>
          </a:p>
          <a:p>
            <a:pPr marL="285750" indent="-228600">
              <a:lnSpc>
                <a:spcPct val="90000"/>
              </a:lnSpc>
              <a:spcAft>
                <a:spcPts val="600"/>
              </a:spcAft>
              <a:buFont typeface="Arial" panose="020B0604020202020204" pitchFamily="34" charset="0"/>
              <a:buChar char="•"/>
              <a:defRPr/>
            </a:pPr>
            <a:r>
              <a:rPr lang="en-US" altLang="en-US" sz="2800" dirty="0"/>
              <a:t>They share information.</a:t>
            </a:r>
          </a:p>
          <a:p>
            <a:pPr indent="-228600">
              <a:lnSpc>
                <a:spcPct val="90000"/>
              </a:lnSpc>
              <a:spcAft>
                <a:spcPts val="600"/>
              </a:spcAft>
              <a:buFont typeface="Arial" panose="020B0604020202020204" pitchFamily="34" charset="0"/>
              <a:buChar char="•"/>
              <a:defRPr/>
            </a:pPr>
            <a:endParaRPr lang="en-US" altLang="en-US" sz="2000" dirty="0"/>
          </a:p>
          <a:p>
            <a:pPr indent="-228600">
              <a:lnSpc>
                <a:spcPct val="90000"/>
              </a:lnSpc>
              <a:spcAft>
                <a:spcPts val="600"/>
              </a:spcAft>
              <a:buFont typeface="Arial" panose="020B0604020202020204" pitchFamily="34" charset="0"/>
              <a:buChar char="•"/>
              <a:defRPr/>
            </a:pPr>
            <a:endParaRPr lang="en-US" sz="2000" dirty="0"/>
          </a:p>
        </p:txBody>
      </p:sp>
    </p:spTree>
    <p:extLst>
      <p:ext uri="{BB962C8B-B14F-4D97-AF65-F5344CB8AC3E}">
        <p14:creationId xmlns:p14="http://schemas.microsoft.com/office/powerpoint/2010/main" val="6025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9425D4AB-CD98-4DD6-9398-3C8961DE0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69" y="0"/>
            <a:ext cx="755293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97818316-E7CB-4E73-AF79-E9CAB873E7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42" name="Title 20">
            <a:extLst>
              <a:ext uri="{FF2B5EF4-FFF2-40B4-BE49-F238E27FC236}">
                <a16:creationId xmlns:a16="http://schemas.microsoft.com/office/drawing/2014/main" id="{657728EF-2467-4EE0-A546-D9234220824F}"/>
              </a:ext>
            </a:extLst>
          </p:cNvPr>
          <p:cNvSpPr>
            <a:spLocks noGrp="1" noChangeArrowheads="1"/>
          </p:cNvSpPr>
          <p:nvPr>
            <p:ph type="title"/>
          </p:nvPr>
        </p:nvSpPr>
        <p:spPr>
          <a:xfrm>
            <a:off x="814167" y="802955"/>
            <a:ext cx="4133690" cy="1454051"/>
          </a:xfrm>
        </p:spPr>
        <p:txBody>
          <a:bodyPr vert="horz" lIns="91440" tIns="45720" rIns="91440" bIns="45720" rtlCol="0" anchor="ctr">
            <a:normAutofit/>
          </a:bodyPr>
          <a:lstStyle/>
          <a:p>
            <a:r>
              <a:rPr lang="en-US" altLang="en-US" sz="3100" dirty="0">
                <a:solidFill>
                  <a:srgbClr val="000000"/>
                </a:solidFill>
                <a:latin typeface="+mj-lt"/>
              </a:rPr>
              <a:t>What can we use the Internet for?</a:t>
            </a:r>
            <a:br>
              <a:rPr lang="en-US" altLang="en-US" sz="3100" dirty="0">
                <a:solidFill>
                  <a:srgbClr val="000000"/>
                </a:solidFill>
                <a:latin typeface="+mj-lt"/>
              </a:rPr>
            </a:br>
            <a:endParaRPr lang="en-US" altLang="en-US" sz="3100" dirty="0">
              <a:solidFill>
                <a:srgbClr val="000000"/>
              </a:solidFill>
              <a:latin typeface="+mj-lt"/>
            </a:endParaRPr>
          </a:p>
        </p:txBody>
      </p:sp>
      <p:sp>
        <p:nvSpPr>
          <p:cNvPr id="80" name="Oval 79">
            <a:extLst>
              <a:ext uri="{FF2B5EF4-FFF2-40B4-BE49-F238E27FC236}">
                <a16:creationId xmlns:a16="http://schemas.microsoft.com/office/drawing/2014/main" id="{D8B47C9F-A960-4902-8507-38F18DD3D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695" y="511733"/>
            <a:ext cx="1857636" cy="185763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7" name="Picture 17">
            <a:extLst>
              <a:ext uri="{FF2B5EF4-FFF2-40B4-BE49-F238E27FC236}">
                <a16:creationId xmlns:a16="http://schemas.microsoft.com/office/drawing/2014/main" id="{AF490ECF-5B04-41CE-9DFE-E231FADCFFD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59218" y="923227"/>
            <a:ext cx="1272591" cy="10346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EE8C70E-EB8F-4E0C-8B73-07A4380302C8}"/>
              </a:ext>
            </a:extLst>
          </p:cNvPr>
          <p:cNvSpPr txBox="1"/>
          <p:nvPr/>
        </p:nvSpPr>
        <p:spPr>
          <a:xfrm>
            <a:off x="814167" y="1957876"/>
            <a:ext cx="4308242" cy="4692182"/>
          </a:xfrm>
          <a:prstGeom prst="rect">
            <a:avLst/>
          </a:prstGeom>
        </p:spPr>
        <p:txBody>
          <a:bodyPr vert="horz" lIns="91440" tIns="45720" rIns="91440" bIns="45720" rtlCol="0" anchor="ctr">
            <a:normAutofit fontScale="85000" lnSpcReduction="20000"/>
          </a:bodyPr>
          <a:lstStyle/>
          <a:p>
            <a:pPr>
              <a:lnSpc>
                <a:spcPct val="90000"/>
              </a:lnSpc>
              <a:spcAft>
                <a:spcPts val="600"/>
              </a:spcAft>
              <a:defRPr/>
            </a:pPr>
            <a:r>
              <a:rPr lang="en-US" altLang="en-US" sz="2800" dirty="0">
                <a:solidFill>
                  <a:srgbClr val="000000"/>
                </a:solidFill>
              </a:rPr>
              <a:t>You and your family might use the Internet to do things like:</a:t>
            </a:r>
          </a:p>
          <a:p>
            <a:pPr marL="285750" indent="-228600">
              <a:lnSpc>
                <a:spcPct val="90000"/>
              </a:lnSpc>
              <a:spcAft>
                <a:spcPts val="600"/>
              </a:spcAft>
              <a:buFont typeface="Arial" panose="020B0604020202020204" pitchFamily="34" charset="0"/>
              <a:buChar char="•"/>
              <a:defRPr/>
            </a:pPr>
            <a:r>
              <a:rPr lang="en-US" altLang="en-US" sz="2800" dirty="0">
                <a:solidFill>
                  <a:srgbClr val="000000"/>
                </a:solidFill>
              </a:rPr>
              <a:t>play music;</a:t>
            </a:r>
          </a:p>
          <a:p>
            <a:pPr marL="285750" indent="-228600">
              <a:lnSpc>
                <a:spcPct val="90000"/>
              </a:lnSpc>
              <a:spcAft>
                <a:spcPts val="600"/>
              </a:spcAft>
              <a:buFont typeface="Arial" panose="020B0604020202020204" pitchFamily="34" charset="0"/>
              <a:buChar char="•"/>
              <a:defRPr/>
            </a:pPr>
            <a:r>
              <a:rPr lang="en-US" altLang="en-US" sz="2800" dirty="0">
                <a:solidFill>
                  <a:srgbClr val="000000"/>
                </a:solidFill>
              </a:rPr>
              <a:t>video call your friends and family;</a:t>
            </a:r>
          </a:p>
          <a:p>
            <a:pPr marL="285750" indent="-228600">
              <a:lnSpc>
                <a:spcPct val="90000"/>
              </a:lnSpc>
              <a:spcAft>
                <a:spcPts val="600"/>
              </a:spcAft>
              <a:buFont typeface="Arial" panose="020B0604020202020204" pitchFamily="34" charset="0"/>
              <a:buChar char="•"/>
              <a:defRPr/>
            </a:pPr>
            <a:r>
              <a:rPr lang="en-US" altLang="en-US" sz="2800" dirty="0">
                <a:solidFill>
                  <a:srgbClr val="000000"/>
                </a:solidFill>
              </a:rPr>
              <a:t>find out information;</a:t>
            </a:r>
          </a:p>
          <a:p>
            <a:pPr marL="285750" indent="-228600">
              <a:lnSpc>
                <a:spcPct val="90000"/>
              </a:lnSpc>
              <a:spcAft>
                <a:spcPts val="600"/>
              </a:spcAft>
              <a:buFont typeface="Arial" panose="020B0604020202020204" pitchFamily="34" charset="0"/>
              <a:buChar char="•"/>
              <a:defRPr/>
            </a:pPr>
            <a:r>
              <a:rPr lang="en-US" altLang="en-US" sz="2800" dirty="0">
                <a:solidFill>
                  <a:srgbClr val="000000"/>
                </a:solidFill>
              </a:rPr>
              <a:t>watch TV </a:t>
            </a:r>
            <a:r>
              <a:rPr lang="en-US" altLang="en-US" sz="2800" dirty="0" err="1">
                <a:solidFill>
                  <a:srgbClr val="000000"/>
                </a:solidFill>
              </a:rPr>
              <a:t>programmes</a:t>
            </a:r>
            <a:r>
              <a:rPr lang="en-US" altLang="en-US" sz="2800" dirty="0">
                <a:solidFill>
                  <a:srgbClr val="000000"/>
                </a:solidFill>
              </a:rPr>
              <a:t> or films;</a:t>
            </a:r>
          </a:p>
          <a:p>
            <a:pPr marL="285750" indent="-228600">
              <a:lnSpc>
                <a:spcPct val="90000"/>
              </a:lnSpc>
              <a:spcAft>
                <a:spcPts val="600"/>
              </a:spcAft>
              <a:buFont typeface="Arial" panose="020B0604020202020204" pitchFamily="34" charset="0"/>
              <a:buChar char="•"/>
              <a:defRPr/>
            </a:pPr>
            <a:r>
              <a:rPr lang="en-US" altLang="en-US" sz="2800" dirty="0">
                <a:solidFill>
                  <a:srgbClr val="000000"/>
                </a:solidFill>
              </a:rPr>
              <a:t>play games;</a:t>
            </a:r>
          </a:p>
          <a:p>
            <a:pPr marL="285750" indent="-228600">
              <a:lnSpc>
                <a:spcPct val="90000"/>
              </a:lnSpc>
              <a:spcAft>
                <a:spcPts val="600"/>
              </a:spcAft>
              <a:buFont typeface="Arial" panose="020B0604020202020204" pitchFamily="34" charset="0"/>
              <a:buChar char="•"/>
              <a:defRPr/>
            </a:pPr>
            <a:r>
              <a:rPr lang="en-US" altLang="en-US" sz="2800" dirty="0">
                <a:solidFill>
                  <a:srgbClr val="000000"/>
                </a:solidFill>
              </a:rPr>
              <a:t>buy things;</a:t>
            </a:r>
          </a:p>
          <a:p>
            <a:pPr marL="285750" indent="-228600">
              <a:lnSpc>
                <a:spcPct val="90000"/>
              </a:lnSpc>
              <a:spcAft>
                <a:spcPts val="600"/>
              </a:spcAft>
              <a:buFont typeface="Arial" panose="020B0604020202020204" pitchFamily="34" charset="0"/>
              <a:buChar char="•"/>
              <a:defRPr/>
            </a:pPr>
            <a:r>
              <a:rPr lang="en-US" altLang="en-US" sz="2800" dirty="0">
                <a:solidFill>
                  <a:srgbClr val="000000"/>
                </a:solidFill>
              </a:rPr>
              <a:t>tell your friends what you have been doing;</a:t>
            </a:r>
          </a:p>
          <a:p>
            <a:pPr marL="285750" indent="-228600">
              <a:lnSpc>
                <a:spcPct val="90000"/>
              </a:lnSpc>
              <a:spcAft>
                <a:spcPts val="600"/>
              </a:spcAft>
              <a:buFont typeface="Arial" panose="020B0604020202020204" pitchFamily="34" charset="0"/>
              <a:buChar char="•"/>
              <a:defRPr/>
            </a:pPr>
            <a:r>
              <a:rPr lang="en-US" altLang="en-US" sz="2800" dirty="0">
                <a:solidFill>
                  <a:srgbClr val="000000"/>
                </a:solidFill>
              </a:rPr>
              <a:t>share photos;</a:t>
            </a:r>
          </a:p>
          <a:p>
            <a:pPr marL="285750" indent="-228600">
              <a:lnSpc>
                <a:spcPct val="90000"/>
              </a:lnSpc>
              <a:spcAft>
                <a:spcPts val="600"/>
              </a:spcAft>
              <a:buFont typeface="Arial" panose="020B0604020202020204" pitchFamily="34" charset="0"/>
              <a:buChar char="•"/>
              <a:defRPr/>
            </a:pPr>
            <a:r>
              <a:rPr lang="en-US" altLang="en-US" sz="2800" dirty="0">
                <a:solidFill>
                  <a:srgbClr val="000000"/>
                </a:solidFill>
              </a:rPr>
              <a:t>send emails and messages.</a:t>
            </a:r>
          </a:p>
          <a:p>
            <a:pPr indent="-228600">
              <a:lnSpc>
                <a:spcPct val="90000"/>
              </a:lnSpc>
              <a:spcAft>
                <a:spcPts val="600"/>
              </a:spcAft>
              <a:buFont typeface="Arial" panose="020B0604020202020204" pitchFamily="34" charset="0"/>
              <a:buChar char="•"/>
              <a:defRPr/>
            </a:pPr>
            <a:endParaRPr lang="en-US" altLang="en-US" sz="1700" dirty="0">
              <a:solidFill>
                <a:srgbClr val="000000"/>
              </a:solidFill>
            </a:endParaRPr>
          </a:p>
          <a:p>
            <a:pPr indent="-228600">
              <a:lnSpc>
                <a:spcPct val="90000"/>
              </a:lnSpc>
              <a:spcAft>
                <a:spcPts val="600"/>
              </a:spcAft>
              <a:buFont typeface="Arial" panose="020B0604020202020204" pitchFamily="34" charset="0"/>
              <a:buChar char="•"/>
              <a:defRPr/>
            </a:pPr>
            <a:endParaRPr lang="en-US" altLang="en-US" sz="1700" dirty="0">
              <a:solidFill>
                <a:srgbClr val="000000"/>
              </a:solidFill>
            </a:endParaRPr>
          </a:p>
        </p:txBody>
      </p:sp>
      <p:sp>
        <p:nvSpPr>
          <p:cNvPr id="82" name="Oval 81">
            <a:extLst>
              <a:ext uri="{FF2B5EF4-FFF2-40B4-BE49-F238E27FC236}">
                <a16:creationId xmlns:a16="http://schemas.microsoft.com/office/drawing/2014/main" id="{D4E15E95-445D-4A45-BC1E-8468CE170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677" y="2933578"/>
            <a:ext cx="2737876" cy="273787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75">
            <a:extLst>
              <a:ext uri="{FF2B5EF4-FFF2-40B4-BE49-F238E27FC236}">
                <a16:creationId xmlns:a16="http://schemas.microsoft.com/office/drawing/2014/main" id="{133B9781-B73C-44F8-97CB-D1807A63B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996" y="-26552"/>
            <a:ext cx="4082004" cy="3428999"/>
          </a:xfrm>
          <a:custGeom>
            <a:avLst/>
            <a:gdLst>
              <a:gd name="connsiteX0" fmla="*/ 350681 w 4082004"/>
              <a:gd name="connsiteY0" fmla="*/ 0 h 3428999"/>
              <a:gd name="connsiteX1" fmla="*/ 4082004 w 4082004"/>
              <a:gd name="connsiteY1" fmla="*/ 0 h 3428999"/>
              <a:gd name="connsiteX2" fmla="*/ 4082004 w 4082004"/>
              <a:gd name="connsiteY2" fmla="*/ 2444823 h 3428999"/>
              <a:gd name="connsiteX3" fmla="*/ 4081788 w 4082004"/>
              <a:gd name="connsiteY3" fmla="*/ 2445178 h 3428999"/>
              <a:gd name="connsiteX4" fmla="*/ 2231442 w 4082004"/>
              <a:gd name="connsiteY4" fmla="*/ 3428999 h 3428999"/>
              <a:gd name="connsiteX5" fmla="*/ 0 w 4082004"/>
              <a:gd name="connsiteY5" fmla="*/ 1197557 h 3428999"/>
              <a:gd name="connsiteX6" fmla="*/ 269323 w 4082004"/>
              <a:gd name="connsiteY6" fmla="*/ 133920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2004" h="3428999">
                <a:moveTo>
                  <a:pt x="350681" y="0"/>
                </a:moveTo>
                <a:lnTo>
                  <a:pt x="4082004" y="0"/>
                </a:lnTo>
                <a:lnTo>
                  <a:pt x="4082004" y="2444823"/>
                </a:lnTo>
                <a:lnTo>
                  <a:pt x="4081788" y="2445178"/>
                </a:lnTo>
                <a:cubicBezTo>
                  <a:pt x="3680782" y="3038745"/>
                  <a:pt x="3001686" y="3428999"/>
                  <a:pt x="2231442" y="3428999"/>
                </a:cubicBezTo>
                <a:cubicBezTo>
                  <a:pt x="999051" y="3428999"/>
                  <a:pt x="0" y="2429948"/>
                  <a:pt x="0" y="1197557"/>
                </a:cubicBezTo>
                <a:cubicBezTo>
                  <a:pt x="0" y="812435"/>
                  <a:pt x="97564" y="450100"/>
                  <a:pt x="269323" y="13392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5" name="Picture 15">
            <a:extLst>
              <a:ext uri="{FF2B5EF4-FFF2-40B4-BE49-F238E27FC236}">
                <a16:creationId xmlns:a16="http://schemas.microsoft.com/office/drawing/2014/main" id="{59BB9740-9E4E-4932-904C-98D619C2BB2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97320" y="211666"/>
            <a:ext cx="2914322" cy="2319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4">
            <a:extLst>
              <a:ext uri="{FF2B5EF4-FFF2-40B4-BE49-F238E27FC236}">
                <a16:creationId xmlns:a16="http://schemas.microsoft.com/office/drawing/2014/main" id="{8364C93A-276C-4F26-8C5F-41B00E844FE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16945" y="3434981"/>
            <a:ext cx="943339" cy="1735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Freeform 79">
            <a:extLst>
              <a:ext uri="{FF2B5EF4-FFF2-40B4-BE49-F238E27FC236}">
                <a16:creationId xmlns:a16="http://schemas.microsoft.com/office/drawing/2014/main" id="{1FCEDCAD-7B1A-4AE2-818E-D93A4875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3618" y="4326947"/>
            <a:ext cx="3068382" cy="2540529"/>
          </a:xfrm>
          <a:custGeom>
            <a:avLst/>
            <a:gdLst>
              <a:gd name="connsiteX0" fmla="*/ 1612418 w 3068382"/>
              <a:gd name="connsiteY0" fmla="*/ 0 h 2540529"/>
              <a:gd name="connsiteX1" fmla="*/ 3030226 w 3068382"/>
              <a:gd name="connsiteY1" fmla="*/ 843844 h 2540529"/>
              <a:gd name="connsiteX2" fmla="*/ 3068382 w 3068382"/>
              <a:gd name="connsiteY2" fmla="*/ 923051 h 2540529"/>
              <a:gd name="connsiteX3" fmla="*/ 3068382 w 3068382"/>
              <a:gd name="connsiteY3" fmla="*/ 2301785 h 2540529"/>
              <a:gd name="connsiteX4" fmla="*/ 3030226 w 3068382"/>
              <a:gd name="connsiteY4" fmla="*/ 2380992 h 2540529"/>
              <a:gd name="connsiteX5" fmla="*/ 2949460 w 3068382"/>
              <a:gd name="connsiteY5" fmla="*/ 2513937 h 2540529"/>
              <a:gd name="connsiteX6" fmla="*/ 2929575 w 3068382"/>
              <a:gd name="connsiteY6" fmla="*/ 2540529 h 2540529"/>
              <a:gd name="connsiteX7" fmla="*/ 295261 w 3068382"/>
              <a:gd name="connsiteY7" fmla="*/ 2540529 h 2540529"/>
              <a:gd name="connsiteX8" fmla="*/ 275376 w 3068382"/>
              <a:gd name="connsiteY8" fmla="*/ 2513937 h 2540529"/>
              <a:gd name="connsiteX9" fmla="*/ 0 w 3068382"/>
              <a:gd name="connsiteY9" fmla="*/ 1612418 h 2540529"/>
              <a:gd name="connsiteX10" fmla="*/ 1612418 w 3068382"/>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8382" h="2540529">
                <a:moveTo>
                  <a:pt x="1612418" y="0"/>
                </a:moveTo>
                <a:cubicBezTo>
                  <a:pt x="2224646" y="0"/>
                  <a:pt x="2757180" y="341213"/>
                  <a:pt x="3030226" y="843844"/>
                </a:cubicBezTo>
                <a:lnTo>
                  <a:pt x="3068382" y="923051"/>
                </a:lnTo>
                <a:lnTo>
                  <a:pt x="3068382" y="2301785"/>
                </a:lnTo>
                <a:lnTo>
                  <a:pt x="3030226" y="2380992"/>
                </a:lnTo>
                <a:cubicBezTo>
                  <a:pt x="3005403"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6" name="Picture 16">
            <a:extLst>
              <a:ext uri="{FF2B5EF4-FFF2-40B4-BE49-F238E27FC236}">
                <a16:creationId xmlns:a16="http://schemas.microsoft.com/office/drawing/2014/main" id="{A4568319-8C06-4C9D-A49C-22ABCE9D4F1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87665" y="5020464"/>
            <a:ext cx="2250116" cy="16295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336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a:extLst>
              <a:ext uri="{FF2B5EF4-FFF2-40B4-BE49-F238E27FC236}">
                <a16:creationId xmlns:a16="http://schemas.microsoft.com/office/drawing/2014/main" id="{0319CEA5-DBE9-42E7-84A0-636AF79EA64B}"/>
              </a:ext>
            </a:extLst>
          </p:cNvPr>
          <p:cNvSpPr>
            <a:spLocks noGrp="1" noChangeArrowheads="1"/>
          </p:cNvSpPr>
          <p:nvPr>
            <p:ph type="title"/>
          </p:nvPr>
        </p:nvSpPr>
        <p:spPr>
          <a:xfrm>
            <a:off x="2127504" y="413596"/>
            <a:ext cx="8205216" cy="934209"/>
          </a:xfrm>
        </p:spPr>
        <p:txBody>
          <a:bodyPr>
            <a:normAutofit fontScale="90000"/>
          </a:bodyPr>
          <a:lstStyle/>
          <a:p>
            <a:pPr algn="ctr" eaLnBrk="1" hangingPunct="1"/>
            <a:br>
              <a:rPr lang="en-GB" altLang="en-US" sz="3600" dirty="0"/>
            </a:br>
            <a:r>
              <a:rPr lang="en-GB" altLang="en-US" sz="3600" dirty="0"/>
              <a:t>How do we access the Internet?</a:t>
            </a:r>
            <a:br>
              <a:rPr lang="en-GB" altLang="en-US" sz="3600" dirty="0"/>
            </a:br>
            <a:endParaRPr lang="fr-FR" altLang="en-US" sz="3000" dirty="0"/>
          </a:p>
        </p:txBody>
      </p:sp>
      <p:sp>
        <p:nvSpPr>
          <p:cNvPr id="11267" name="TextBox 1">
            <a:extLst>
              <a:ext uri="{FF2B5EF4-FFF2-40B4-BE49-F238E27FC236}">
                <a16:creationId xmlns:a16="http://schemas.microsoft.com/office/drawing/2014/main" id="{DC1E4C07-805E-4212-8DED-CCB6D4783DE8}"/>
              </a:ext>
            </a:extLst>
          </p:cNvPr>
          <p:cNvSpPr txBox="1">
            <a:spLocks noChangeArrowheads="1"/>
          </p:cNvSpPr>
          <p:nvPr/>
        </p:nvSpPr>
        <p:spPr bwMode="auto">
          <a:xfrm>
            <a:off x="2127504" y="1473200"/>
            <a:ext cx="82052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800" dirty="0">
                <a:solidFill>
                  <a:schemeClr val="tx1"/>
                </a:solidFill>
              </a:rPr>
              <a:t>We can use different devices when we want to go onto the Internet, like:</a:t>
            </a:r>
          </a:p>
        </p:txBody>
      </p:sp>
      <p:sp>
        <p:nvSpPr>
          <p:cNvPr id="11268" name="TextBox 2">
            <a:extLst>
              <a:ext uri="{FF2B5EF4-FFF2-40B4-BE49-F238E27FC236}">
                <a16:creationId xmlns:a16="http://schemas.microsoft.com/office/drawing/2014/main" id="{16F8038B-AACB-4B77-8CA9-CF5666044C3A}"/>
              </a:ext>
            </a:extLst>
          </p:cNvPr>
          <p:cNvSpPr txBox="1">
            <a:spLocks noChangeArrowheads="1"/>
          </p:cNvSpPr>
          <p:nvPr/>
        </p:nvSpPr>
        <p:spPr bwMode="auto">
          <a:xfrm>
            <a:off x="2317908" y="3851099"/>
            <a:ext cx="3238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dirty="0">
                <a:solidFill>
                  <a:schemeClr val="tx1"/>
                </a:solidFill>
              </a:rPr>
              <a:t>a computer or laptop</a:t>
            </a:r>
          </a:p>
          <a:p>
            <a:pPr eaLnBrk="1" hangingPunct="1">
              <a:lnSpc>
                <a:spcPct val="100000"/>
              </a:lnSpc>
              <a:spcBef>
                <a:spcPct val="0"/>
              </a:spcBef>
              <a:buFontTx/>
              <a:buNone/>
            </a:pPr>
            <a:endParaRPr lang="en-GB" altLang="en-US" dirty="0">
              <a:solidFill>
                <a:schemeClr val="tx1"/>
              </a:solidFill>
            </a:endParaRPr>
          </a:p>
        </p:txBody>
      </p:sp>
      <p:sp>
        <p:nvSpPr>
          <p:cNvPr id="11269" name="TextBox 9">
            <a:extLst>
              <a:ext uri="{FF2B5EF4-FFF2-40B4-BE49-F238E27FC236}">
                <a16:creationId xmlns:a16="http://schemas.microsoft.com/office/drawing/2014/main" id="{7DF731B8-B6E2-48D5-9B93-C1772FCBEC74}"/>
              </a:ext>
            </a:extLst>
          </p:cNvPr>
          <p:cNvSpPr txBox="1">
            <a:spLocks noChangeArrowheads="1"/>
          </p:cNvSpPr>
          <p:nvPr/>
        </p:nvSpPr>
        <p:spPr bwMode="auto">
          <a:xfrm>
            <a:off x="5891846" y="3859214"/>
            <a:ext cx="1545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dirty="0">
                <a:solidFill>
                  <a:schemeClr val="tx1"/>
                </a:solidFill>
              </a:rPr>
              <a:t>a tablet</a:t>
            </a:r>
          </a:p>
        </p:txBody>
      </p:sp>
      <p:sp>
        <p:nvSpPr>
          <p:cNvPr id="11270" name="TextBox 11">
            <a:extLst>
              <a:ext uri="{FF2B5EF4-FFF2-40B4-BE49-F238E27FC236}">
                <a16:creationId xmlns:a16="http://schemas.microsoft.com/office/drawing/2014/main" id="{5D2AFF8A-AACC-4BA1-A6DF-B60E39A55F59}"/>
              </a:ext>
            </a:extLst>
          </p:cNvPr>
          <p:cNvSpPr txBox="1">
            <a:spLocks noChangeArrowheads="1"/>
          </p:cNvSpPr>
          <p:nvPr/>
        </p:nvSpPr>
        <p:spPr bwMode="auto">
          <a:xfrm>
            <a:off x="8026720" y="3831432"/>
            <a:ext cx="2357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dirty="0">
                <a:solidFill>
                  <a:schemeClr val="tx1"/>
                </a:solidFill>
              </a:rPr>
              <a:t>a mobile phone</a:t>
            </a:r>
          </a:p>
        </p:txBody>
      </p:sp>
      <p:sp>
        <p:nvSpPr>
          <p:cNvPr id="11271" name="TextBox 13">
            <a:extLst>
              <a:ext uri="{FF2B5EF4-FFF2-40B4-BE49-F238E27FC236}">
                <a16:creationId xmlns:a16="http://schemas.microsoft.com/office/drawing/2014/main" id="{FC2B4B9D-4497-4671-BF2D-C5A4950B5533}"/>
              </a:ext>
            </a:extLst>
          </p:cNvPr>
          <p:cNvSpPr txBox="1">
            <a:spLocks noChangeArrowheads="1"/>
          </p:cNvSpPr>
          <p:nvPr/>
        </p:nvSpPr>
        <p:spPr bwMode="auto">
          <a:xfrm>
            <a:off x="4084953" y="6021670"/>
            <a:ext cx="1862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dirty="0">
                <a:solidFill>
                  <a:schemeClr val="tx1"/>
                </a:solidFill>
              </a:rPr>
              <a:t>a smart tv</a:t>
            </a:r>
          </a:p>
        </p:txBody>
      </p:sp>
      <p:sp>
        <p:nvSpPr>
          <p:cNvPr id="11272" name="TextBox 14">
            <a:extLst>
              <a:ext uri="{FF2B5EF4-FFF2-40B4-BE49-F238E27FC236}">
                <a16:creationId xmlns:a16="http://schemas.microsoft.com/office/drawing/2014/main" id="{2757367D-06CF-4B5F-BB2C-E4C4DFC5091C}"/>
              </a:ext>
            </a:extLst>
          </p:cNvPr>
          <p:cNvSpPr txBox="1">
            <a:spLocks noChangeArrowheads="1"/>
          </p:cNvSpPr>
          <p:nvPr/>
        </p:nvSpPr>
        <p:spPr bwMode="auto">
          <a:xfrm>
            <a:off x="7119938" y="6021670"/>
            <a:ext cx="23895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dirty="0">
                <a:solidFill>
                  <a:schemeClr val="tx1"/>
                </a:solidFill>
              </a:rPr>
              <a:t>a games console</a:t>
            </a:r>
          </a:p>
        </p:txBody>
      </p:sp>
      <p:pic>
        <p:nvPicPr>
          <p:cNvPr id="11273" name="Picture 22">
            <a:extLst>
              <a:ext uri="{FF2B5EF4-FFF2-40B4-BE49-F238E27FC236}">
                <a16:creationId xmlns:a16="http://schemas.microsoft.com/office/drawing/2014/main" id="{D1C7C354-113B-4FA5-BCD7-DAFDB18E7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489" y="2518968"/>
            <a:ext cx="16287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23">
            <a:extLst>
              <a:ext uri="{FF2B5EF4-FFF2-40B4-BE49-F238E27FC236}">
                <a16:creationId xmlns:a16="http://schemas.microsoft.com/office/drawing/2014/main" id="{328D59D7-7E95-4702-851D-FB151E94E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482" y="2478089"/>
            <a:ext cx="11334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24">
            <a:extLst>
              <a:ext uri="{FF2B5EF4-FFF2-40B4-BE49-F238E27FC236}">
                <a16:creationId xmlns:a16="http://schemas.microsoft.com/office/drawing/2014/main" id="{8E7DB549-96BA-444B-B4E6-59078DAAF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1723" y="2391867"/>
            <a:ext cx="607747" cy="11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25">
            <a:extLst>
              <a:ext uri="{FF2B5EF4-FFF2-40B4-BE49-F238E27FC236}">
                <a16:creationId xmlns:a16="http://schemas.microsoft.com/office/drawing/2014/main" id="{B2EF3524-9C62-4B14-B506-7A2F2C1394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844" y="4370193"/>
            <a:ext cx="1373188"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26">
            <a:extLst>
              <a:ext uri="{FF2B5EF4-FFF2-40B4-BE49-F238E27FC236}">
                <a16:creationId xmlns:a16="http://schemas.microsoft.com/office/drawing/2014/main" id="{3025EC3F-E07A-48A6-B6D1-C0AEEC0C7B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6045" y="4589763"/>
            <a:ext cx="1871662"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4422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290" name="Title 20">
            <a:extLst>
              <a:ext uri="{FF2B5EF4-FFF2-40B4-BE49-F238E27FC236}">
                <a16:creationId xmlns:a16="http://schemas.microsoft.com/office/drawing/2014/main" id="{00BE62BB-637F-479B-8754-A06D3B4EF75A}"/>
              </a:ext>
            </a:extLst>
          </p:cNvPr>
          <p:cNvSpPr>
            <a:spLocks noGrp="1" noChangeArrowheads="1"/>
          </p:cNvSpPr>
          <p:nvPr>
            <p:ph type="title"/>
          </p:nvPr>
        </p:nvSpPr>
        <p:spPr>
          <a:xfrm>
            <a:off x="5755168" y="417868"/>
            <a:ext cx="5614875" cy="1454051"/>
          </a:xfrm>
        </p:spPr>
        <p:txBody>
          <a:bodyPr vert="horz" lIns="91440" tIns="45720" rIns="91440" bIns="45720" rtlCol="0" anchor="ctr">
            <a:normAutofit/>
          </a:bodyPr>
          <a:lstStyle/>
          <a:p>
            <a:r>
              <a:rPr lang="en-US" altLang="en-US" sz="3100" kern="1200" dirty="0">
                <a:solidFill>
                  <a:srgbClr val="000000"/>
                </a:solidFill>
                <a:latin typeface="+mj-lt"/>
                <a:ea typeface="+mj-ea"/>
                <a:cs typeface="+mj-cs"/>
              </a:rPr>
              <a:t>How does </a:t>
            </a:r>
            <a:r>
              <a:rPr lang="en-US" altLang="en-US" sz="3100" dirty="0">
                <a:solidFill>
                  <a:srgbClr val="000000"/>
                </a:solidFill>
                <a:latin typeface="+mj-lt"/>
              </a:rPr>
              <a:t>m</a:t>
            </a:r>
            <a:r>
              <a:rPr lang="en-US" altLang="en-US" sz="3100" kern="1200" dirty="0">
                <a:solidFill>
                  <a:srgbClr val="000000"/>
                </a:solidFill>
                <a:latin typeface="+mj-lt"/>
                <a:ea typeface="+mj-ea"/>
                <a:cs typeface="+mj-cs"/>
              </a:rPr>
              <a:t>y </a:t>
            </a:r>
            <a:r>
              <a:rPr lang="en-US" altLang="en-US" sz="3100" dirty="0">
                <a:solidFill>
                  <a:srgbClr val="000000"/>
                </a:solidFill>
                <a:latin typeface="+mj-lt"/>
              </a:rPr>
              <a:t>d</a:t>
            </a:r>
            <a:r>
              <a:rPr lang="en-US" altLang="en-US" sz="3100" kern="1200" dirty="0">
                <a:solidFill>
                  <a:srgbClr val="000000"/>
                </a:solidFill>
                <a:latin typeface="+mj-lt"/>
                <a:ea typeface="+mj-ea"/>
                <a:cs typeface="+mj-cs"/>
              </a:rPr>
              <a:t>evice </a:t>
            </a:r>
            <a:br>
              <a:rPr lang="en-US" altLang="en-US" sz="3100" kern="1200" dirty="0">
                <a:solidFill>
                  <a:srgbClr val="000000"/>
                </a:solidFill>
                <a:latin typeface="+mj-lt"/>
                <a:ea typeface="+mj-ea"/>
                <a:cs typeface="+mj-cs"/>
              </a:rPr>
            </a:br>
            <a:r>
              <a:rPr lang="en-US" altLang="en-US" sz="3100" kern="1200" dirty="0">
                <a:solidFill>
                  <a:srgbClr val="000000"/>
                </a:solidFill>
                <a:latin typeface="+mj-lt"/>
                <a:ea typeface="+mj-ea"/>
                <a:cs typeface="+mj-cs"/>
              </a:rPr>
              <a:t>connect to the Internet? </a:t>
            </a:r>
          </a:p>
        </p:txBody>
      </p:sp>
      <p:sp>
        <p:nvSpPr>
          <p:cNvPr id="7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292" name="Picture 15">
            <a:extLst>
              <a:ext uri="{FF2B5EF4-FFF2-40B4-BE49-F238E27FC236}">
                <a16:creationId xmlns:a16="http://schemas.microsoft.com/office/drawing/2014/main" id="{57F98667-40E1-4EAB-9B60-7C649A7272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9349" y="2143727"/>
            <a:ext cx="3661831" cy="25907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1">
            <a:extLst>
              <a:ext uri="{FF2B5EF4-FFF2-40B4-BE49-F238E27FC236}">
                <a16:creationId xmlns:a16="http://schemas.microsoft.com/office/drawing/2014/main" id="{F38313DB-7466-4465-BEBA-CB4A1CBE515A}"/>
              </a:ext>
            </a:extLst>
          </p:cNvPr>
          <p:cNvSpPr txBox="1">
            <a:spLocks noChangeArrowheads="1"/>
          </p:cNvSpPr>
          <p:nvPr/>
        </p:nvSpPr>
        <p:spPr bwMode="auto">
          <a:xfrm>
            <a:off x="5755169" y="1725106"/>
            <a:ext cx="6436831" cy="45526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47500" lnSpcReduction="20000"/>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indent="-228600">
              <a:spcBef>
                <a:spcPct val="0"/>
              </a:spcBef>
              <a:spcAft>
                <a:spcPts val="600"/>
              </a:spcAft>
              <a:defRPr/>
            </a:pPr>
            <a:r>
              <a:rPr lang="en-US" altLang="en-US" sz="4500" dirty="0">
                <a:solidFill>
                  <a:srgbClr val="180200"/>
                </a:solidFill>
                <a:latin typeface="+mn-lt"/>
                <a:ea typeface="+mn-ea"/>
                <a:cs typeface="+mn-cs"/>
              </a:rPr>
              <a:t>When the Internet was first created we needed wires to connect our computer to it. </a:t>
            </a:r>
          </a:p>
          <a:p>
            <a:pPr indent="-228600">
              <a:spcBef>
                <a:spcPct val="0"/>
              </a:spcBef>
              <a:spcAft>
                <a:spcPts val="600"/>
              </a:spcAft>
              <a:defRPr/>
            </a:pPr>
            <a:r>
              <a:rPr lang="en-US" altLang="en-US" sz="4500" dirty="0">
                <a:solidFill>
                  <a:srgbClr val="180200"/>
                </a:solidFill>
                <a:latin typeface="+mn-lt"/>
                <a:ea typeface="+mn-ea"/>
                <a:cs typeface="+mn-cs"/>
              </a:rPr>
              <a:t>Now we can use Wi-Fi.</a:t>
            </a:r>
          </a:p>
          <a:p>
            <a:pPr indent="-228600">
              <a:spcBef>
                <a:spcPct val="0"/>
              </a:spcBef>
              <a:spcAft>
                <a:spcPts val="600"/>
              </a:spcAft>
              <a:defRPr/>
            </a:pPr>
            <a:r>
              <a:rPr lang="en-US" altLang="en-US" sz="4500" dirty="0">
                <a:solidFill>
                  <a:srgbClr val="180200"/>
                </a:solidFill>
                <a:latin typeface="+mn-lt"/>
                <a:ea typeface="+mn-ea"/>
                <a:cs typeface="+mn-cs"/>
              </a:rPr>
              <a:t>You can’t see Wi-Fi signals because they use and send radio waves. </a:t>
            </a:r>
          </a:p>
          <a:p>
            <a:pPr indent="-228600">
              <a:spcBef>
                <a:spcPct val="0"/>
              </a:spcBef>
              <a:spcAft>
                <a:spcPts val="600"/>
              </a:spcAft>
              <a:defRPr/>
            </a:pPr>
            <a:r>
              <a:rPr lang="en-US" altLang="en-US" sz="4500" dirty="0">
                <a:solidFill>
                  <a:srgbClr val="180200"/>
                </a:solidFill>
                <a:latin typeface="+mn-lt"/>
                <a:ea typeface="+mn-ea"/>
                <a:cs typeface="+mn-cs"/>
              </a:rPr>
              <a:t>These waves are all around us but we can’t see them with our eyes or hear them with our ears.</a:t>
            </a:r>
          </a:p>
          <a:p>
            <a:pPr indent="-228600">
              <a:spcBef>
                <a:spcPct val="0"/>
              </a:spcBef>
              <a:spcAft>
                <a:spcPts val="600"/>
              </a:spcAft>
              <a:defRPr/>
            </a:pPr>
            <a:r>
              <a:rPr lang="en-US" altLang="en-US" sz="4500" dirty="0">
                <a:solidFill>
                  <a:srgbClr val="180200"/>
                </a:solidFill>
              </a:rPr>
              <a:t>Computers, laptops, tablets and other </a:t>
            </a:r>
          </a:p>
          <a:p>
            <a:pPr marL="57150" indent="0">
              <a:spcBef>
                <a:spcPct val="0"/>
              </a:spcBef>
              <a:spcAft>
                <a:spcPts val="600"/>
              </a:spcAft>
              <a:buNone/>
              <a:defRPr/>
            </a:pPr>
            <a:r>
              <a:rPr lang="en-US" altLang="en-US" sz="4500" dirty="0">
                <a:solidFill>
                  <a:srgbClr val="180200"/>
                </a:solidFill>
              </a:rPr>
              <a:t>    devices can find the radio waves.</a:t>
            </a:r>
          </a:p>
          <a:p>
            <a:pPr indent="-228600">
              <a:spcBef>
                <a:spcPct val="0"/>
              </a:spcBef>
              <a:spcAft>
                <a:spcPts val="600"/>
              </a:spcAft>
              <a:defRPr/>
            </a:pPr>
            <a:r>
              <a:rPr lang="en-US" altLang="en-US" sz="4500" dirty="0">
                <a:solidFill>
                  <a:srgbClr val="180200"/>
                </a:solidFill>
              </a:rPr>
              <a:t>They use the information in the radio waves to make the pictures we see on the screen and the sounds we hear coming from the speakers. </a:t>
            </a:r>
          </a:p>
          <a:p>
            <a:pPr marL="57150" indent="0">
              <a:spcBef>
                <a:spcPct val="0"/>
              </a:spcBef>
              <a:spcAft>
                <a:spcPts val="600"/>
              </a:spcAft>
              <a:buNone/>
              <a:defRPr/>
            </a:pPr>
            <a:r>
              <a:rPr lang="en-US" altLang="en-US" sz="4500" dirty="0">
                <a:solidFill>
                  <a:srgbClr val="180200"/>
                </a:solidFill>
                <a:latin typeface="+mn-lt"/>
                <a:ea typeface="+mn-ea"/>
                <a:cs typeface="+mn-cs"/>
              </a:rPr>
              <a:t> </a:t>
            </a:r>
          </a:p>
          <a:p>
            <a:pPr marL="0" indent="-228600">
              <a:spcBef>
                <a:spcPct val="0"/>
              </a:spcBef>
              <a:spcAft>
                <a:spcPts val="600"/>
              </a:spcAft>
              <a:defRPr/>
            </a:pPr>
            <a:endParaRPr lang="en-US" altLang="en-US" sz="2000" dirty="0">
              <a:solidFill>
                <a:srgbClr val="000000"/>
              </a:solidFill>
              <a:latin typeface="+mn-lt"/>
              <a:ea typeface="+mn-ea"/>
              <a:cs typeface="+mn-cs"/>
            </a:endParaRPr>
          </a:p>
        </p:txBody>
      </p:sp>
      <p:pic>
        <p:nvPicPr>
          <p:cNvPr id="8" name="Picture 6">
            <a:extLst>
              <a:ext uri="{FF2B5EF4-FFF2-40B4-BE49-F238E27FC236}">
                <a16:creationId xmlns:a16="http://schemas.microsoft.com/office/drawing/2014/main" id="{7FFF2AB6-9838-41B8-BA16-0DF8C8150BB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93031" y="5283795"/>
            <a:ext cx="3474060" cy="16631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693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itle 20">
            <a:extLst>
              <a:ext uri="{FF2B5EF4-FFF2-40B4-BE49-F238E27FC236}">
                <a16:creationId xmlns:a16="http://schemas.microsoft.com/office/drawing/2014/main" id="{D74BC2CB-2092-4D57-B26A-6B2842F2BEAC}"/>
              </a:ext>
            </a:extLst>
          </p:cNvPr>
          <p:cNvSpPr>
            <a:spLocks noGrp="1" noChangeArrowheads="1"/>
          </p:cNvSpPr>
          <p:nvPr>
            <p:ph type="title"/>
          </p:nvPr>
        </p:nvSpPr>
        <p:spPr>
          <a:xfrm>
            <a:off x="1179576" y="1163848"/>
            <a:ext cx="9829800" cy="1325880"/>
          </a:xfrm>
        </p:spPr>
        <p:txBody>
          <a:bodyPr vert="horz" lIns="91440" tIns="45720" rIns="91440" bIns="45720" rtlCol="0" anchor="b">
            <a:normAutofit/>
          </a:bodyPr>
          <a:lstStyle/>
          <a:p>
            <a:pPr algn="ctr"/>
            <a:r>
              <a:rPr lang="en-US" altLang="en-US" sz="3600" kern="1200" dirty="0">
                <a:solidFill>
                  <a:schemeClr val="tx2"/>
                </a:solidFill>
                <a:latin typeface="+mj-lt"/>
                <a:ea typeface="+mj-ea"/>
                <a:cs typeface="+mj-cs"/>
              </a:rPr>
              <a:t>How does the Wi-Fi get to </a:t>
            </a:r>
            <a:br>
              <a:rPr lang="en-US" altLang="en-US" sz="3600" kern="1200" dirty="0">
                <a:solidFill>
                  <a:schemeClr val="tx2"/>
                </a:solidFill>
                <a:latin typeface="+mj-lt"/>
                <a:ea typeface="+mj-ea"/>
                <a:cs typeface="+mj-cs"/>
              </a:rPr>
            </a:br>
            <a:r>
              <a:rPr lang="en-US" altLang="en-US" sz="3600" kern="1200" dirty="0">
                <a:solidFill>
                  <a:schemeClr val="tx2"/>
                </a:solidFill>
                <a:latin typeface="+mj-lt"/>
                <a:ea typeface="+mj-ea"/>
                <a:cs typeface="+mj-cs"/>
              </a:rPr>
              <a:t>our homes? </a:t>
            </a:r>
          </a:p>
        </p:txBody>
      </p:sp>
      <p:grpSp>
        <p:nvGrpSpPr>
          <p:cNvPr id="77" name="Group 76">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78" name="Freeform: Shape 77">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340" name="Picture 6">
            <a:extLst>
              <a:ext uri="{FF2B5EF4-FFF2-40B4-BE49-F238E27FC236}">
                <a16:creationId xmlns:a16="http://schemas.microsoft.com/office/drawing/2014/main" id="{49FA074F-80E7-4BDB-81ED-6E551F10025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4671" y="2898037"/>
            <a:ext cx="4954693" cy="30966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7FEACCD2-B9E0-4E49-9D83-4880B6DF5538}"/>
              </a:ext>
            </a:extLst>
          </p:cNvPr>
          <p:cNvSpPr txBox="1">
            <a:spLocks noChangeArrowheads="1"/>
          </p:cNvSpPr>
          <p:nvPr/>
        </p:nvSpPr>
        <p:spPr bwMode="auto">
          <a:xfrm>
            <a:off x="6354871" y="2827419"/>
            <a:ext cx="5029200" cy="32276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indent="-228600">
              <a:spcBef>
                <a:spcPct val="0"/>
              </a:spcBef>
              <a:spcAft>
                <a:spcPts val="600"/>
              </a:spcAft>
            </a:pPr>
            <a:r>
              <a:rPr lang="en-US" altLang="en-US" sz="3200" dirty="0">
                <a:solidFill>
                  <a:schemeClr val="tx2"/>
                </a:solidFill>
                <a:latin typeface="+mn-lt"/>
                <a:ea typeface="+mn-ea"/>
                <a:cs typeface="+mn-cs"/>
              </a:rPr>
              <a:t>The Wi-Fi router sends out the radio signals. </a:t>
            </a:r>
          </a:p>
          <a:p>
            <a:pPr indent="-228600">
              <a:spcBef>
                <a:spcPct val="0"/>
              </a:spcBef>
              <a:spcAft>
                <a:spcPts val="600"/>
              </a:spcAft>
            </a:pPr>
            <a:endParaRPr lang="en-US" altLang="en-US" sz="3200" dirty="0">
              <a:solidFill>
                <a:schemeClr val="tx2"/>
              </a:solidFill>
              <a:latin typeface="+mn-lt"/>
              <a:ea typeface="+mn-ea"/>
              <a:cs typeface="+mn-cs"/>
            </a:endParaRPr>
          </a:p>
          <a:p>
            <a:pPr>
              <a:spcBef>
                <a:spcPct val="0"/>
              </a:spcBef>
              <a:spcAft>
                <a:spcPts val="600"/>
              </a:spcAft>
              <a:buNone/>
            </a:pPr>
            <a:endParaRPr lang="en-US" altLang="en-US" sz="3200" dirty="0">
              <a:solidFill>
                <a:schemeClr val="tx2"/>
              </a:solidFill>
              <a:latin typeface="+mn-lt"/>
              <a:ea typeface="+mn-ea"/>
              <a:cs typeface="+mn-cs"/>
            </a:endParaRPr>
          </a:p>
          <a:p>
            <a:pPr indent="-228600">
              <a:spcBef>
                <a:spcPct val="0"/>
              </a:spcBef>
              <a:spcAft>
                <a:spcPts val="600"/>
              </a:spcAft>
            </a:pPr>
            <a:r>
              <a:rPr lang="en-US" altLang="en-US" sz="3200" dirty="0">
                <a:solidFill>
                  <a:schemeClr val="tx2"/>
                </a:solidFill>
                <a:latin typeface="+mn-lt"/>
                <a:ea typeface="+mn-ea"/>
                <a:cs typeface="+mn-cs"/>
              </a:rPr>
              <a:t>Have you got one of these in your home? </a:t>
            </a:r>
          </a:p>
        </p:txBody>
      </p:sp>
      <p:grpSp>
        <p:nvGrpSpPr>
          <p:cNvPr id="83" name="Group 82">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84" name="Freeform: Shape 83">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87" name="Freeform: Shape 86">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5478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20">
            <a:extLst>
              <a:ext uri="{FF2B5EF4-FFF2-40B4-BE49-F238E27FC236}">
                <a16:creationId xmlns:a16="http://schemas.microsoft.com/office/drawing/2014/main" id="{DC0D9641-7A52-4EBC-9650-D5122240D1FE}"/>
              </a:ext>
            </a:extLst>
          </p:cNvPr>
          <p:cNvSpPr>
            <a:spLocks noGrp="1" noChangeArrowheads="1"/>
          </p:cNvSpPr>
          <p:nvPr>
            <p:ph type="title"/>
          </p:nvPr>
        </p:nvSpPr>
        <p:spPr>
          <a:xfrm>
            <a:off x="4636008" y="629266"/>
            <a:ext cx="6903720" cy="1676603"/>
          </a:xfrm>
        </p:spPr>
        <p:txBody>
          <a:bodyPr vert="horz" lIns="91440" tIns="45720" rIns="91440" bIns="45720" rtlCol="0" anchor="ctr">
            <a:normAutofit/>
          </a:bodyPr>
          <a:lstStyle/>
          <a:p>
            <a:r>
              <a:rPr lang="en-US" altLang="en-US" sz="4400" dirty="0">
                <a:latin typeface="+mj-lt"/>
              </a:rPr>
              <a:t>How does the Internet </a:t>
            </a:r>
            <a:br>
              <a:rPr lang="en-US" altLang="en-US" sz="4400" dirty="0">
                <a:latin typeface="+mj-lt"/>
              </a:rPr>
            </a:br>
            <a:r>
              <a:rPr lang="en-US" altLang="en-US" sz="4400" dirty="0">
                <a:latin typeface="+mj-lt"/>
              </a:rPr>
              <a:t>get to the router?</a:t>
            </a:r>
          </a:p>
        </p:txBody>
      </p:sp>
      <p:sp>
        <p:nvSpPr>
          <p:cNvPr id="75" name="Rectangle 74">
            <a:extLst>
              <a:ext uri="{FF2B5EF4-FFF2-40B4-BE49-F238E27FC236}">
                <a16:creationId xmlns:a16="http://schemas.microsoft.com/office/drawing/2014/main" id="{F88DA1F7-243F-4238-B2E5-D9BC0A53C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9">
            <a:extLst>
              <a:ext uri="{FF2B5EF4-FFF2-40B4-BE49-F238E27FC236}">
                <a16:creationId xmlns:a16="http://schemas.microsoft.com/office/drawing/2014/main" id="{A7FC5E3B-10AB-47E5-A8FC-14E8B42CE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131819"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4" name="Picture 9">
            <a:extLst>
              <a:ext uri="{FF2B5EF4-FFF2-40B4-BE49-F238E27FC236}">
                <a16:creationId xmlns:a16="http://schemas.microsoft.com/office/drawing/2014/main" id="{48E0288F-0CDB-4943-9760-9028F628E34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4920" y="803049"/>
            <a:ext cx="2037821" cy="16353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0">
            <a:extLst>
              <a:ext uri="{FF2B5EF4-FFF2-40B4-BE49-F238E27FC236}">
                <a16:creationId xmlns:a16="http://schemas.microsoft.com/office/drawing/2014/main" id="{21AE627E-C4FC-40DF-9D99-FE8543635CD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0302" y="2558128"/>
            <a:ext cx="1987056" cy="15942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a:extLst>
              <a:ext uri="{FF2B5EF4-FFF2-40B4-BE49-F238E27FC236}">
                <a16:creationId xmlns:a16="http://schemas.microsoft.com/office/drawing/2014/main" id="{797AF920-3AD3-4747-B60E-7DD3FF2F6C0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42604" y="4313208"/>
            <a:ext cx="2242452" cy="1586535"/>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1">
            <a:extLst>
              <a:ext uri="{FF2B5EF4-FFF2-40B4-BE49-F238E27FC236}">
                <a16:creationId xmlns:a16="http://schemas.microsoft.com/office/drawing/2014/main" id="{0180A10E-9DFA-4376-95A0-680A03EEDBCA}"/>
              </a:ext>
            </a:extLst>
          </p:cNvPr>
          <p:cNvSpPr txBox="1">
            <a:spLocks noChangeArrowheads="1"/>
          </p:cNvSpPr>
          <p:nvPr/>
        </p:nvSpPr>
        <p:spPr bwMode="auto">
          <a:xfrm>
            <a:off x="4636007" y="2438400"/>
            <a:ext cx="7312153" cy="37854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indent="-228600">
              <a:spcBef>
                <a:spcPct val="0"/>
              </a:spcBef>
              <a:spcAft>
                <a:spcPts val="600"/>
              </a:spcAft>
            </a:pPr>
            <a:r>
              <a:rPr lang="en-US" altLang="en-US" sz="2800" dirty="0">
                <a:solidFill>
                  <a:schemeClr val="tx1"/>
                </a:solidFill>
                <a:latin typeface="+mn-lt"/>
                <a:ea typeface="+mn-ea"/>
                <a:cs typeface="+mn-cs"/>
              </a:rPr>
              <a:t>The router has a phone cable and the information travels along this and into the router.</a:t>
            </a:r>
          </a:p>
          <a:p>
            <a:pPr indent="-228600">
              <a:spcBef>
                <a:spcPct val="0"/>
              </a:spcBef>
              <a:spcAft>
                <a:spcPts val="600"/>
              </a:spcAft>
            </a:pPr>
            <a:endParaRPr lang="en-US" altLang="en-US" sz="2800" dirty="0">
              <a:solidFill>
                <a:schemeClr val="tx1"/>
              </a:solidFill>
              <a:latin typeface="+mn-lt"/>
              <a:ea typeface="+mn-ea"/>
              <a:cs typeface="+mn-cs"/>
            </a:endParaRPr>
          </a:p>
          <a:p>
            <a:pPr indent="-228600">
              <a:spcBef>
                <a:spcPct val="0"/>
              </a:spcBef>
              <a:spcAft>
                <a:spcPts val="600"/>
              </a:spcAft>
            </a:pPr>
            <a:r>
              <a:rPr lang="en-US" altLang="en-US" sz="2800" dirty="0">
                <a:solidFill>
                  <a:schemeClr val="tx1"/>
                </a:solidFill>
                <a:latin typeface="+mn-lt"/>
                <a:ea typeface="+mn-ea"/>
                <a:cs typeface="+mn-cs"/>
              </a:rPr>
              <a:t>The Internet runs through the phone lines. It is just like making a complicated phone call!</a:t>
            </a:r>
          </a:p>
          <a:p>
            <a:pPr>
              <a:spcBef>
                <a:spcPct val="0"/>
              </a:spcBef>
              <a:spcAft>
                <a:spcPts val="600"/>
              </a:spcAft>
              <a:buNone/>
            </a:pPr>
            <a:endParaRPr lang="en-US" altLang="en-US" sz="2800" dirty="0">
              <a:solidFill>
                <a:schemeClr val="tx1"/>
              </a:solidFill>
              <a:latin typeface="+mn-lt"/>
              <a:ea typeface="+mn-ea"/>
              <a:cs typeface="+mn-cs"/>
            </a:endParaRPr>
          </a:p>
          <a:p>
            <a:pPr indent="-228600">
              <a:spcBef>
                <a:spcPct val="0"/>
              </a:spcBef>
              <a:spcAft>
                <a:spcPts val="600"/>
              </a:spcAft>
            </a:pPr>
            <a:r>
              <a:rPr lang="en-US" altLang="en-US" sz="2800" dirty="0">
                <a:solidFill>
                  <a:schemeClr val="tx1"/>
                </a:solidFill>
                <a:latin typeface="+mn-lt"/>
                <a:ea typeface="+mn-ea"/>
                <a:cs typeface="+mn-cs"/>
              </a:rPr>
              <a:t>The cables travel all around the world, even across oceans.</a:t>
            </a:r>
          </a:p>
          <a:p>
            <a:pPr indent="-228600">
              <a:spcBef>
                <a:spcPct val="0"/>
              </a:spcBef>
              <a:spcAft>
                <a:spcPts val="600"/>
              </a:spcAft>
            </a:pPr>
            <a:endParaRPr lang="en-US" altLang="en-US" sz="2000" dirty="0">
              <a:solidFill>
                <a:schemeClr val="tx1"/>
              </a:solidFill>
              <a:latin typeface="+mn-lt"/>
              <a:ea typeface="+mn-ea"/>
              <a:cs typeface="+mn-cs"/>
            </a:endParaRPr>
          </a:p>
          <a:p>
            <a:pPr indent="-228600">
              <a:spcBef>
                <a:spcPct val="0"/>
              </a:spcBef>
              <a:spcAft>
                <a:spcPts val="600"/>
              </a:spcAft>
            </a:pPr>
            <a:endParaRPr lang="en-US" altLang="en-US" sz="2000" dirty="0">
              <a:solidFill>
                <a:schemeClr val="tx1"/>
              </a:solidFill>
              <a:latin typeface="+mn-lt"/>
              <a:ea typeface="+mn-ea"/>
              <a:cs typeface="+mn-cs"/>
            </a:endParaRPr>
          </a:p>
          <a:p>
            <a:pPr indent="-228600">
              <a:spcBef>
                <a:spcPct val="0"/>
              </a:spcBef>
              <a:spcAft>
                <a:spcPts val="600"/>
              </a:spcAft>
            </a:pPr>
            <a:endParaRPr lang="en-US" altLang="en-US" sz="2000" dirty="0">
              <a:solidFill>
                <a:schemeClr val="tx1"/>
              </a:solidFill>
              <a:latin typeface="+mn-lt"/>
              <a:ea typeface="+mn-ea"/>
              <a:cs typeface="+mn-cs"/>
            </a:endParaRPr>
          </a:p>
        </p:txBody>
      </p:sp>
    </p:spTree>
    <p:extLst>
      <p:ext uri="{BB962C8B-B14F-4D97-AF65-F5344CB8AC3E}">
        <p14:creationId xmlns:p14="http://schemas.microsoft.com/office/powerpoint/2010/main" val="1516542870"/>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F6C8FF-3D90-457B-9108-406F928CD7CB}">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s>
</ds:datastoreItem>
</file>

<file path=customXml/itemProps3.xml><?xml version="1.0" encoding="utf-8"?>
<ds:datastoreItem xmlns:ds="http://schemas.openxmlformats.org/officeDocument/2006/customXml" ds:itemID="{C5EE5440-5A1F-438E-9118-BE5E33F97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TM10001105[[fn=Crop]]</Template>
  <TotalTime>0</TotalTime>
  <Words>942</Words>
  <Application>Microsoft Office PowerPoint</Application>
  <PresentationFormat>Widescreen</PresentationFormat>
  <Paragraphs>203</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Comic Sans MS</vt:lpstr>
      <vt:lpstr>Franklin Gothic Book</vt:lpstr>
      <vt:lpstr>Sassoon Infant Rg</vt:lpstr>
      <vt:lpstr>Twinkl</vt:lpstr>
      <vt:lpstr>Twinkl SemiBold</vt:lpstr>
      <vt:lpstr>Office Theme</vt:lpstr>
      <vt:lpstr>Lesson 2 Reading</vt:lpstr>
      <vt:lpstr>Lesson 2 Objectives</vt:lpstr>
      <vt:lpstr>Lesson Resources</vt:lpstr>
      <vt:lpstr>What is the Internet?   </vt:lpstr>
      <vt:lpstr>What can we use the Internet for? </vt:lpstr>
      <vt:lpstr> How do we access the Internet? </vt:lpstr>
      <vt:lpstr>How does my device  connect to the Internet? </vt:lpstr>
      <vt:lpstr>How does the Wi-Fi get to  our homes? </vt:lpstr>
      <vt:lpstr>How does the Internet  get to the router?</vt:lpstr>
      <vt:lpstr>Why does the Internet seem to go slow sometimes? </vt:lpstr>
      <vt:lpstr>Staying Safe</vt:lpstr>
      <vt:lpstr>Using a dictionary!</vt:lpstr>
      <vt:lpstr>New Words</vt:lpstr>
      <vt:lpstr>New Words</vt:lpstr>
      <vt:lpstr>New Words</vt:lpstr>
      <vt:lpstr>Step 1</vt:lpstr>
      <vt:lpstr>PowerPoint Presentation</vt:lpstr>
      <vt:lpstr>PowerPoint Presentation</vt:lpstr>
      <vt:lpstr>Step 1</vt:lpstr>
      <vt:lpstr>Step 2: Discuss the question</vt:lpstr>
      <vt:lpstr>Safer Internet Day – Tuesday, 9th February, 2021</vt:lpstr>
      <vt:lpstr>Step 3</vt:lpstr>
      <vt:lpstr>Step 4: Discuss the questions</vt:lpstr>
      <vt:lpstr>Step 4: Discuss the questions</vt:lpstr>
      <vt:lpstr>Step 5</vt:lpstr>
      <vt:lpstr>PowerPoint Presentation</vt:lpstr>
      <vt:lpstr>Step 6</vt:lpstr>
      <vt:lpstr>Step 7</vt:lpstr>
      <vt:lpstr>PowerPoint Presentation</vt:lpstr>
      <vt:lpstr>Step 8</vt:lpstr>
      <vt:lpstr>Step 9</vt:lpstr>
      <vt:lpstr>Step 10</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2021-02-08T08:30:35Z</dcterms:created>
  <dcterms:modified xsi:type="dcterms:W3CDTF">2021-05-13T07:42:51Z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