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8" r:id="rId7"/>
    <p:sldId id="259" r:id="rId8"/>
    <p:sldId id="284" r:id="rId9"/>
    <p:sldId id="260" r:id="rId10"/>
    <p:sldId id="277" r:id="rId11"/>
    <p:sldId id="279" r:id="rId12"/>
    <p:sldId id="280" r:id="rId13"/>
    <p:sldId id="278" r:id="rId14"/>
    <p:sldId id="265" r:id="rId15"/>
    <p:sldId id="263" r:id="rId16"/>
    <p:sldId id="266" r:id="rId17"/>
    <p:sldId id="267" r:id="rId18"/>
    <p:sldId id="274" r:id="rId19"/>
    <p:sldId id="269" r:id="rId20"/>
    <p:sldId id="275" r:id="rId21"/>
    <p:sldId id="281" r:id="rId22"/>
    <p:sldId id="282" r:id="rId23"/>
    <p:sldId id="283" r:id="rId24"/>
    <p:sldId id="272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6EDD5E-9DDF-8C6D-383E-CB233A2E6394}" v="195" dt="2021-09-28T08:22:21.770"/>
    <p1510:client id="{1CA74003-A6C8-2717-E329-5103F077F3C8}" v="1" dt="2021-11-08T12:39:51.089"/>
    <p1510:client id="{2EAB6628-651D-7833-9277-9492A3B87708}" v="45" dt="2021-10-14T12:28:44.157"/>
    <p1510:client id="{7196435F-8C47-7E0D-536A-3FC13944C4BA}" v="2" dt="2021-11-08T12:53:05.479"/>
    <p1510:client id="{A8D068F6-8103-BB55-B747-E606865F23A4}" v="14" dt="2021-10-04T10:46:31.031"/>
    <p1510:client id="{CCF71824-9629-B196-8757-9A462119C974}" v="190" dt="2021-10-04T09:48:58.6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rieth Attard" userId="S::urieth.attard@ilearn.edu.mt::75441522-1268-482d-b74b-a084f810ee66" providerId="AD" clId="Web-{7196435F-8C47-7E0D-536A-3FC13944C4BA}"/>
    <pc:docChg chg="modSld">
      <pc:chgData name="Urieth Attard" userId="S::urieth.attard@ilearn.edu.mt::75441522-1268-482d-b74b-a084f810ee66" providerId="AD" clId="Web-{7196435F-8C47-7E0D-536A-3FC13944C4BA}" dt="2021-11-08T12:53:05.479" v="1" actId="1076"/>
      <pc:docMkLst>
        <pc:docMk/>
      </pc:docMkLst>
      <pc:sldChg chg="modSp">
        <pc:chgData name="Urieth Attard" userId="S::urieth.attard@ilearn.edu.mt::75441522-1268-482d-b74b-a084f810ee66" providerId="AD" clId="Web-{7196435F-8C47-7E0D-536A-3FC13944C4BA}" dt="2021-11-08T12:53:05.479" v="1" actId="1076"/>
        <pc:sldMkLst>
          <pc:docMk/>
          <pc:sldMk cId="1711367501" sldId="284"/>
        </pc:sldMkLst>
        <pc:picChg chg="mod">
          <ac:chgData name="Urieth Attard" userId="S::urieth.attard@ilearn.edu.mt::75441522-1268-482d-b74b-a084f810ee66" providerId="AD" clId="Web-{7196435F-8C47-7E0D-536A-3FC13944C4BA}" dt="2021-11-08T12:53:05.479" v="1" actId="1076"/>
          <ac:picMkLst>
            <pc:docMk/>
            <pc:sldMk cId="1711367501" sldId="284"/>
            <ac:picMk id="3" creationId="{CF6B16D7-633B-4392-9299-3D1116DACD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B6BE-6388-4F4C-AA64-49367A1CB60B}" type="datetimeFigureOut">
              <a:rPr lang="en-GB" smtClean="0"/>
              <a:t>10/11/2021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508E3-D3AD-4C34-9E8C-B31A54440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34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49CE8-CDB0-4A37-ADC5-C2EF51C80F8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F097F-43FD-4243-B090-A761C1AB95EF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72209-08E2-4AFE-9E0A-9B2986E4549A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DD3B7-31C9-46E6-A419-F047AF06335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52D98-66F3-4185-9E06-E926C379F10E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29043-AEC4-4469-89C8-E5590077FEDF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8CA3A-B0AB-4661-A769-3A403E5684B8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6EFF0-C3F3-43A6-BAEC-05140D91D299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9F87-CBB7-484B-9342-2AC0F7174226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90CA6-22E6-42AD-AC70-9E2097BD629D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6DAB-4385-42CE-9E86-9D365C6A0744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38F27-658B-47AC-8F8F-3B1361E6D303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C9572-84CE-400A-A21B-2DB21EFA0613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B63C-6548-4055-A306-9A967E980D49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52C0B-F175-48B9-B35B-2BEE5523639A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A6B1-2C73-4A3E-B17B-A3E01CC70146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EC126-D23C-4160-B12F-EAE2DDE444C4}" type="datetime1">
              <a:rPr lang="en-US" smtClean="0"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gfdqVmVjfk&amp;t=75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31E256-2313-42FC-9188-311A298F7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623" y="1336510"/>
            <a:ext cx="3374058" cy="3693219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EFFFF"/>
                </a:solidFill>
                <a:latin typeface="Andika"/>
              </a:rPr>
              <a:t>Lesson 3:  Speaking</a:t>
            </a:r>
            <a:br>
              <a:rPr lang="en-US" sz="3600" dirty="0">
                <a:latin typeface="Andika"/>
              </a:rPr>
            </a:br>
            <a:br>
              <a:rPr lang="en-US" sz="3600" dirty="0">
                <a:latin typeface="Andika"/>
              </a:rPr>
            </a:br>
            <a:r>
              <a:rPr lang="en-US" sz="3600" dirty="0">
                <a:solidFill>
                  <a:srgbClr val="FEFFFF"/>
                </a:solidFill>
                <a:latin typeface="Andika"/>
              </a:rPr>
              <a:t>Topic:  </a:t>
            </a:r>
            <a:br>
              <a:rPr lang="en-US" sz="3600" dirty="0">
                <a:latin typeface="Andika"/>
              </a:rPr>
            </a:br>
            <a:r>
              <a:rPr lang="en-US" sz="3600" dirty="0">
                <a:solidFill>
                  <a:srgbClr val="FEFFFF"/>
                </a:solidFill>
                <a:latin typeface="Andika"/>
              </a:rPr>
              <a:t> Shopping and Services</a:t>
            </a:r>
            <a:br>
              <a:rPr lang="en-US" sz="3600" dirty="0">
                <a:latin typeface="Andika"/>
              </a:rPr>
            </a:br>
            <a:br>
              <a:rPr lang="en-US" sz="3600" dirty="0">
                <a:latin typeface="Andika"/>
              </a:rPr>
            </a:br>
            <a:r>
              <a:rPr lang="en-US" sz="3600" dirty="0">
                <a:solidFill>
                  <a:srgbClr val="FEFFFF"/>
                </a:solidFill>
                <a:latin typeface="Andika"/>
              </a:rPr>
              <a:t>Year:</a:t>
            </a:r>
            <a:br>
              <a:rPr lang="en-US" sz="3600" dirty="0">
                <a:latin typeface="Andika"/>
              </a:rPr>
            </a:br>
            <a:r>
              <a:rPr lang="en-US" sz="4000" dirty="0">
                <a:solidFill>
                  <a:srgbClr val="FEFFFF"/>
                </a:solidFill>
                <a:latin typeface="Andika"/>
              </a:rPr>
              <a:t>4</a:t>
            </a:r>
          </a:p>
        </p:txBody>
      </p:sp>
      <p:sp>
        <p:nvSpPr>
          <p:cNvPr id="77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8C2967-02B2-4C38-A933-F2C054F0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pic>
        <p:nvPicPr>
          <p:cNvPr id="1028" name="Picture 4" descr="Advantages of Shopping Malls | Hona Shop">
            <a:extLst>
              <a:ext uri="{FF2B5EF4-FFF2-40B4-BE49-F238E27FC236}">
                <a16:creationId xmlns:a16="http://schemas.microsoft.com/office/drawing/2014/main" id="{49736DFB-A36F-42A2-BB73-46B3F49FD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7994" y="2093032"/>
            <a:ext cx="5640502" cy="26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AFE122B5-DEEF-41C3-8C90-A84ECFF7F1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20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F6603-9A53-4834-A20B-9A95F51966AB}"/>
              </a:ext>
            </a:extLst>
          </p:cNvPr>
          <p:cNvSpPr txBox="1"/>
          <p:nvPr/>
        </p:nvSpPr>
        <p:spPr>
          <a:xfrm>
            <a:off x="3373062" y="1864865"/>
            <a:ext cx="8131550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PART 2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Role-Play: 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Buying goods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7817A-9082-4C04-A881-53781CE1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662772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53710C-FF10-4A86-9EE8-B681EF74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342F7-6B93-454A-9BAE-459DA575AA3F}"/>
              </a:ext>
            </a:extLst>
          </p:cNvPr>
          <p:cNvSpPr txBox="1"/>
          <p:nvPr/>
        </p:nvSpPr>
        <p:spPr>
          <a:xfrm>
            <a:off x="1636295" y="1137"/>
            <a:ext cx="10023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ndika"/>
              </a:rPr>
              <a:t>Prepare a dialogue at the supermarket. </a:t>
            </a:r>
          </a:p>
          <a:p>
            <a:pPr algn="just"/>
            <a:r>
              <a:rPr lang="en-US" sz="2800" b="1" dirty="0">
                <a:latin typeface="Andika"/>
              </a:rPr>
              <a:t>Then act out the role-play with a friend/relative.</a:t>
            </a:r>
            <a:endParaRPr lang="en-GB" sz="2800" b="1" dirty="0">
              <a:latin typeface="Andika"/>
            </a:endParaRPr>
          </a:p>
        </p:txBody>
      </p:sp>
      <p:sp>
        <p:nvSpPr>
          <p:cNvPr id="7" name="AutoShape 2" descr="The Green Grocer Stoneybatter - Home | Facebook">
            <a:extLst>
              <a:ext uri="{FF2B5EF4-FFF2-40B4-BE49-F238E27FC236}">
                <a16:creationId xmlns:a16="http://schemas.microsoft.com/office/drawing/2014/main" id="{9074E310-660B-4B7F-9B86-D21F3495A1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The Green Grocer Stoneybatter - Home | Facebook">
            <a:extLst>
              <a:ext uri="{FF2B5EF4-FFF2-40B4-BE49-F238E27FC236}">
                <a16:creationId xmlns:a16="http://schemas.microsoft.com/office/drawing/2014/main" id="{72650669-9258-406F-BFA7-7C3589F4C9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6" descr="The Green Grocer Stoneybatter - Home | Facebook">
            <a:extLst>
              <a:ext uri="{FF2B5EF4-FFF2-40B4-BE49-F238E27FC236}">
                <a16:creationId xmlns:a16="http://schemas.microsoft.com/office/drawing/2014/main" id="{5AAE3BD3-FF9E-48C2-A410-BE6D0D10E5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8CC706-8002-40F6-91F2-D19F5DA37A3A}"/>
              </a:ext>
            </a:extLst>
          </p:cNvPr>
          <p:cNvSpPr txBox="1"/>
          <p:nvPr/>
        </p:nvSpPr>
        <p:spPr>
          <a:xfrm>
            <a:off x="2143432" y="821675"/>
            <a:ext cx="7905136" cy="6129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cheese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ham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fruit and vegetables 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detergents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canned food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cereal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frozen food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pasta and rice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ndika"/>
              </a:rPr>
              <a:t>oil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latin typeface="Andika"/>
              </a:rPr>
              <a:t>salad dressing</a:t>
            </a:r>
            <a:endParaRPr lang="en-GB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Andika"/>
              </a:rPr>
              <a:t>b</a:t>
            </a:r>
            <a:r>
              <a:rPr lang="en-GB" sz="2400" dirty="0">
                <a:latin typeface="Andika"/>
              </a:rPr>
              <a:t>read</a:t>
            </a:r>
          </a:p>
        </p:txBody>
      </p:sp>
      <p:sp>
        <p:nvSpPr>
          <p:cNvPr id="4" name="AutoShape 2" descr="We Tasted 7 Name-Brand Cereals Against Their Generic Version">
            <a:extLst>
              <a:ext uri="{FF2B5EF4-FFF2-40B4-BE49-F238E27FC236}">
                <a16:creationId xmlns:a16="http://schemas.microsoft.com/office/drawing/2014/main" id="{1560D16A-6CAD-4917-9B69-FCE06A09BC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We Tasted 7 Name-Brand Cereals Against Their Generic Version">
            <a:extLst>
              <a:ext uri="{FF2B5EF4-FFF2-40B4-BE49-F238E27FC236}">
                <a16:creationId xmlns:a16="http://schemas.microsoft.com/office/drawing/2014/main" id="{39786F2E-3AD0-49F9-9929-126B1214C8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We Tasted 7 Name-Brand Cereals Against Their Generic Version">
            <a:extLst>
              <a:ext uri="{FF2B5EF4-FFF2-40B4-BE49-F238E27FC236}">
                <a16:creationId xmlns:a16="http://schemas.microsoft.com/office/drawing/2014/main" id="{1E5FF22D-DD20-4F96-BE1B-E8B32CF70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02867" y="1728365"/>
            <a:ext cx="2698827" cy="177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hich Type of Detergent Is Best For You? – Happy's Appliances">
            <a:extLst>
              <a:ext uri="{FF2B5EF4-FFF2-40B4-BE49-F238E27FC236}">
                <a16:creationId xmlns:a16="http://schemas.microsoft.com/office/drawing/2014/main" id="{0EDE5ED4-56BF-4F00-A3AB-0B8A3E9F5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9505" y="1741083"/>
            <a:ext cx="2649794" cy="1760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y you must be careful while choosing frozen Foods? | The Times of India">
            <a:extLst>
              <a:ext uri="{FF2B5EF4-FFF2-40B4-BE49-F238E27FC236}">
                <a16:creationId xmlns:a16="http://schemas.microsoft.com/office/drawing/2014/main" id="{4551C9EE-4119-4210-9272-43F4C5DA9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7447" y="3879789"/>
            <a:ext cx="2674247" cy="182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sh bread at Cheerbrook - Picture of Cheerbrook Farm Shop and Café,  Nantwich - Tripadvisor">
            <a:extLst>
              <a:ext uri="{FF2B5EF4-FFF2-40B4-BE49-F238E27FC236}">
                <a16:creationId xmlns:a16="http://schemas.microsoft.com/office/drawing/2014/main" id="{14F7E85E-E78B-4E8B-A39F-9BC3A8C8F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820" y="3879789"/>
            <a:ext cx="2793163" cy="19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3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172B28B0-DC63-419A-B658-966AC66AD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9FE08D8-CEA0-461E-870A-02CD15D9B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04593A-ED92-4E14-A963-EB6EFF6C438B}"/>
              </a:ext>
            </a:extLst>
          </p:cNvPr>
          <p:cNvSpPr txBox="1"/>
          <p:nvPr/>
        </p:nvSpPr>
        <p:spPr>
          <a:xfrm>
            <a:off x="1152737" y="1446124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 Dialogue Model </a:t>
            </a:r>
            <a:endParaRPr lang="en-US" sz="32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2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2B982904-A46E-41DF-BA98-61E2300C7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8C6F1D-2236-44E3-A08A-BD932D7E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8518" y="3259287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-US" sz="1900">
              <a:solidFill>
                <a:srgbClr val="FFFFFF"/>
              </a:solidFill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27018161-547E-48F7-A0D9-272C9EA5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6B97FE-E0D7-49F4-9D05-2FBAF0E7DD37}"/>
              </a:ext>
            </a:extLst>
          </p:cNvPr>
          <p:cNvSpPr/>
          <p:nvPr/>
        </p:nvSpPr>
        <p:spPr>
          <a:xfrm>
            <a:off x="4706578" y="589722"/>
            <a:ext cx="7381439" cy="6023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AT THE BUTCHER’S</a:t>
            </a:r>
            <a:endParaRPr lang="en-US" sz="2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Shopkeeper: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 Oh, hello again! Do you want the ham and sausages as usual?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       Yes, but apart from the ham and sausages I also need some burgers.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Shopkeeper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    I haven’t got too many burgers left. How many do you need?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        Four burgers only.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Shopkeeper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    Ok, here you are. Is this everything you want?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        Yes, that's everything. How much is it?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Shopkeeper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     €6, please. 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Customer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          Here you are. See you next week!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Shopkeeper: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     Thank you. See you!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710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DF78BC-277F-432C-9436-52A315A17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F1F20-D3BA-49B7-8017-B5D35377D825}"/>
              </a:ext>
            </a:extLst>
          </p:cNvPr>
          <p:cNvSpPr txBox="1"/>
          <p:nvPr/>
        </p:nvSpPr>
        <p:spPr>
          <a:xfrm>
            <a:off x="1636295" y="136109"/>
            <a:ext cx="10023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ndika"/>
              </a:rPr>
              <a:t>Prepare a dialogue at the stationery. </a:t>
            </a:r>
          </a:p>
          <a:p>
            <a:pPr algn="just"/>
            <a:r>
              <a:rPr lang="en-US" sz="2800" b="1" dirty="0">
                <a:latin typeface="Andika"/>
              </a:rPr>
              <a:t>Then act out the role-play with a friend/relative.</a:t>
            </a:r>
            <a:endParaRPr lang="en-GB" sz="2800" b="1" dirty="0">
              <a:latin typeface="Andika"/>
            </a:endParaRPr>
          </a:p>
        </p:txBody>
      </p:sp>
      <p:sp>
        <p:nvSpPr>
          <p:cNvPr id="3" name="AutoShape 2" descr="Aragosta fish shop - Home | Facebook">
            <a:extLst>
              <a:ext uri="{FF2B5EF4-FFF2-40B4-BE49-F238E27FC236}">
                <a16:creationId xmlns:a16="http://schemas.microsoft.com/office/drawing/2014/main" id="{AC452A1C-5FCF-4D3A-A134-A57917FAE9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Aragosta fish shop - Home | Facebook">
            <a:extLst>
              <a:ext uri="{FF2B5EF4-FFF2-40B4-BE49-F238E27FC236}">
                <a16:creationId xmlns:a16="http://schemas.microsoft.com/office/drawing/2014/main" id="{EE3AF21E-C5B0-4E5E-8206-473E24A545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Aragosta fish shop - Home | Facebook">
            <a:extLst>
              <a:ext uri="{FF2B5EF4-FFF2-40B4-BE49-F238E27FC236}">
                <a16:creationId xmlns:a16="http://schemas.microsoft.com/office/drawing/2014/main" id="{B9E946B9-8EEC-4B66-839D-0DA702E032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10" descr="Sliema Fish Shop - Home | Facebook">
            <a:extLst>
              <a:ext uri="{FF2B5EF4-FFF2-40B4-BE49-F238E27FC236}">
                <a16:creationId xmlns:a16="http://schemas.microsoft.com/office/drawing/2014/main" id="{8211AAF8-158C-44A5-9B1E-99E87E0B10B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0" descr="3 Ways to Buy Marvel Comics - wikiHow">
            <a:extLst>
              <a:ext uri="{FF2B5EF4-FFF2-40B4-BE49-F238E27FC236}">
                <a16:creationId xmlns:a16="http://schemas.microsoft.com/office/drawing/2014/main" id="{4A36B620-7662-4112-BF93-B28F1B0B01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22" descr="3 Ways to Buy Marvel Comics - wikiHow">
            <a:extLst>
              <a:ext uri="{FF2B5EF4-FFF2-40B4-BE49-F238E27FC236}">
                <a16:creationId xmlns:a16="http://schemas.microsoft.com/office/drawing/2014/main" id="{67C16CD5-4B90-4E44-8B45-CB5806866B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4" descr="3 Ways to Buy Marvel Comics - wikiHow">
            <a:extLst>
              <a:ext uri="{FF2B5EF4-FFF2-40B4-BE49-F238E27FC236}">
                <a16:creationId xmlns:a16="http://schemas.microsoft.com/office/drawing/2014/main" id="{828ABDFF-C96E-4FD8-A67F-F9570C2134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26" descr="3 Ways to Buy Marvel Comics - wikiHow">
            <a:extLst>
              <a:ext uri="{FF2B5EF4-FFF2-40B4-BE49-F238E27FC236}">
                <a16:creationId xmlns:a16="http://schemas.microsoft.com/office/drawing/2014/main" id="{4B69AD26-FA0B-420F-A076-4981944432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28" descr="3 Ways to Buy Marvel Comics - wikiHow">
            <a:extLst>
              <a:ext uri="{FF2B5EF4-FFF2-40B4-BE49-F238E27FC236}">
                <a16:creationId xmlns:a16="http://schemas.microsoft.com/office/drawing/2014/main" id="{4341C4CB-9223-4FFA-9447-236E4D11F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62800" y="4495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0" descr="3 Ways to Buy Marvel Comics - wikiHow">
            <a:extLst>
              <a:ext uri="{FF2B5EF4-FFF2-40B4-BE49-F238E27FC236}">
                <a16:creationId xmlns:a16="http://schemas.microsoft.com/office/drawing/2014/main" id="{D2BE1CAE-6613-4A2C-A1F2-6943955186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15200" y="4648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B8F8790-ACAD-44AE-A5F0-E597F521FE2B}"/>
              </a:ext>
            </a:extLst>
          </p:cNvPr>
          <p:cNvSpPr txBox="1"/>
          <p:nvPr/>
        </p:nvSpPr>
        <p:spPr>
          <a:xfrm>
            <a:off x="1818966" y="974075"/>
            <a:ext cx="9753601" cy="6406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ndika"/>
              </a:rPr>
              <a:t>tape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ndika"/>
              </a:rPr>
              <a:t>pencil cases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ndika"/>
              </a:rPr>
              <a:t>envelopes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ndika"/>
              </a:rPr>
              <a:t>pens/pencils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ndika"/>
              </a:rPr>
              <a:t>glue </a:t>
            </a:r>
            <a:endParaRPr lang="en-GB" sz="2800" dirty="0">
              <a:latin typeface="Andik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ndika"/>
              </a:rPr>
              <a:t>colours and markers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ndika"/>
              </a:rPr>
              <a:t>writing paper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800" dirty="0">
                <a:latin typeface="Andika"/>
              </a:rPr>
              <a:t>paper clips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ndika"/>
              </a:rPr>
              <a:t>paintbrushes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ndika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1759E4-F7AB-4330-BCBB-233CE4DFCC37}"/>
              </a:ext>
            </a:extLst>
          </p:cNvPr>
          <p:cNvSpPr txBox="1"/>
          <p:nvPr/>
        </p:nvSpPr>
        <p:spPr>
          <a:xfrm>
            <a:off x="5768940" y="905078"/>
            <a:ext cx="9753601" cy="382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ndika"/>
              </a:rPr>
              <a:t>cards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ndika"/>
              </a:rPr>
              <a:t>stickers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ndika"/>
              </a:rPr>
              <a:t>books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ndika"/>
              </a:rPr>
              <a:t>workbooks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Andika"/>
              </a:rPr>
              <a:t>charts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657004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172B28B0-DC63-419A-B658-966AC66AD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" y="228600"/>
            <a:ext cx="2969842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D688F-31C6-4F6B-87CC-CCDB1CE46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en-US" sz="1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FAE2A-745E-44A3-A7A6-F5CC5469F918}"/>
              </a:ext>
            </a:extLst>
          </p:cNvPr>
          <p:cNvSpPr txBox="1"/>
          <p:nvPr/>
        </p:nvSpPr>
        <p:spPr>
          <a:xfrm>
            <a:off x="3349250" y="550069"/>
            <a:ext cx="8453018" cy="4313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Sentence Starters and Prompts Handout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I help you?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would you like to buy?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much/many would you like?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have any … 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I please have …?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you put this in a bag, please?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Would you like something else?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much would that be, please?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Here is your change.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you. See you soon. 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your service. I appreciate it.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3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C1FC7-5FC4-4CCA-8213-D16F65FD8C7C}"/>
              </a:ext>
            </a:extLst>
          </p:cNvPr>
          <p:cNvSpPr txBox="1"/>
          <p:nvPr/>
        </p:nvSpPr>
        <p:spPr>
          <a:xfrm>
            <a:off x="3373062" y="1864865"/>
            <a:ext cx="8131550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PART 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Thematic Picture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9D02F-7A55-4E18-834F-826A5299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04389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9" name="Group 24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" name="Rectangle 38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12852FF2-F486-4EEC-8C4F-38380F3F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8" name="Rectangle 42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978FA-3978-48C1-85D9-125BDEABC26D}"/>
              </a:ext>
            </a:extLst>
          </p:cNvPr>
          <p:cNvSpPr txBox="1"/>
          <p:nvPr/>
        </p:nvSpPr>
        <p:spPr>
          <a:xfrm>
            <a:off x="649224" y="645106"/>
            <a:ext cx="3650279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3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Look at this picture carefully.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07A3D6-CDE7-4502-A06F-C63262F8CDD9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kind of shop is this? </a:t>
            </a: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does it sell?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Have you ever been to such a shop?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2" descr="The Smell of a Bakery | Rocking my World!">
            <a:extLst>
              <a:ext uri="{FF2B5EF4-FFF2-40B4-BE49-F238E27FC236}">
                <a16:creationId xmlns:a16="http://schemas.microsoft.com/office/drawing/2014/main" id="{B27DC36F-3DB5-4A10-9F15-80998D5346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4" b="-1"/>
          <a:stretch/>
        </p:blipFill>
        <p:spPr bwMode="auto">
          <a:xfrm>
            <a:off x="4619543" y="640080"/>
            <a:ext cx="6953577" cy="52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658764-079F-4FBB-884C-D802A0562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816353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7D61BA-5F5B-445E-8F2F-9094887F1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4AE987-47BD-4943-B81D-80910DC49CEE}"/>
              </a:ext>
            </a:extLst>
          </p:cNvPr>
          <p:cNvSpPr txBox="1"/>
          <p:nvPr/>
        </p:nvSpPr>
        <p:spPr>
          <a:xfrm>
            <a:off x="768416" y="124461"/>
            <a:ext cx="11569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ndika"/>
              </a:rPr>
              <a:t>Answer the questions about these pictures. </a:t>
            </a:r>
            <a:endParaRPr lang="en-GB" sz="3600" b="1" dirty="0">
              <a:latin typeface="Andika"/>
            </a:endParaRPr>
          </a:p>
        </p:txBody>
      </p:sp>
      <p:sp>
        <p:nvSpPr>
          <p:cNvPr id="6" name="AutoShape 4" descr="doughnut | Free stock photos - Rgbstock - Free stock images | nazreth |  March - 24 - 2010 (168)">
            <a:extLst>
              <a:ext uri="{FF2B5EF4-FFF2-40B4-BE49-F238E27FC236}">
                <a16:creationId xmlns:a16="http://schemas.microsoft.com/office/drawing/2014/main" id="{CE4C8501-DE6C-4D16-B07B-F94AF2AD99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doughnut | Free stock photos - Rgbstock - Free stock images | nazreth |  March - 24 - 2010 (168)">
            <a:extLst>
              <a:ext uri="{FF2B5EF4-FFF2-40B4-BE49-F238E27FC236}">
                <a16:creationId xmlns:a16="http://schemas.microsoft.com/office/drawing/2014/main" id="{2DCD3E5F-470B-4339-B65E-6AD5D8609ED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doughnut | Free stock photos - Rgbstock - Free stock images | nazreth |  March - 24 - 2010 (168)">
            <a:extLst>
              <a:ext uri="{FF2B5EF4-FFF2-40B4-BE49-F238E27FC236}">
                <a16:creationId xmlns:a16="http://schemas.microsoft.com/office/drawing/2014/main" id="{0D825F5C-9A36-4CEA-8ECF-171FA25988A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0" name="Picture 14" descr="11 bakery bestsellers in Germany | Lifestyle | DW | 20.08.2015">
            <a:extLst>
              <a:ext uri="{FF2B5EF4-FFF2-40B4-BE49-F238E27FC236}">
                <a16:creationId xmlns:a16="http://schemas.microsoft.com/office/drawing/2014/main" id="{535782CC-84C8-4C11-9776-5BA5E0005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36"/>
          <a:stretch/>
        </p:blipFill>
        <p:spPr bwMode="auto">
          <a:xfrm>
            <a:off x="9904207" y="844409"/>
            <a:ext cx="2121843" cy="187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Cornetti (Italian Croissants) - Recipes - delicious.com.au">
            <a:extLst>
              <a:ext uri="{FF2B5EF4-FFF2-40B4-BE49-F238E27FC236}">
                <a16:creationId xmlns:a16="http://schemas.microsoft.com/office/drawing/2014/main" id="{07310D86-12BF-4A8A-992D-A7D92C1F08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8" descr="Cornetti (Italian Croissants) - Recipes - delicious.com.au">
            <a:extLst>
              <a:ext uri="{FF2B5EF4-FFF2-40B4-BE49-F238E27FC236}">
                <a16:creationId xmlns:a16="http://schemas.microsoft.com/office/drawing/2014/main" id="{C3BC2AB0-F750-479D-A953-C2A6CBF4D0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16" name="Picture 20" descr="Three Day Classic French Croissants - Pardon Your French">
            <a:extLst>
              <a:ext uri="{FF2B5EF4-FFF2-40B4-BE49-F238E27FC236}">
                <a16:creationId xmlns:a16="http://schemas.microsoft.com/office/drawing/2014/main" id="{29AC8BFC-F3FC-4EA5-8DF2-456A6CEEA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18853" y="2897171"/>
            <a:ext cx="2092549" cy="184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Blueberry Oatmeal Muffins | Sally's Baking Addiction">
            <a:extLst>
              <a:ext uri="{FF2B5EF4-FFF2-40B4-BE49-F238E27FC236}">
                <a16:creationId xmlns:a16="http://schemas.microsoft.com/office/drawing/2014/main" id="{D5898953-7235-4C12-92A2-40006FD99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5044" y="2825018"/>
            <a:ext cx="2121843" cy="19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Homemade Slider Buns Recipe">
            <a:extLst>
              <a:ext uri="{FF2B5EF4-FFF2-40B4-BE49-F238E27FC236}">
                <a16:creationId xmlns:a16="http://schemas.microsoft.com/office/drawing/2014/main" id="{73770688-682C-4496-9A6E-A83F001D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1521" y="4942406"/>
            <a:ext cx="2121842" cy="183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D02761-F8AC-424E-A1C7-7FEA7E127837}"/>
              </a:ext>
            </a:extLst>
          </p:cNvPr>
          <p:cNvSpPr txBox="1"/>
          <p:nvPr/>
        </p:nvSpPr>
        <p:spPr>
          <a:xfrm>
            <a:off x="1005417" y="1226332"/>
            <a:ext cx="6388138" cy="33400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lnSpc>
                <a:spcPct val="150000"/>
              </a:lnSpc>
              <a:buFont typeface="Arial"/>
              <a:buChar char="•"/>
            </a:pPr>
            <a:r>
              <a:rPr lang="en-GB" sz="2800" dirty="0">
                <a:latin typeface="Andika"/>
              </a:rPr>
              <a:t>Which food is your favourite? </a:t>
            </a:r>
            <a:endParaRPr lang="en-US" dirty="0"/>
          </a:p>
          <a:p>
            <a:pPr marL="514350" indent="-514350">
              <a:lnSpc>
                <a:spcPct val="150000"/>
              </a:lnSpc>
              <a:buFont typeface="Arial"/>
              <a:buChar char="•"/>
            </a:pPr>
            <a:r>
              <a:rPr lang="en-GB" sz="2800" dirty="0">
                <a:latin typeface="Andika"/>
              </a:rPr>
              <a:t>Which food is your least favourite? </a:t>
            </a:r>
          </a:p>
          <a:p>
            <a:pPr marL="514350" indent="-514350">
              <a:lnSpc>
                <a:spcPct val="150000"/>
              </a:lnSpc>
              <a:buFont typeface="Arial"/>
              <a:buChar char="•"/>
            </a:pPr>
            <a:r>
              <a:rPr lang="en-GB" sz="2800" dirty="0">
                <a:latin typeface="Andika"/>
              </a:rPr>
              <a:t> Do you eat this type of food often?</a:t>
            </a:r>
          </a:p>
          <a:p>
            <a:pPr marL="514350" indent="-514350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latin typeface="Andika"/>
              </a:rPr>
              <a:t>List some ingredients needed to bake this food</a:t>
            </a:r>
            <a:r>
              <a:rPr lang="en-US" sz="3200" dirty="0">
                <a:latin typeface="Andika"/>
              </a:rPr>
              <a:t>. </a:t>
            </a:r>
            <a:endParaRPr lang="en-GB" sz="3200" dirty="0">
              <a:latin typeface="Andika"/>
            </a:endParaRPr>
          </a:p>
        </p:txBody>
      </p:sp>
      <p:sp>
        <p:nvSpPr>
          <p:cNvPr id="3" name="AutoShape 2" descr="Danish Pastry – Raisin Whirls from The Pink Whisk Guide to Bread Making by  Ruth Clemens">
            <a:extLst>
              <a:ext uri="{FF2B5EF4-FFF2-40B4-BE49-F238E27FC236}">
                <a16:creationId xmlns:a16="http://schemas.microsoft.com/office/drawing/2014/main" id="{C52E7618-9FDB-4B9D-8261-113676285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1B3A3E-959E-41F8-989C-4325943733C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8853" y="4910825"/>
            <a:ext cx="2121843" cy="1902079"/>
          </a:xfrm>
          <a:prstGeom prst="rect">
            <a:avLst/>
          </a:prstGeom>
        </p:spPr>
      </p:pic>
      <p:pic>
        <p:nvPicPr>
          <p:cNvPr id="19" name="Picture 24" descr="Hot Cross Buns Recipe &amp; Video - Joyofbaking.com *Video Recipe*">
            <a:extLst>
              <a:ext uri="{FF2B5EF4-FFF2-40B4-BE49-F238E27FC236}">
                <a16:creationId xmlns:a16="http://schemas.microsoft.com/office/drawing/2014/main" id="{20DCD5B7-CCCB-4991-A85A-4C2D1CD32A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512"/>
          <a:stretch/>
        </p:blipFill>
        <p:spPr bwMode="auto">
          <a:xfrm flipH="1">
            <a:off x="7605043" y="801803"/>
            <a:ext cx="2121844" cy="19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881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41F081-DEA9-4144-9A0E-487D8E4F3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The Smell of a Bakery | Rocking my World!">
            <a:extLst>
              <a:ext uri="{FF2B5EF4-FFF2-40B4-BE49-F238E27FC236}">
                <a16:creationId xmlns:a16="http://schemas.microsoft.com/office/drawing/2014/main" id="{076EF90F-BFA8-4A59-9BB5-027E5F21B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077" y="1809135"/>
            <a:ext cx="6613213" cy="504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utch Oven No Knead Bread (with perfect crusty crust!) - Bowl of Delicious">
            <a:extLst>
              <a:ext uri="{FF2B5EF4-FFF2-40B4-BE49-F238E27FC236}">
                <a16:creationId xmlns:a16="http://schemas.microsoft.com/office/drawing/2014/main" id="{B106DA18-7AC4-4F0C-B693-38D15A23D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9871" y="1602217"/>
            <a:ext cx="1507316" cy="13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4" descr="Homemade Slider Buns Recipe">
            <a:extLst>
              <a:ext uri="{FF2B5EF4-FFF2-40B4-BE49-F238E27FC236}">
                <a16:creationId xmlns:a16="http://schemas.microsoft.com/office/drawing/2014/main" id="{DB2B1265-A252-4776-A098-B58590C42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9643" y="3429000"/>
            <a:ext cx="1634841" cy="14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Mini Pizzas Recipe - Pillsbury.com">
            <a:extLst>
              <a:ext uri="{FF2B5EF4-FFF2-40B4-BE49-F238E27FC236}">
                <a16:creationId xmlns:a16="http://schemas.microsoft.com/office/drawing/2014/main" id="{D4BEA4F1-BF3F-424F-8228-5A5169FE8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958" y="5117230"/>
            <a:ext cx="1755286" cy="14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10 Healthiest Vegetables to Include in Your Vegan Diet - Vegan.io">
            <a:extLst>
              <a:ext uri="{FF2B5EF4-FFF2-40B4-BE49-F238E27FC236}">
                <a16:creationId xmlns:a16="http://schemas.microsoft.com/office/drawing/2014/main" id="{6E071F73-1DC0-4004-BB58-D2303FC9F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5960" y="5117230"/>
            <a:ext cx="1755286" cy="144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32A070-2633-4B55-806C-0C990AE8F8E7}"/>
              </a:ext>
            </a:extLst>
          </p:cNvPr>
          <p:cNvSpPr/>
          <p:nvPr/>
        </p:nvSpPr>
        <p:spPr>
          <a:xfrm>
            <a:off x="1641987" y="130139"/>
            <a:ext cx="11110452" cy="14273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000" b="1" dirty="0">
                <a:latin typeface="Andika"/>
              </a:rPr>
              <a:t>Look at the large picture. It shows a bakery. Look at the smaller pictures below.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Andika"/>
              </a:rPr>
              <a:t>Which of these can you find in a bakery? </a:t>
            </a:r>
          </a:p>
          <a:p>
            <a:pPr algn="ctr">
              <a:lnSpc>
                <a:spcPct val="150000"/>
              </a:lnSpc>
            </a:pPr>
            <a:r>
              <a:rPr lang="en-GB" sz="2000" b="1" dirty="0">
                <a:latin typeface="Andika"/>
              </a:rPr>
              <a:t>Which of these are not usually found in a bakery?</a:t>
            </a:r>
            <a:endParaRPr lang="en-GB" dirty="0">
              <a:latin typeface="Century Gothic" panose="020B0502020202020204"/>
            </a:endParaRPr>
          </a:p>
        </p:txBody>
      </p:sp>
      <p:pic>
        <p:nvPicPr>
          <p:cNvPr id="11" name="Picture 10" descr="File:Football (soccer ball).svg - Wikimedia Commons">
            <a:extLst>
              <a:ext uri="{FF2B5EF4-FFF2-40B4-BE49-F238E27FC236}">
                <a16:creationId xmlns:a16="http://schemas.microsoft.com/office/drawing/2014/main" id="{7BA6F3D0-9C4B-4A6D-B86A-C0C07E7C7658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8349" y="1602217"/>
            <a:ext cx="1235896" cy="1200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BVLGARI BVLGARI Necklace 354028 | BVLGARI">
            <a:extLst>
              <a:ext uri="{FF2B5EF4-FFF2-40B4-BE49-F238E27FC236}">
                <a16:creationId xmlns:a16="http://schemas.microsoft.com/office/drawing/2014/main" id="{54E85DBA-AF5A-493F-A2D6-7A9B0AC3C9C0}"/>
              </a:ext>
            </a:extLst>
          </p:cNvPr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0958" y="3500031"/>
            <a:ext cx="1502410" cy="130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5356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172B28B0-DC63-419A-B658-966AC66ADF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0A46F010-D160-4609-8979-FFD8C1EA6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1B8C4F6-C3AC-4C94-8EC7-E4F7B7E9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B789310-9859-4942-98C8-3D2F12AAA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" y="228600"/>
            <a:ext cx="2969842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FE9E5460-2AA9-4786-B69C-23DBEF356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E344A2AF-3860-4427-B13E-98021C17A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DDBDD44E-1DC0-48AB-8FEC-E098D9197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3151FF3E-5E3F-4D82-A684-0003BACEA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C6CBF27E-7F0C-4489-95A7-82DE1C046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233BE304-221E-425E-A484-4B2E5F405B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10D5734E-EAEA-4A08-86A9-39BD5563E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4D47FE86-98D1-4E35-86E4-16E9A19A64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F00661F9-B224-4DB1-8EFB-ABF9402BD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679DCB4E-8D36-4B7A-AF0C-8399F113AE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4FAD51F6-D24C-4FD6-BEAE-41F0E5A825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87AC773F-6D31-458A-9DD7-76566C8A9C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91328346-8BAD-4616-B50B-5CFDA5648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29D3C-839B-40EA-8ED0-4D270742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en-US" sz="19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75FC83-2865-4E0B-A9F4-33094AA2FC08}"/>
              </a:ext>
            </a:extLst>
          </p:cNvPr>
          <p:cNvSpPr/>
          <p:nvPr/>
        </p:nvSpPr>
        <p:spPr>
          <a:xfrm>
            <a:off x="3325437" y="1228725"/>
            <a:ext cx="8131550" cy="3777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Choose one of the small pictures.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Then </a:t>
            </a:r>
            <a:r>
              <a:rPr lang="en-US" sz="320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practise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out loud saying whether you would find the object or not at the </a:t>
            </a:r>
            <a:r>
              <a:rPr lang="en-US" sz="3200">
                <a:solidFill>
                  <a:schemeClr val="tx1">
                    <a:lumMod val="75000"/>
                    <a:lumOff val="25000"/>
                  </a:schemeClr>
                </a:solidFill>
              </a:rPr>
              <a:t>bakery. Give reasons why.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Repeat for all the small pictures. 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1000"/>
              </a:spcBef>
              <a:buClr>
                <a:schemeClr val="accent1"/>
              </a:buClr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8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27FE0C2-9C19-4FB7-81C0-06ECDD8C0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766EED2-C3B3-40C6-A5D8-FFF5894B9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CFBF839-A629-4019-9F3D-C15269EEC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E13B7060-C0FD-4F48-BD18-CEC2F6CF4D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344E7D3-1355-48C1-9904-2405426C4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A0AFB45-BC4E-4AB7-A8FF-D61849E41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8BD2B14-C775-4442-B02E-E842C96F19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43EE30E-A569-4394-B036-B0954A88D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F6178D34-57BD-47F7-A56E-14FC1BB22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FD3B6D6-3AE3-47BC-97D9-CDA2EFCA6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C34EB72-4D8B-4039-B1FE-891F22FEB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A3A4AF-6FE1-4C4B-9286-35AF8C6E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BF339A0-40DC-4DCB-BF13-4143D7B00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0D9DD5-F48B-4179-BF11-4D156DA02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A9168E85-6CFA-435B-8A6B-D32486C90D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9293C87B-0616-4B2B-B082-B3362CA3F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F2728C57-B738-4443-9FC2-3C060715FF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766F97F3-2B2B-4253-BEC7-BC9C7DFF01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F2F1BCB5-62E3-482A-A671-8514CD517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19B93AE6-0173-4CA9-A70C-F4D5D9B379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7FEE511-B4FE-4967-9E02-B802810A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74E8AF9-DC1D-4FEB-A65B-1F0F82912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9BB8488-306B-461B-846C-5E22664AF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987A2146-569C-4EF6-9CA1-D72961EBD6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0334992-12F8-4924-B32E-420C3FDB13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5B2F0D2-1D46-46DD-A818-60309624D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F1A843A-A6BC-4027-A46F-8EA29D26F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2852FF2-F486-4EEC-8C4F-38380F3FB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BD30EA2-8070-48EC-BC41-2869CA1A9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F765-5429-4833-A41D-84B6EFB1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/>
              <a:t>Lesson Objectives</a:t>
            </a:r>
            <a:r>
              <a:rPr lang="en-US"/>
              <a:t>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F40D12C-3EB2-43EA-A6B2-81D132519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9B8C-3198-49AE-B74B-4EDD3C5B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During this lesson I will:</a:t>
            </a:r>
          </a:p>
          <a:p>
            <a:r>
              <a:rPr lang="en-US" sz="2400" dirty="0"/>
              <a:t>learn how to plan and act a role-play.</a:t>
            </a:r>
          </a:p>
          <a:p>
            <a:r>
              <a:rPr lang="en-US" sz="2400" dirty="0"/>
              <a:t>answer questions about a thematic picture.</a:t>
            </a:r>
          </a:p>
          <a:p>
            <a:pPr marL="0" indent="0"/>
            <a:endParaRPr lang="en-US"/>
          </a:p>
          <a:p>
            <a:endParaRPr lang="en-US"/>
          </a:p>
        </p:txBody>
      </p:sp>
      <p:pic>
        <p:nvPicPr>
          <p:cNvPr id="6" name="Picture 5" descr="Acting Magazine What is an Objective? - Acting Magazine">
            <a:extLst>
              <a:ext uri="{FF2B5EF4-FFF2-40B4-BE49-F238E27FC236}">
                <a16:creationId xmlns:a16="http://schemas.microsoft.com/office/drawing/2014/main" id="{83A0CC28-19B1-4707-AFA5-3B7C394FDF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45" r="5291" b="-2"/>
          <a:stretch/>
        </p:blipFill>
        <p:spPr>
          <a:xfrm>
            <a:off x="4619543" y="640080"/>
            <a:ext cx="6953577" cy="5252773"/>
          </a:xfrm>
          <a:prstGeom prst="rect">
            <a:avLst/>
          </a:prstGeom>
          <a:noFill/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A796071E-2EB3-4DB7-AC56-CCD969349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58F4-E6AF-498E-9697-8464FB97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1184896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43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utch Oven No Knead Bread (with perfect crusty crust!) - Bowl of Delicious">
            <a:extLst>
              <a:ext uri="{FF2B5EF4-FFF2-40B4-BE49-F238E27FC236}">
                <a16:creationId xmlns:a16="http://schemas.microsoft.com/office/drawing/2014/main" id="{FE164E5B-DD44-46F8-8C2B-A780A8AE2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356" r="5" b="4990"/>
          <a:stretch/>
        </p:blipFill>
        <p:spPr bwMode="auto">
          <a:xfrm>
            <a:off x="721476" y="643467"/>
            <a:ext cx="2924289" cy="24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4" descr="Homemade Slider Buns Recipe">
            <a:extLst>
              <a:ext uri="{FF2B5EF4-FFF2-40B4-BE49-F238E27FC236}">
                <a16:creationId xmlns:a16="http://schemas.microsoft.com/office/drawing/2014/main" id="{C7C38637-79FD-413D-9D68-BFABA2DDB2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15108"/>
          <a:stretch/>
        </p:blipFill>
        <p:spPr bwMode="auto">
          <a:xfrm>
            <a:off x="4554134" y="650497"/>
            <a:ext cx="2907986" cy="246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VLGARI BVLGARI Necklace 354028 | BVLGARI">
            <a:extLst>
              <a:ext uri="{FF2B5EF4-FFF2-40B4-BE49-F238E27FC236}">
                <a16:creationId xmlns:a16="http://schemas.microsoft.com/office/drawing/2014/main" id="{1F8E8516-01C0-47F9-9D54-B7C4E0C85F12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58645" y="650497"/>
            <a:ext cx="3162648" cy="2468623"/>
          </a:xfrm>
          <a:prstGeom prst="rect">
            <a:avLst/>
          </a:prstGeom>
          <a:noFill/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File:Football (soccer ball).svg - Wikimedia Commons">
            <a:extLst>
              <a:ext uri="{FF2B5EF4-FFF2-40B4-BE49-F238E27FC236}">
                <a16:creationId xmlns:a16="http://schemas.microsoft.com/office/drawing/2014/main" id="{5C10CB9D-C293-41DE-8E02-B1866E3DEC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11335" y="3748194"/>
            <a:ext cx="2327371" cy="2471631"/>
          </a:xfrm>
          <a:prstGeom prst="rect">
            <a:avLst/>
          </a:prstGeom>
          <a:noFill/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3610700"/>
            <a:ext cx="358817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6" descr="Mini Pizzas Recipe - Pillsbury.com">
            <a:extLst>
              <a:ext uri="{FF2B5EF4-FFF2-40B4-BE49-F238E27FC236}">
                <a16:creationId xmlns:a16="http://schemas.microsoft.com/office/drawing/2014/main" id="{A2CEC9BB-E7B9-4A5B-8607-4FB996F14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59" r="19905" b="2"/>
          <a:stretch/>
        </p:blipFill>
        <p:spPr bwMode="auto">
          <a:xfrm>
            <a:off x="4589708" y="3818714"/>
            <a:ext cx="2848782" cy="24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op 10 Healthiest Vegetables to Include in Your Vegan Diet - Vegan.io">
            <a:extLst>
              <a:ext uri="{FF2B5EF4-FFF2-40B4-BE49-F238E27FC236}">
                <a16:creationId xmlns:a16="http://schemas.microsoft.com/office/drawing/2014/main" id="{C22F0E1B-59B3-4C09-BDB5-7CEE92C53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63" r="10957" b="-3"/>
          <a:stretch/>
        </p:blipFill>
        <p:spPr bwMode="auto">
          <a:xfrm>
            <a:off x="8481929" y="3755224"/>
            <a:ext cx="2916080" cy="246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8EADA2-7A76-41C1-90E9-F6240362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91446" y="6356350"/>
            <a:ext cx="662354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1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6B573-541D-4D46-85BD-E5B9CD878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u="sng"/>
              <a:t>Post- Task Activity</a:t>
            </a:r>
            <a:r>
              <a:rPr lang="en-US" b="1"/>
              <a:t>: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89142-8D7C-4D23-A56F-1C25D5D12A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2400" dirty="0"/>
              <a:t>Have you ever been in a candy/sweets shop? </a:t>
            </a:r>
          </a:p>
          <a:p>
            <a:pPr marL="0" indent="0"/>
            <a:r>
              <a:rPr lang="en-US" sz="2400" dirty="0"/>
              <a:t>Imagine you are at a candy shop. </a:t>
            </a:r>
          </a:p>
          <a:p>
            <a:pPr marL="0" indent="0"/>
            <a:r>
              <a:rPr lang="en-US" sz="2400" dirty="0"/>
              <a:t>List down ten things you would buy in this shop. </a:t>
            </a:r>
          </a:p>
        </p:txBody>
      </p:sp>
      <p:pic>
        <p:nvPicPr>
          <p:cNvPr id="2050" name="Picture 2" descr="Confectionery store - Wikiwand">
            <a:extLst>
              <a:ext uri="{FF2B5EF4-FFF2-40B4-BE49-F238E27FC236}">
                <a16:creationId xmlns:a16="http://schemas.microsoft.com/office/drawing/2014/main" id="{2F088D19-81F8-471C-9B4B-09EE316A8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9543" y="658875"/>
            <a:ext cx="6953577" cy="52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0DF0E-C0A3-4858-9799-807AD3F5D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380487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405DB7-6D53-4026-B0B3-66015DE0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812" y="6130437"/>
            <a:ext cx="779767" cy="3703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03918" y="2697772"/>
            <a:ext cx="6116954" cy="138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53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F765-5429-4833-A41D-84B6EFB1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b="1"/>
              <a:t>Download these resources</a:t>
            </a:r>
            <a:r>
              <a:rPr lang="en-US" sz="3300"/>
              <a:t>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D9B8C-3198-49AE-B74B-4EDD3C5BA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25" y="2133600"/>
            <a:ext cx="3650278" cy="37592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Sentence Starters and Prompts</a:t>
            </a:r>
          </a:p>
          <a:p>
            <a:pPr marL="0" indent="0"/>
            <a:r>
              <a:rPr lang="en-US"/>
              <a:t>   Handout</a:t>
            </a:r>
          </a:p>
          <a:p>
            <a:r>
              <a:rPr lang="en-US"/>
              <a:t>Thematic Picture Handout</a:t>
            </a:r>
          </a:p>
        </p:txBody>
      </p:sp>
      <p:pic>
        <p:nvPicPr>
          <p:cNvPr id="6" name="Picture 5" descr="Resources - Sustainability-based lesson plans for teachers">
            <a:extLst>
              <a:ext uri="{FF2B5EF4-FFF2-40B4-BE49-F238E27FC236}">
                <a16:creationId xmlns:a16="http://schemas.microsoft.com/office/drawing/2014/main" id="{23BD1517-C2A2-4732-9785-662416E9BB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543" y="1319465"/>
            <a:ext cx="6953577" cy="3894003"/>
          </a:xfrm>
          <a:prstGeom prst="rect">
            <a:avLst/>
          </a:prstGeom>
          <a:noFill/>
        </p:spPr>
      </p:pic>
      <p:sp>
        <p:nvSpPr>
          <p:cNvPr id="47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58F4-E6AF-498E-9697-8464FB97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01415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6406" y="2650677"/>
            <a:ext cx="8131550" cy="22627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b="1" dirty="0"/>
              <a:t>Step 1: </a:t>
            </a:r>
            <a:r>
              <a:rPr lang="en-US" dirty="0"/>
              <a:t>Watch this video clip.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Then answer this question: 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What is the video clip about?</a:t>
            </a:r>
            <a:br>
              <a:rPr lang="en-US" b="1" dirty="0"/>
            </a:br>
            <a:br>
              <a:rPr lang="en-US" sz="1400" b="1" dirty="0"/>
            </a:br>
            <a:br>
              <a:rPr lang="en-US" sz="1400" b="1" dirty="0"/>
            </a:br>
            <a:br>
              <a:rPr lang="en-US" sz="1400" b="1" dirty="0"/>
            </a:br>
            <a:endParaRPr lang="en-US" sz="1400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2417157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95822B-5BC6-48D2-A7A4-10CEAB74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56DA0-7897-40BE-B2A9-4748C8588F74}"/>
              </a:ext>
            </a:extLst>
          </p:cNvPr>
          <p:cNvSpPr txBox="1"/>
          <p:nvPr/>
        </p:nvSpPr>
        <p:spPr>
          <a:xfrm>
            <a:off x="1408482" y="5099917"/>
            <a:ext cx="89238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https://www.youtube.com/watch?v=bgfdqVmVjfk&amp;t=75s</a:t>
            </a:r>
            <a:endParaRPr lang="en-US"/>
          </a:p>
          <a:p>
            <a:endParaRPr lang="en-US" dirty="0"/>
          </a:p>
          <a:p>
            <a:r>
              <a:rPr lang="en-US"/>
              <a:t>From 00:00 – 2:57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6B16D7-633B-4392-9299-3D1116DAC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50" y="368436"/>
            <a:ext cx="69056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7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6">
            <a:extLst>
              <a:ext uri="{FF2B5EF4-FFF2-40B4-BE49-F238E27FC236}">
                <a16:creationId xmlns:a16="http://schemas.microsoft.com/office/drawing/2014/main" id="{C03B0394-07A3-4767-BDD5-04B2F3E6B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EA50189A-2FD4-4608-A527-341A1811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95ECFC88-1E40-4C47-960F-87C500F10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73F0D-459D-4AEE-B6DF-5723CB701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42" y="967417"/>
            <a:ext cx="4231307" cy="394325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FEFFFF"/>
                </a:solidFill>
              </a:rPr>
              <a:t>  What is the video clip about? </a:t>
            </a:r>
            <a:br>
              <a:rPr lang="en-US" sz="2400" b="1" dirty="0"/>
            </a:br>
            <a:br>
              <a:rPr lang="en-US" sz="2400" dirty="0"/>
            </a:br>
            <a:r>
              <a:rPr lang="en-US" sz="2400" dirty="0">
                <a:solidFill>
                  <a:srgbClr val="FEFFFF"/>
                </a:solidFill>
              </a:rPr>
              <a:t>The video clip is about a family who goes out for dinner in a restaurant. They speak to a waiter and order a three-course meal (starter, main course and dessert). 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FEFFFF"/>
                </a:solidFill>
              </a:rPr>
              <a:t>         Let’s look at other examples to help you out. </a:t>
            </a:r>
            <a:endParaRPr lang="en-US" sz="2400">
              <a:solidFill>
                <a:srgbClr val="FEFFFF"/>
              </a:solidFill>
            </a:endParaRPr>
          </a:p>
        </p:txBody>
      </p:sp>
      <p:sp>
        <p:nvSpPr>
          <p:cNvPr id="107" name="Freeform 5">
            <a:extLst>
              <a:ext uri="{FF2B5EF4-FFF2-40B4-BE49-F238E27FC236}">
                <a16:creationId xmlns:a16="http://schemas.microsoft.com/office/drawing/2014/main" id="{3B61BD80-022D-4577-9D14-EAD5DFD1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99B73F-9169-49EE-9FF9-CDA7AEA8D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242486" y="5202719"/>
            <a:ext cx="650510" cy="517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D57F1E4F-1CFF-5643-939E-217C01CDF565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1026" name="Picture 2" descr="Families that dine out together reap benefits">
            <a:extLst>
              <a:ext uri="{FF2B5EF4-FFF2-40B4-BE49-F238E27FC236}">
                <a16:creationId xmlns:a16="http://schemas.microsoft.com/office/drawing/2014/main" id="{1CB59AB1-3F9F-48F6-977E-C66A170AD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7994" y="1317463"/>
            <a:ext cx="5640502" cy="423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446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13C2CBB-FBA9-4601-A756-927997BF9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71AD1B6-2D6A-41A3-AAFA-548C3C82B7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008B2D67-18BC-46CD-B558-71B0C027A0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02349D49-844A-4732-B74F-A633E4F90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6B70679-34C8-45DA-A982-7C94DB2A8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058DE69F-ECB5-46CD-B0CD-526CB7A7D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5A106322-670F-4CE5-96C6-5779E42C3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841566A8-C662-4164-8DAC-4ECE012DD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8AA41139-9478-4631-83AC-CACF510E2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757AEA2-47D3-4F15-8965-CF5ACB9FBB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9A724763-FC28-428A-8C6C-22C1D04F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5A6B8103-BF34-4758-A663-1060D0D05A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CE9E2B0-1FB5-4D63-ABD1-0C645BFDD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54B10D-23ED-48C3-B878-DB4D22D70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27FE77E-63C3-43BF-91DD-60C1C11D9E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904C998C-3D2D-42D6-B78F-9ABE6D4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23E5FB0C-0803-42A2-8F72-7BADB103F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2E2BC20-5586-4EAB-B00A-9D8A4C1DC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D072118-6DC0-4325-84D1-9A091A947D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B301CE86-EB1F-4CCB-A241-E55CEC25E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BC6F83ED-79B1-4B8A-859B-688CBBD362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5AF9289-F5D5-458E-9690-F41146DE0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36A93EA-AE44-4149-90F1-741509CC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99944D26-7135-409D-9254-8A82B14BD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98086B18-EF68-4DCB-94D7-3E3928D40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B8EF7AB5-060E-4C7D-BB79-E2A671C52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72EA7E7A-2786-4974-974E-596DF2412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1C84F1F1-4602-447E-9A65-91C7D6D2E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F6603-9A53-4834-A20B-9A95F51966AB}"/>
              </a:ext>
            </a:extLst>
          </p:cNvPr>
          <p:cNvSpPr txBox="1"/>
          <p:nvPr/>
        </p:nvSpPr>
        <p:spPr>
          <a:xfrm>
            <a:off x="3373062" y="1864865"/>
            <a:ext cx="8131550" cy="22627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PART 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Role play: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Ordering food in a café. 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" y="234737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8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C7817A-9082-4C04-A881-53781CE17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27" y="3485923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944713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929010-D453-48F6-9D8A-51016C14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36FD66-65B3-4916-B750-81AB70C92A1F}"/>
              </a:ext>
            </a:extLst>
          </p:cNvPr>
          <p:cNvSpPr txBox="1"/>
          <p:nvPr/>
        </p:nvSpPr>
        <p:spPr>
          <a:xfrm>
            <a:off x="1636295" y="419641"/>
            <a:ext cx="8024116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>
              <a:latin typeface="Andika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sandwiches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</a:t>
            </a:r>
            <a:r>
              <a:rPr lang="en-US" sz="2800" dirty="0" err="1">
                <a:latin typeface="Andika"/>
              </a:rPr>
              <a:t>omelette</a:t>
            </a:r>
            <a:r>
              <a:rPr lang="en-US" sz="2800" dirty="0">
                <a:latin typeface="Andika"/>
              </a:rPr>
              <a:t>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hot cross buns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salads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coffee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tea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orange juice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muffins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>
                <a:latin typeface="Andika"/>
              </a:rPr>
              <a:t> cakes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800" dirty="0">
              <a:latin typeface="Andika"/>
            </a:endParaRPr>
          </a:p>
          <a:p>
            <a:endParaRPr lang="en-US" dirty="0">
              <a:latin typeface="Andika"/>
            </a:endParaRPr>
          </a:p>
          <a:p>
            <a:endParaRPr lang="en-GB" dirty="0"/>
          </a:p>
        </p:txBody>
      </p:sp>
      <p:pic>
        <p:nvPicPr>
          <p:cNvPr id="4" name="Picture 18" descr="Pesto Club Sandwiches Recipe | Chicken Recipes | Tesco Real Food">
            <a:extLst>
              <a:ext uri="{FF2B5EF4-FFF2-40B4-BE49-F238E27FC236}">
                <a16:creationId xmlns:a16="http://schemas.microsoft.com/office/drawing/2014/main" id="{F2D8E56D-7908-48BD-95C0-F2BAB1986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241" y="1487678"/>
            <a:ext cx="1873210" cy="122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est Cannoli Recipe - How to Make Homemade Cannoli">
            <a:extLst>
              <a:ext uri="{FF2B5EF4-FFF2-40B4-BE49-F238E27FC236}">
                <a16:creationId xmlns:a16="http://schemas.microsoft.com/office/drawing/2014/main" id="{FF8B51BB-996C-4E0B-96B6-71DFABBED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182" y="1487678"/>
            <a:ext cx="1947560" cy="118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FF3B92-F40E-4F55-96AF-C34FD609946E}"/>
              </a:ext>
            </a:extLst>
          </p:cNvPr>
          <p:cNvSpPr txBox="1"/>
          <p:nvPr/>
        </p:nvSpPr>
        <p:spPr>
          <a:xfrm>
            <a:off x="1636295" y="136109"/>
            <a:ext cx="10023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ndika"/>
              </a:rPr>
              <a:t>Prepare a role-play at a café . </a:t>
            </a:r>
          </a:p>
          <a:p>
            <a:pPr algn="just"/>
            <a:r>
              <a:rPr lang="en-US" sz="2800" b="1" dirty="0">
                <a:latin typeface="Andika"/>
              </a:rPr>
              <a:t>Then act out the role-play with a friend/relative.</a:t>
            </a:r>
            <a:endParaRPr lang="en-GB" sz="2800" b="1" dirty="0">
              <a:latin typeface="Andika"/>
            </a:endParaRPr>
          </a:p>
        </p:txBody>
      </p:sp>
      <p:pic>
        <p:nvPicPr>
          <p:cNvPr id="3074" name="Picture 2" descr="Salad recipes - BBC Good Food">
            <a:extLst>
              <a:ext uri="{FF2B5EF4-FFF2-40B4-BE49-F238E27FC236}">
                <a16:creationId xmlns:a16="http://schemas.microsoft.com/office/drawing/2014/main" id="{F1E63F5E-43DA-4E0A-B8C6-B7D538B5E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241" y="3017391"/>
            <a:ext cx="1873210" cy="13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est Must Try Pastries and Desserts in France: What to Order in French  Bakery and Patisserie?">
            <a:extLst>
              <a:ext uri="{FF2B5EF4-FFF2-40B4-BE49-F238E27FC236}">
                <a16:creationId xmlns:a16="http://schemas.microsoft.com/office/drawing/2014/main" id="{7AB206EA-0423-4552-9FE8-E42910D2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8880916" y="3017391"/>
            <a:ext cx="2064092" cy="139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7 Incredible Pigeon Forge Buffets and All You Can Eat Restaurants">
            <a:extLst>
              <a:ext uri="{FF2B5EF4-FFF2-40B4-BE49-F238E27FC236}">
                <a16:creationId xmlns:a16="http://schemas.microsoft.com/office/drawing/2014/main" id="{BAB22D0C-9DE8-44EF-A9DE-99D1E56ED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478" y="4852408"/>
            <a:ext cx="1851973" cy="123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utella Stuffed Double Chocolate Muffins | Marsha's Baking Addiction">
            <a:extLst>
              <a:ext uri="{FF2B5EF4-FFF2-40B4-BE49-F238E27FC236}">
                <a16:creationId xmlns:a16="http://schemas.microsoft.com/office/drawing/2014/main" id="{0E01E3B1-909E-430F-86D5-207A1B942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9182" y="4819443"/>
            <a:ext cx="2005826" cy="148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63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51B860BB-F934-4DE1-A930-090DD475F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61927C55-8047-466F-9FE4-B42D3D1AF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E914D83D-75AE-426B-90AC-E37CBA2BD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13">
              <a:extLst>
                <a:ext uri="{FF2B5EF4-FFF2-40B4-BE49-F238E27FC236}">
                  <a16:creationId xmlns:a16="http://schemas.microsoft.com/office/drawing/2014/main" id="{DDB740D6-20EA-4164-9EDB-243B210E8F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0843EF7D-8FF7-4B1B-810B-AA92D132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F995A1BF-26D5-42BA-83D6-B74B0793A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706BB22B-358C-43E3-A01E-2CCD2EFD4A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09828090-C04F-4B25-BD86-CE7A94A346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B062093C-CFDD-4759-8CD6-EB2CCD1DB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FB33C2A8-7609-427D-BC55-13F956201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9FF51B36-24F3-42B4-9ACD-2B83F4B570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6EBCB31E-7CBF-45FC-B7A3-7FE8E8C8A3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404CB86A-82A5-40B9-8D4B-159ED1A3C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DD17BCFA-C80F-4670-B8B9-034B5B1C8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2"/>
            <a:ext cx="2356675" cy="6853285"/>
            <a:chOff x="6627813" y="195454"/>
            <a:chExt cx="1952625" cy="5678297"/>
          </a:xfrm>
        </p:grpSpPr>
        <p:sp>
          <p:nvSpPr>
            <p:cNvPr id="86" name="Freeform 27">
              <a:extLst>
                <a:ext uri="{FF2B5EF4-FFF2-40B4-BE49-F238E27FC236}">
                  <a16:creationId xmlns:a16="http://schemas.microsoft.com/office/drawing/2014/main" id="{F705DA76-B301-4098-9966-310A00C31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28">
              <a:extLst>
                <a:ext uri="{FF2B5EF4-FFF2-40B4-BE49-F238E27FC236}">
                  <a16:creationId xmlns:a16="http://schemas.microsoft.com/office/drawing/2014/main" id="{7484AECD-B027-45E9-8764-6E1A4A4A0D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29">
              <a:extLst>
                <a:ext uri="{FF2B5EF4-FFF2-40B4-BE49-F238E27FC236}">
                  <a16:creationId xmlns:a16="http://schemas.microsoft.com/office/drawing/2014/main" id="{CB341AF9-DEB1-42CB-8D1D-F262CFE46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0">
              <a:extLst>
                <a:ext uri="{FF2B5EF4-FFF2-40B4-BE49-F238E27FC236}">
                  <a16:creationId xmlns:a16="http://schemas.microsoft.com/office/drawing/2014/main" id="{1C7213C3-CCDC-48BD-BF51-7AB8EE57A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0" name="Freeform 31">
              <a:extLst>
                <a:ext uri="{FF2B5EF4-FFF2-40B4-BE49-F238E27FC236}">
                  <a16:creationId xmlns:a16="http://schemas.microsoft.com/office/drawing/2014/main" id="{7568F4E5-84C7-4F79-A40F-AC4885CB63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1" name="Freeform 32">
              <a:extLst>
                <a:ext uri="{FF2B5EF4-FFF2-40B4-BE49-F238E27FC236}">
                  <a16:creationId xmlns:a16="http://schemas.microsoft.com/office/drawing/2014/main" id="{81654B91-DAE7-4763-8F60-7A35727C21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2" name="Freeform 33">
              <a:extLst>
                <a:ext uri="{FF2B5EF4-FFF2-40B4-BE49-F238E27FC236}">
                  <a16:creationId xmlns:a16="http://schemas.microsoft.com/office/drawing/2014/main" id="{E9C665F1-5409-4590-AA69-79EABC1EA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3" name="Freeform 34">
              <a:extLst>
                <a:ext uri="{FF2B5EF4-FFF2-40B4-BE49-F238E27FC236}">
                  <a16:creationId xmlns:a16="http://schemas.microsoft.com/office/drawing/2014/main" id="{C3192F7D-0C18-4DB2-A88B-EBF562748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4" name="Freeform 35">
              <a:extLst>
                <a:ext uri="{FF2B5EF4-FFF2-40B4-BE49-F238E27FC236}">
                  <a16:creationId xmlns:a16="http://schemas.microsoft.com/office/drawing/2014/main" id="{86BE4725-AC90-44AE-8B17-D13BA4BF36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5" name="Freeform 36">
              <a:extLst>
                <a:ext uri="{FF2B5EF4-FFF2-40B4-BE49-F238E27FC236}">
                  <a16:creationId xmlns:a16="http://schemas.microsoft.com/office/drawing/2014/main" id="{2C0C171A-856F-4606-9D98-B5318639A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6" name="Freeform 37">
              <a:extLst>
                <a:ext uri="{FF2B5EF4-FFF2-40B4-BE49-F238E27FC236}">
                  <a16:creationId xmlns:a16="http://schemas.microsoft.com/office/drawing/2014/main" id="{B6D57E3C-42A8-4054-B617-CE82DD8B73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97" name="Freeform 38">
              <a:extLst>
                <a:ext uri="{FF2B5EF4-FFF2-40B4-BE49-F238E27FC236}">
                  <a16:creationId xmlns:a16="http://schemas.microsoft.com/office/drawing/2014/main" id="{C0A815A3-B7C7-4090-88EA-DA48AE474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AE2F7D72-C98C-4C79-88A4-1DD7AAE7B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Freeform 11">
            <a:extLst>
              <a:ext uri="{FF2B5EF4-FFF2-40B4-BE49-F238E27FC236}">
                <a16:creationId xmlns:a16="http://schemas.microsoft.com/office/drawing/2014/main" id="{17BE9237-F367-4B09-A610-9AC21A4323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FBFE3618-8387-4153-870E-99EA1B978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6BB3F-E620-4438-AF13-E73F85AE6E79}"/>
              </a:ext>
            </a:extLst>
          </p:cNvPr>
          <p:cNvSpPr/>
          <p:nvPr/>
        </p:nvSpPr>
        <p:spPr>
          <a:xfrm>
            <a:off x="649224" y="645106"/>
            <a:ext cx="3650279" cy="1259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Sentence Starters and Prompts Handout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BB99A42A-5548-4BB8-9115-A05821C36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721396-D057-4C19-96AB-30FA2C9ED5C7}"/>
              </a:ext>
            </a:extLst>
          </p:cNvPr>
          <p:cNvSpPr txBox="1"/>
          <p:nvPr/>
        </p:nvSpPr>
        <p:spPr>
          <a:xfrm>
            <a:off x="649225" y="2133600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Taking Orders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can I get you?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can I help you?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I get you anything else?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anything else you’d like?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Ordering food and drinks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I’d like … please.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I have … please?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I’ll have …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 …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sz="15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EMEK CAFE, Istanbul - Restaurant Reviews, Photos &amp; Phone Number -  Tripadvisor">
            <a:extLst>
              <a:ext uri="{FF2B5EF4-FFF2-40B4-BE49-F238E27FC236}">
                <a16:creationId xmlns:a16="http://schemas.microsoft.com/office/drawing/2014/main" id="{320D1637-3895-4E6A-929F-66D2C9DF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19543" y="658875"/>
            <a:ext cx="6953577" cy="5215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Freeform 11">
            <a:extLst>
              <a:ext uri="{FF2B5EF4-FFF2-40B4-BE49-F238E27FC236}">
                <a16:creationId xmlns:a16="http://schemas.microsoft.com/office/drawing/2014/main" id="{D49441E5-946F-46B3-BDD2-BAD088532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35286C-8F95-4D4D-B1F4-C8D82F10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1514" y="6133610"/>
            <a:ext cx="77976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D57F1E4F-1CFF-5643-939E-217C01CDF565}" type="slidenum">
              <a:rPr lang="en-US" sz="19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900"/>
          </a:p>
        </p:txBody>
      </p:sp>
    </p:spTree>
    <p:extLst>
      <p:ext uri="{BB962C8B-B14F-4D97-AF65-F5344CB8AC3E}">
        <p14:creationId xmlns:p14="http://schemas.microsoft.com/office/powerpoint/2010/main" val="30325283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393DBC-6C7A-48C6-A1E3-E70D72C59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A4C810-D698-4A83-A96E-8F5D80645F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737DA-CC16-4BAD-B32D-CBF7F15DCC65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fa66959e-e86f-4aa9-8951-d94e00e307c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c9e4a8ef-117f-40ff-b518-3a0e57a5c37d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700</TotalTime>
  <Words>746</Words>
  <Application>Microsoft Office PowerPoint</Application>
  <PresentationFormat>Widescreen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Andika</vt:lpstr>
      <vt:lpstr>Arial</vt:lpstr>
      <vt:lpstr>Calibri</vt:lpstr>
      <vt:lpstr>Century Gothic</vt:lpstr>
      <vt:lpstr>Wingdings</vt:lpstr>
      <vt:lpstr>Wingdings 3</vt:lpstr>
      <vt:lpstr>Wisp</vt:lpstr>
      <vt:lpstr>Lesson 3:  Speaking  Topic:    Shopping and Services  Year: 4</vt:lpstr>
      <vt:lpstr>Lesson Objectives:</vt:lpstr>
      <vt:lpstr>Download these resources:</vt:lpstr>
      <vt:lpstr>Step 1: Watch this video clip.    Then answer this question:   What is the video clip about?    </vt:lpstr>
      <vt:lpstr>PowerPoint Presentation</vt:lpstr>
      <vt:lpstr>  What is the video clip about?   The video clip is about a family who goes out for dinner in a restaurant. They speak to a waiter and order a three-course meal (starter, main course and dessert).             Let’s look at other examples to help you out.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Post- Task Activity: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 Speaking  Topic:        Shopping and Services</dc:title>
  <dc:creator>Vanessa Xuereb</dc:creator>
  <cp:lastModifiedBy>Urieth Attard</cp:lastModifiedBy>
  <cp:revision>126</cp:revision>
  <dcterms:created xsi:type="dcterms:W3CDTF">2021-03-26T11:50:43Z</dcterms:created>
  <dcterms:modified xsi:type="dcterms:W3CDTF">2021-11-10T20:32:34Z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