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8" r:id="rId6"/>
    <p:sldId id="257" r:id="rId7"/>
    <p:sldId id="273" r:id="rId8"/>
    <p:sldId id="287" r:id="rId9"/>
    <p:sldId id="263" r:id="rId10"/>
    <p:sldId id="288" r:id="rId11"/>
    <p:sldId id="270" r:id="rId12"/>
    <p:sldId id="271" r:id="rId13"/>
    <p:sldId id="292" r:id="rId14"/>
    <p:sldId id="293" r:id="rId15"/>
    <p:sldId id="294" r:id="rId16"/>
    <p:sldId id="284" r:id="rId17"/>
    <p:sldId id="275" r:id="rId18"/>
    <p:sldId id="285" r:id="rId19"/>
    <p:sldId id="26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64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5/13/2021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200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  <p:sldLayoutId id="214748367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/>
              <a:t>Lesson 2 </a:t>
            </a:r>
            <a:r>
              <a:rPr lang="en-US" sz="4800" dirty="0"/>
              <a:t>Listening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4415AB3-9D01-4739-86C4-D455E6F5C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09767" y="5109313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47" y="2282951"/>
            <a:ext cx="3735299" cy="385627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LISTEN carefully while I read the questions. </a:t>
            </a:r>
          </a:p>
          <a:p>
            <a:endParaRPr lang="en-US" sz="3600" dirty="0"/>
          </a:p>
          <a:p>
            <a:r>
              <a:rPr lang="en-US" sz="3600" dirty="0"/>
              <a:t>START ANSWERING the questions.</a:t>
            </a:r>
            <a:endParaRPr lang="en-US" sz="4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148122" y="919125"/>
            <a:ext cx="3890555" cy="1091949"/>
          </a:xfrm>
        </p:spPr>
        <p:txBody>
          <a:bodyPr/>
          <a:lstStyle/>
          <a:p>
            <a:r>
              <a:rPr lang="en-US" dirty="0"/>
              <a:t>… Step 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37E20-56E2-4462-A7A7-93B30F0F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4212">
            <a:off x="3995883" y="42411"/>
            <a:ext cx="7824531" cy="500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30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13" y="2660085"/>
            <a:ext cx="2724912" cy="226771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LISTEN TO and VIEW the videoclip for the second time.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873EACC-A21C-4BCC-966F-D06676333AD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/>
      </p:sp>
      <p:pic>
        <p:nvPicPr>
          <p:cNvPr id="9" name="Apollo 11 - The First Moon Walk Things You Wanna Know">
            <a:hlinkClick r:id="" action="ppaction://media"/>
            <a:extLst>
              <a:ext uri="{FF2B5EF4-FFF2-40B4-BE49-F238E27FC236}">
                <a16:creationId xmlns:a16="http://schemas.microsoft.com/office/drawing/2014/main" id="{9FDEE462-A697-4845-A1B3-B33512CCC5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8800" y="505676"/>
            <a:ext cx="9597819" cy="53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84" y="2282951"/>
            <a:ext cx="3452462" cy="385627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LISTEN while I read the questions again. </a:t>
            </a:r>
          </a:p>
          <a:p>
            <a:endParaRPr lang="en-US" sz="3600" dirty="0"/>
          </a:p>
          <a:p>
            <a:r>
              <a:rPr lang="en-US" sz="3600" dirty="0"/>
              <a:t>Try to ANSWER any unanswered questions.</a:t>
            </a:r>
            <a:endParaRPr lang="en-US" sz="4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Step 3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D1C2827-B482-448D-9BCB-31B6E16D7ECD}"/>
              </a:ext>
            </a:extLst>
          </p:cNvPr>
          <p:cNvSpPr txBox="1">
            <a:spLocks/>
          </p:cNvSpPr>
          <p:nvPr/>
        </p:nvSpPr>
        <p:spPr>
          <a:xfrm>
            <a:off x="3703978" y="-55755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D334BB-5213-4844-A5B6-7CA7B5AF2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2830">
            <a:off x="3910484" y="-97614"/>
            <a:ext cx="8253828" cy="54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77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AEC92C-F3D9-4E41-9BB6-427DDB79C4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60D4-59D2-4697-9D54-B2CA90B1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79E7F7-6BC4-49CC-A451-B7521D20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035" y="1003756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Step 4</a:t>
            </a:r>
            <a:endParaRPr lang="en-GB" sz="4400" dirty="0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13B60164-1BD1-447E-94F8-5CEF2370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94">
            <a:off x="3969844" y="1807481"/>
            <a:ext cx="9232149" cy="60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498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186EC-3C04-4959-9B28-C9EC7BF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CEE2-67D5-4B80-8A5F-1DE275C5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4EBA7-3CC5-4E05-B092-FEFA20FE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51242">
            <a:off x="4602499" y="3161908"/>
            <a:ext cx="7319700" cy="1500187"/>
          </a:xfrm>
        </p:spPr>
        <p:txBody>
          <a:bodyPr>
            <a:noAutofit/>
          </a:bodyPr>
          <a:lstStyle/>
          <a:p>
            <a:r>
              <a:rPr lang="en-US" sz="5000" dirty="0"/>
              <a:t>CHECK your answers using the</a:t>
            </a:r>
          </a:p>
          <a:p>
            <a:r>
              <a:rPr lang="en-US" sz="5000" b="1" dirty="0"/>
              <a:t>Answers Handout.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81779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7F848-1244-4F98-AEAD-718B82A1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796FAA3-8121-4553-A2B2-D192DDED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Research Time!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FBD809-839E-473F-BAC3-7382D5754CB9}"/>
              </a:ext>
            </a:extLst>
          </p:cNvPr>
          <p:cNvSpPr/>
          <p:nvPr/>
        </p:nvSpPr>
        <p:spPr>
          <a:xfrm>
            <a:off x="1023101" y="4646319"/>
            <a:ext cx="11168899" cy="146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1" u="sng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Solar System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of these planets would you like to visit? Collect information on this planet.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information will come handy later on this week.</a:t>
            </a:r>
          </a:p>
        </p:txBody>
      </p:sp>
      <p:pic>
        <p:nvPicPr>
          <p:cNvPr id="9" name="Picture 8" descr="Image result for planets in our solar system for kids">
            <a:extLst>
              <a:ext uri="{FF2B5EF4-FFF2-40B4-BE49-F238E27FC236}">
                <a16:creationId xmlns:a16="http://schemas.microsoft.com/office/drawing/2014/main" id="{F3E7C9AE-B254-4922-B3C4-434F8299E3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21" y="1427833"/>
            <a:ext cx="7917218" cy="3257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762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7E00C-ABCE-4CD1-A651-5148162E9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52481" y="3880648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7773" y="985530"/>
            <a:ext cx="5027658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2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455" y="2272937"/>
            <a:ext cx="4310933" cy="403801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You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listen to and view attentively a text.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answer questions about the text.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learn facts about a historical event.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carry out research on one planet.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35" y="2516440"/>
            <a:ext cx="3430521" cy="47873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Questions Worksheet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Answers Handout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2063750" y="3154363"/>
          <a:ext cx="8064500" cy="550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862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96" marB="4579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T="45796" marB="45796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87" y="3579679"/>
            <a:ext cx="3405059" cy="2835818"/>
          </a:xfrm>
          <a:prstGeom prst="rect">
            <a:avLst/>
          </a:prstGeom>
        </p:spPr>
      </p:pic>
      <p:grpSp>
        <p:nvGrpSpPr>
          <p:cNvPr id="69" name="Group 31"/>
          <p:cNvGrpSpPr>
            <a:grpSpLocks/>
          </p:cNvGrpSpPr>
          <p:nvPr/>
        </p:nvGrpSpPr>
        <p:grpSpPr bwMode="auto">
          <a:xfrm flipV="1">
            <a:off x="8978075" y="3279776"/>
            <a:ext cx="287337" cy="896939"/>
            <a:chOff x="1555219" y="2667226"/>
            <a:chExt cx="287364" cy="896724"/>
          </a:xfrm>
          <a:solidFill>
            <a:srgbClr val="003E7D"/>
          </a:solidFill>
        </p:grpSpPr>
        <p:sp>
          <p:nvSpPr>
            <p:cNvPr id="70" name="Oval 69"/>
            <p:cNvSpPr/>
            <p:nvPr/>
          </p:nvSpPr>
          <p:spPr>
            <a:xfrm>
              <a:off x="1555219" y="3283029"/>
              <a:ext cx="287364" cy="280921"/>
            </a:xfrm>
            <a:prstGeom prst="ellipse">
              <a:avLst/>
            </a:prstGeom>
            <a:grpFill/>
            <a:ln>
              <a:solidFill>
                <a:srgbClr val="00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V="1">
              <a:off x="1699696" y="2667226"/>
              <a:ext cx="8445" cy="749122"/>
            </a:xfrm>
            <a:prstGeom prst="line">
              <a:avLst/>
            </a:prstGeom>
            <a:grpFill/>
            <a:ln w="57150">
              <a:solidFill>
                <a:srgbClr val="003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4319589" y="2655652"/>
            <a:ext cx="4305603" cy="898762"/>
            <a:chOff x="1555814" y="2664391"/>
            <a:chExt cx="4305332" cy="899559"/>
          </a:xfrm>
          <a:solidFill>
            <a:srgbClr val="003E7D"/>
          </a:solidFill>
        </p:grpSpPr>
        <p:sp>
          <p:nvSpPr>
            <p:cNvPr id="75" name="Oval 74"/>
            <p:cNvSpPr/>
            <p:nvPr/>
          </p:nvSpPr>
          <p:spPr>
            <a:xfrm>
              <a:off x="1555814" y="3282713"/>
              <a:ext cx="287319" cy="281237"/>
            </a:xfrm>
            <a:prstGeom prst="ellipse">
              <a:avLst/>
            </a:prstGeom>
            <a:grpFill/>
            <a:ln>
              <a:solidFill>
                <a:srgbClr val="00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1698680" y="2664391"/>
              <a:ext cx="4162466" cy="751790"/>
            </a:xfrm>
            <a:prstGeom prst="line">
              <a:avLst/>
            </a:prstGeom>
            <a:grpFill/>
            <a:ln w="57150">
              <a:solidFill>
                <a:srgbClr val="003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2611439" y="1960204"/>
            <a:ext cx="287337" cy="1595796"/>
            <a:chOff x="1087613" y="1960346"/>
            <a:chExt cx="286769" cy="1594996"/>
          </a:xfrm>
          <a:solidFill>
            <a:srgbClr val="003E7D"/>
          </a:solidFill>
        </p:grpSpPr>
        <p:cxnSp>
          <p:nvCxnSpPr>
            <p:cNvPr id="78" name="Straight Connector 77"/>
            <p:cNvCxnSpPr/>
            <p:nvPr/>
          </p:nvCxnSpPr>
          <p:spPr>
            <a:xfrm flipV="1">
              <a:off x="1242880" y="1960346"/>
              <a:ext cx="0" cy="1418872"/>
            </a:xfrm>
            <a:prstGeom prst="line">
              <a:avLst/>
            </a:prstGeom>
            <a:grpFill/>
            <a:ln w="57150">
              <a:solidFill>
                <a:srgbClr val="003E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087613" y="3274496"/>
              <a:ext cx="286769" cy="280846"/>
            </a:xfrm>
            <a:prstGeom prst="ellipse">
              <a:avLst/>
            </a:prstGeom>
            <a:grpFill/>
            <a:ln>
              <a:solidFill>
                <a:srgbClr val="003E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45322" y="2816582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n w="9525">
                  <a:noFill/>
                </a:ln>
                <a:solidFill>
                  <a:srgbClr val="003E7D"/>
                </a:solidFill>
                <a:latin typeface="Twinkl ExtraBold" pitchFamily="2" charset="0"/>
              </a:rPr>
              <a:t>1960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10" y="2816582"/>
            <a:ext cx="67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n w="9525">
                  <a:noFill/>
                </a:ln>
                <a:solidFill>
                  <a:srgbClr val="003E7D"/>
                </a:solidFill>
                <a:latin typeface="Twinkl ExtraBold" pitchFamily="2" charset="0"/>
              </a:rPr>
              <a:t>1965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42756" y="281658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n w="9525">
                  <a:noFill/>
                </a:ln>
                <a:solidFill>
                  <a:srgbClr val="003E7D"/>
                </a:solidFill>
                <a:latin typeface="Twinkl ExtraBold" pitchFamily="2" charset="0"/>
              </a:rPr>
              <a:t>1970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2571855" y="747510"/>
            <a:ext cx="2882167" cy="1212694"/>
          </a:xfrm>
          <a:prstGeom prst="roundRect">
            <a:avLst>
              <a:gd name="adj" fmla="val 901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bIns="108000"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1961</a:t>
            </a:r>
          </a:p>
          <a:p>
            <a:r>
              <a:rPr lang="en-GB" dirty="0">
                <a:solidFill>
                  <a:schemeClr val="tx1"/>
                </a:solidFill>
              </a:rPr>
              <a:t>Yuri Gagarin became the first man in space. 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653213" y="713383"/>
            <a:ext cx="3278785" cy="1981254"/>
          </a:xfrm>
          <a:prstGeom prst="roundRect">
            <a:avLst>
              <a:gd name="adj" fmla="val 901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bIns="108000"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1963</a:t>
            </a:r>
          </a:p>
          <a:p>
            <a:r>
              <a:rPr lang="en-GB" dirty="0">
                <a:solidFill>
                  <a:schemeClr val="tx1"/>
                </a:solidFill>
              </a:rPr>
              <a:t>Valentina Tereshkova was the first woman in space and a crater on the far side of the moon was named after her!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5325811" y="4176713"/>
            <a:ext cx="4092570" cy="1981254"/>
          </a:xfrm>
          <a:prstGeom prst="roundRect">
            <a:avLst>
              <a:gd name="adj" fmla="val 901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08000" bIns="108000"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1969</a:t>
            </a:r>
          </a:p>
          <a:p>
            <a:r>
              <a:rPr lang="en-GB" sz="2000" dirty="0">
                <a:solidFill>
                  <a:schemeClr val="tx1"/>
                </a:solidFill>
              </a:rPr>
              <a:t>Neil Armstrong and Buzz Aldrin set foot on the moon!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6FD521-721D-4FA5-A5D1-0AB88F98B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87" y="225890"/>
            <a:ext cx="3968496" cy="832104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Using a dictionary!</a:t>
            </a:r>
            <a:endParaRPr lang="en-GB" sz="3200" dirty="0"/>
          </a:p>
        </p:txBody>
      </p:sp>
      <p:pic>
        <p:nvPicPr>
          <p:cNvPr id="2050" name="Picture 2" descr="https://www.tes.com/tesv2/files/styles/news_article_ml_x2/public/media/image/2019-09/TES_DICTIONARY_USE.jpg?h=468a0b19&amp;itok=bwmdo1rZ">
            <a:extLst>
              <a:ext uri="{FF2B5EF4-FFF2-40B4-BE49-F238E27FC236}">
                <a16:creationId xmlns:a16="http://schemas.microsoft.com/office/drawing/2014/main" id="{A1025CC0-DB8B-490F-A60D-D54D29D7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55" y="1231720"/>
            <a:ext cx="8382569" cy="471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1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6FD521-721D-4FA5-A5D1-0AB88F98B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Words and phrases in the text!</a:t>
            </a:r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8FFE78-8694-4893-A52C-DFFEC6EA4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5309" y="1798799"/>
            <a:ext cx="10855582" cy="3629320"/>
          </a:xfrm>
        </p:spPr>
        <p:txBody>
          <a:bodyPr numCol="2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sz="4000" dirty="0"/>
              <a:t>orbit		</a:t>
            </a:r>
          </a:p>
          <a:p>
            <a:pPr algn="just">
              <a:lnSpc>
                <a:spcPct val="150000"/>
              </a:lnSpc>
            </a:pPr>
            <a:r>
              <a:rPr lang="en-GB" sz="4000" dirty="0"/>
              <a:t>expedition </a:t>
            </a:r>
          </a:p>
          <a:p>
            <a:pPr algn="just">
              <a:lnSpc>
                <a:spcPct val="150000"/>
              </a:lnSpc>
            </a:pPr>
            <a:r>
              <a:rPr lang="en-GB" sz="4000" dirty="0"/>
              <a:t>command module</a:t>
            </a:r>
          </a:p>
          <a:p>
            <a:pPr algn="l">
              <a:lnSpc>
                <a:spcPct val="150000"/>
              </a:lnSpc>
            </a:pPr>
            <a:r>
              <a:rPr lang="en-GB" sz="4000" dirty="0"/>
              <a:t>circuit breaker</a:t>
            </a:r>
            <a:br>
              <a:rPr lang="en-GB" sz="4000" dirty="0"/>
            </a:br>
            <a:r>
              <a:rPr lang="en-GB" sz="4000" dirty="0"/>
              <a:t>accomplished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bulky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oxygen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mementos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mission</a:t>
            </a:r>
          </a:p>
          <a:p>
            <a:pPr algn="just">
              <a:lnSpc>
                <a:spcPct val="150000"/>
              </a:lnSpc>
            </a:pPr>
            <a:r>
              <a:rPr lang="en-US" sz="4000" dirty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5B0D2F-2B75-4CDD-B983-5B8715F0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415E6C-3DF8-467F-B396-168B6906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match!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958C1-4868-44D1-9088-3759C5007767}"/>
              </a:ext>
            </a:extLst>
          </p:cNvPr>
          <p:cNvSpPr txBox="1"/>
          <p:nvPr/>
        </p:nvSpPr>
        <p:spPr>
          <a:xfrm>
            <a:off x="6823772" y="678731"/>
            <a:ext cx="470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QUESTIONS WORKSHEET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1BE491-F10E-49F2-BF9B-6EAB37BB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1602424"/>
            <a:ext cx="104203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42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037" y="2282951"/>
            <a:ext cx="3146511" cy="3402714"/>
          </a:xfrm>
        </p:spPr>
        <p:txBody>
          <a:bodyPr>
            <a:normAutofit/>
          </a:bodyPr>
          <a:lstStyle/>
          <a:p>
            <a:pPr algn="ctr"/>
            <a:endParaRPr lang="en-US" sz="4400" dirty="0"/>
          </a:p>
          <a:p>
            <a:pPr algn="ctr"/>
            <a:r>
              <a:rPr lang="en-US" sz="3600" dirty="0"/>
              <a:t>READ the questions on the worksheet.</a:t>
            </a:r>
          </a:p>
          <a:p>
            <a:endParaRPr lang="en-US" sz="4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D86FB-8A40-4A56-95AF-826201003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6003">
            <a:off x="4023278" y="-20635"/>
            <a:ext cx="7875486" cy="50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2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76363" y="970297"/>
            <a:ext cx="3960711" cy="1061509"/>
          </a:xfrm>
        </p:spPr>
        <p:txBody>
          <a:bodyPr/>
          <a:lstStyle/>
          <a:p>
            <a:r>
              <a:rPr lang="en-US" dirty="0"/>
              <a:t>Step 2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313" y="2660085"/>
            <a:ext cx="2724912" cy="226771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LISTEN TO and VIEW the videoclip.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1873EACC-A21C-4BCC-966F-D06676333AD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/>
      </p:sp>
      <p:pic>
        <p:nvPicPr>
          <p:cNvPr id="9" name="Apollo 11 - The First Moon Walk Things You Wanna Know">
            <a:hlinkClick r:id="" action="ppaction://media"/>
            <a:extLst>
              <a:ext uri="{FF2B5EF4-FFF2-40B4-BE49-F238E27FC236}">
                <a16:creationId xmlns:a16="http://schemas.microsoft.com/office/drawing/2014/main" id="{9FDEE462-A697-4845-A1B3-B33512CCC5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8800" y="515103"/>
            <a:ext cx="9597819" cy="53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8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238</Words>
  <Application>Microsoft Office PowerPoint</Application>
  <PresentationFormat>Widescreen</PresentationFormat>
  <Paragraphs>74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Franklin Gothic Book</vt:lpstr>
      <vt:lpstr>Times New Roman</vt:lpstr>
      <vt:lpstr>Twinkl</vt:lpstr>
      <vt:lpstr>Twinkl ExtraBold</vt:lpstr>
      <vt:lpstr>Twinkl SemiBold</vt:lpstr>
      <vt:lpstr>Office Theme</vt:lpstr>
      <vt:lpstr>Lesson 2 Listening</vt:lpstr>
      <vt:lpstr>Lesson 2 Objectives</vt:lpstr>
      <vt:lpstr>Lesson Resources</vt:lpstr>
      <vt:lpstr>PowerPoint Presentation</vt:lpstr>
      <vt:lpstr>Using a dictionary!</vt:lpstr>
      <vt:lpstr>Words and phrases in the text!</vt:lpstr>
      <vt:lpstr>Now match!</vt:lpstr>
      <vt:lpstr>Step 1</vt:lpstr>
      <vt:lpstr>Step 2</vt:lpstr>
      <vt:lpstr>… Step 2</vt:lpstr>
      <vt:lpstr>Step 3</vt:lpstr>
      <vt:lpstr>… Step 3</vt:lpstr>
      <vt:lpstr>Step 4</vt:lpstr>
      <vt:lpstr>Step 5</vt:lpstr>
      <vt:lpstr>Research Time!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2021-05-13T07:31:35Z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