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9"/>
  </p:notesMasterIdLst>
  <p:handoutMasterIdLst>
    <p:handoutMasterId r:id="rId40"/>
  </p:handoutMasterIdLst>
  <p:sldIdLst>
    <p:sldId id="256" r:id="rId5"/>
    <p:sldId id="258" r:id="rId6"/>
    <p:sldId id="257" r:id="rId7"/>
    <p:sldId id="319" r:id="rId8"/>
    <p:sldId id="316" r:id="rId9"/>
    <p:sldId id="320" r:id="rId10"/>
    <p:sldId id="325" r:id="rId11"/>
    <p:sldId id="327" r:id="rId12"/>
    <p:sldId id="326" r:id="rId13"/>
    <p:sldId id="328" r:id="rId14"/>
    <p:sldId id="263" r:id="rId15"/>
    <p:sldId id="269" r:id="rId16"/>
    <p:sldId id="313" r:id="rId17"/>
    <p:sldId id="309" r:id="rId18"/>
    <p:sldId id="311" r:id="rId19"/>
    <p:sldId id="312" r:id="rId20"/>
    <p:sldId id="280" r:id="rId21"/>
    <p:sldId id="277" r:id="rId22"/>
    <p:sldId id="330" r:id="rId23"/>
    <p:sldId id="286" r:id="rId24"/>
    <p:sldId id="298" r:id="rId25"/>
    <p:sldId id="290" r:id="rId26"/>
    <p:sldId id="276" r:id="rId27"/>
    <p:sldId id="301" r:id="rId28"/>
    <p:sldId id="281" r:id="rId29"/>
    <p:sldId id="331" r:id="rId30"/>
    <p:sldId id="332" r:id="rId31"/>
    <p:sldId id="272" r:id="rId32"/>
    <p:sldId id="321" r:id="rId33"/>
    <p:sldId id="307" r:id="rId34"/>
    <p:sldId id="275" r:id="rId35"/>
    <p:sldId id="322" r:id="rId36"/>
    <p:sldId id="329" r:id="rId37"/>
    <p:sldId id="264" r:id="rId3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0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712" autoAdjust="0"/>
  </p:normalViewPr>
  <p:slideViewPr>
    <p:cSldViewPr snapToGrid="0">
      <p:cViewPr varScale="1">
        <p:scale>
          <a:sx n="68" d="100"/>
          <a:sy n="68" d="100"/>
        </p:scale>
        <p:origin x="616" y="56"/>
      </p:cViewPr>
      <p:guideLst/>
    </p:cSldViewPr>
  </p:slideViewPr>
  <p:notesTextViewPr>
    <p:cViewPr>
      <p:scale>
        <a:sx n="3" d="2"/>
        <a:sy n="3" d="2"/>
      </p:scale>
      <p:origin x="0" y="0"/>
    </p:cViewPr>
  </p:notesText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3E10C-4735-4A0D-A76B-FFFBF4B6ED03}" type="datetimeFigureOut">
              <a:rPr lang="en-US" smtClean="0"/>
              <a:t>5/13/2021</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5CDE-2E0B-4188-96E9-ADF9ACB826A9}" type="datetimeFigureOut">
              <a:rPr lang="en-US" noProof="0" smtClean="0"/>
              <a:t>5/13/2021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a:t>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a:t>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a:t>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a:t>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63690" y="6196126"/>
            <a:ext cx="768660" cy="580719"/>
          </a:xfrm>
          <a:prstGeom prst="rect">
            <a:avLst/>
          </a:prstGeom>
        </p:spPr>
      </p:pic>
    </p:spTree>
    <p:extLst>
      <p:ext uri="{BB962C8B-B14F-4D97-AF65-F5344CB8AC3E}">
        <p14:creationId xmlns:p14="http://schemas.microsoft.com/office/powerpoint/2010/main" val="303598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 id="2147483672" r:id="rId22"/>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0.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Kids on Desk Looking at Notebook">
            <a:extLst>
              <a:ext uri="{FF2B5EF4-FFF2-40B4-BE49-F238E27FC236}">
                <a16:creationId xmlns:a16="http://schemas.microsoft.com/office/drawing/2014/main" id="{F1EACC03-9DC7-4C77-9BAE-11CBF767B58D}"/>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a:stretch/>
        </p:blipFill>
        <p:spPr/>
      </p:pic>
      <p:sp>
        <p:nvSpPr>
          <p:cNvPr id="7" name="Text Placeholder 6">
            <a:extLst>
              <a:ext uri="{FF2B5EF4-FFF2-40B4-BE49-F238E27FC236}">
                <a16:creationId xmlns:a16="http://schemas.microsoft.com/office/drawing/2014/main" id="{7671E014-38A6-4604-84E2-0E92500FBC52}"/>
              </a:ext>
            </a:extLst>
          </p:cNvPr>
          <p:cNvSpPr>
            <a:spLocks noGrp="1"/>
          </p:cNvSpPr>
          <p:nvPr>
            <p:ph type="body" sz="quarter" idx="16"/>
          </p:nvPr>
        </p:nvSpPr>
        <p:spPr/>
        <p:txBody>
          <a:bodyPr>
            <a:normAutofit lnSpcReduction="10000"/>
          </a:bodyPr>
          <a:lstStyle/>
          <a:p>
            <a:r>
              <a:rPr lang="en-US" dirty="0"/>
              <a:t>Year 5</a:t>
            </a:r>
          </a:p>
          <a:p>
            <a:r>
              <a:rPr lang="en-US" dirty="0"/>
              <a:t>English</a:t>
            </a:r>
            <a:endParaRPr lang="ru-RU" dirty="0"/>
          </a:p>
        </p:txBody>
      </p:sp>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p:txBody>
          <a:bodyPr>
            <a:normAutofit/>
          </a:bodyPr>
          <a:lstStyle/>
          <a:p>
            <a:pPr algn="ctr"/>
            <a:r>
              <a:rPr lang="en-US" sz="4800" dirty="0"/>
              <a:t>Lesson 5</a:t>
            </a:r>
            <a:br>
              <a:rPr lang="en-US" sz="4800" dirty="0"/>
            </a:br>
            <a:r>
              <a:rPr lang="en-US" sz="4800" dirty="0"/>
              <a:t>Literature  </a:t>
            </a:r>
            <a:endParaRPr lang="ru-RU" sz="4800" dirty="0"/>
          </a:p>
        </p:txBody>
      </p:sp>
      <p:sp>
        <p:nvSpPr>
          <p:cNvPr id="5" name="Subtitle 4">
            <a:extLst>
              <a:ext uri="{FF2B5EF4-FFF2-40B4-BE49-F238E27FC236}">
                <a16:creationId xmlns:a16="http://schemas.microsoft.com/office/drawing/2014/main" id="{103D2FC2-AA84-41F6-AD88-9F9DF1DED8D5}"/>
              </a:ext>
            </a:extLst>
          </p:cNvPr>
          <p:cNvSpPr>
            <a:spLocks noGrp="1"/>
          </p:cNvSpPr>
          <p:nvPr>
            <p:ph type="subTitle" idx="1"/>
          </p:nvPr>
        </p:nvSpPr>
        <p:spPr/>
        <p:txBody>
          <a:bodyPr/>
          <a:lstStyle/>
          <a:p>
            <a:endParaRPr lang="en-GB"/>
          </a:p>
        </p:txBody>
      </p:sp>
      <p:pic>
        <p:nvPicPr>
          <p:cNvPr id="8" name="Picture 7">
            <a:extLst>
              <a:ext uri="{FF2B5EF4-FFF2-40B4-BE49-F238E27FC236}">
                <a16:creationId xmlns:a16="http://schemas.microsoft.com/office/drawing/2014/main" id="{84EC511D-982E-4802-879A-F7BC3E0D95DC}"/>
              </a:ext>
            </a:extLst>
          </p:cNvPr>
          <p:cNvPicPr>
            <a:picLocks noChangeAspect="1"/>
          </p:cNvPicPr>
          <p:nvPr/>
        </p:nvPicPr>
        <p:blipFill>
          <a:blip r:embed="rId3"/>
          <a:stretch>
            <a:fillRect/>
          </a:stretch>
        </p:blipFill>
        <p:spPr>
          <a:xfrm rot="685514">
            <a:off x="7814865" y="5109314"/>
            <a:ext cx="4497976" cy="852348"/>
          </a:xfrm>
          <a:prstGeom prst="rect">
            <a:avLst/>
          </a:prstGeom>
        </p:spPr>
      </p:pic>
    </p:spTree>
    <p:extLst>
      <p:ext uri="{BB962C8B-B14F-4D97-AF65-F5344CB8AC3E}">
        <p14:creationId xmlns:p14="http://schemas.microsoft.com/office/powerpoint/2010/main" val="399774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F981372-1C3B-4CC1-A085-B70E0542AE60}"/>
              </a:ext>
            </a:extLst>
          </p:cNvPr>
          <p:cNvSpPr>
            <a:spLocks noGrp="1"/>
          </p:cNvSpPr>
          <p:nvPr>
            <p:ph type="ftr" sz="quarter" idx="11"/>
          </p:nvPr>
        </p:nvSpPr>
        <p:spPr/>
        <p:txBody>
          <a:bodyPr/>
          <a:lstStyle/>
          <a:p>
            <a:r>
              <a:rPr lang="en-US" noProof="0"/>
              <a:t>ADD A FOOTER</a:t>
            </a:r>
            <a:endParaRPr lang="en-US" noProof="0" dirty="0"/>
          </a:p>
        </p:txBody>
      </p:sp>
      <p:sp>
        <p:nvSpPr>
          <p:cNvPr id="3" name="Slide Number Placeholder 2">
            <a:extLst>
              <a:ext uri="{FF2B5EF4-FFF2-40B4-BE49-F238E27FC236}">
                <a16:creationId xmlns:a16="http://schemas.microsoft.com/office/drawing/2014/main" id="{96F34679-37CD-46CE-A38B-A2A2FE615063}"/>
              </a:ext>
            </a:extLst>
          </p:cNvPr>
          <p:cNvSpPr>
            <a:spLocks noGrp="1"/>
          </p:cNvSpPr>
          <p:nvPr>
            <p:ph type="sldNum" sz="quarter" idx="12"/>
          </p:nvPr>
        </p:nvSpPr>
        <p:spPr/>
        <p:txBody>
          <a:bodyPr/>
          <a:lstStyle/>
          <a:p>
            <a:fld id="{98C0CDE5-970C-4CC4-BF43-0DA127E73E82}" type="slidenum">
              <a:rPr lang="en-US" noProof="0" smtClean="0"/>
              <a:t>10</a:t>
            </a:fld>
            <a:endParaRPr lang="en-US" noProof="0" dirty="0"/>
          </a:p>
        </p:txBody>
      </p:sp>
      <p:pic>
        <p:nvPicPr>
          <p:cNvPr id="4" name="Gulliver's Travels Children's Stories FunKiddzTV">
            <a:hlinkClick r:id="" action="ppaction://media"/>
            <a:extLst>
              <a:ext uri="{FF2B5EF4-FFF2-40B4-BE49-F238E27FC236}">
                <a16:creationId xmlns:a16="http://schemas.microsoft.com/office/drawing/2014/main" id="{2CFF61DD-C20E-45A2-BE84-D8AED056D595}"/>
              </a:ext>
            </a:extLst>
          </p:cNvPr>
          <p:cNvPicPr>
            <a:picLocks noChangeAspect="1"/>
          </p:cNvPicPr>
          <p:nvPr>
            <a:videoFile r:link="rId1"/>
            <p:extLst>
              <p:ext uri="{DAA4B4D4-6D71-4841-9C94-3DE7FCFB9230}">
                <p14:media xmlns:p14="http://schemas.microsoft.com/office/powerpoint/2010/main" r:embed="rId2">
                  <p14:trim end="99338.1562"/>
                </p14:media>
              </p:ext>
            </p:extLst>
          </p:nvPr>
        </p:nvPicPr>
        <p:blipFill>
          <a:blip r:embed="rId4"/>
          <a:stretch>
            <a:fillRect/>
          </a:stretch>
        </p:blipFill>
        <p:spPr>
          <a:xfrm>
            <a:off x="-185195" y="1"/>
            <a:ext cx="12377195" cy="6858000"/>
          </a:xfrm>
          <a:prstGeom prst="rect">
            <a:avLst/>
          </a:prstGeom>
        </p:spPr>
      </p:pic>
    </p:spTree>
    <p:extLst>
      <p:ext uri="{BB962C8B-B14F-4D97-AF65-F5344CB8AC3E}">
        <p14:creationId xmlns:p14="http://schemas.microsoft.com/office/powerpoint/2010/main" val="229823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3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11</a:t>
            </a:fld>
            <a:endParaRPr lang="en-US" dirty="0"/>
          </a:p>
        </p:txBody>
      </p:sp>
      <p:sp>
        <p:nvSpPr>
          <p:cNvPr id="6" name="Title 5">
            <a:extLst>
              <a:ext uri="{FF2B5EF4-FFF2-40B4-BE49-F238E27FC236}">
                <a16:creationId xmlns:a16="http://schemas.microsoft.com/office/drawing/2014/main" id="{6D6FD521-721D-4FA5-A5D1-0AB88F98BA62}"/>
              </a:ext>
            </a:extLst>
          </p:cNvPr>
          <p:cNvSpPr>
            <a:spLocks noGrp="1"/>
          </p:cNvSpPr>
          <p:nvPr>
            <p:ph type="title"/>
          </p:nvPr>
        </p:nvSpPr>
        <p:spPr>
          <a:xfrm>
            <a:off x="3068470" y="239283"/>
            <a:ext cx="6055059" cy="832104"/>
          </a:xfrm>
        </p:spPr>
        <p:txBody>
          <a:bodyPr>
            <a:normAutofit/>
          </a:bodyPr>
          <a:lstStyle/>
          <a:p>
            <a:pPr algn="ctr"/>
            <a:r>
              <a:rPr lang="en-US" sz="3200" dirty="0"/>
              <a:t>NEW WORDS - Using a dictionary!</a:t>
            </a:r>
            <a:endParaRPr lang="en-GB" sz="3200" dirty="0"/>
          </a:p>
        </p:txBody>
      </p:sp>
      <p:pic>
        <p:nvPicPr>
          <p:cNvPr id="2050" name="Picture 2" descr="https://www.tes.com/tesv2/files/styles/news_article_ml_x2/public/media/image/2019-09/TES_DICTIONARY_USE.jpg?h=468a0b19&amp;itok=bwmdo1rZ">
            <a:extLst>
              <a:ext uri="{FF2B5EF4-FFF2-40B4-BE49-F238E27FC236}">
                <a16:creationId xmlns:a16="http://schemas.microsoft.com/office/drawing/2014/main" id="{A1025CC0-DB8B-490F-A60D-D54D29D7D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755" y="1231720"/>
            <a:ext cx="8382569" cy="471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966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a:lstStyle/>
          <a:p>
            <a:fld id="{98C0CDE5-970C-4CC4-BF43-0DA127E73E82}" type="slidenum">
              <a:rPr lang="en-US" smtClean="0"/>
              <a:t>12</a:t>
            </a:fld>
            <a:endParaRPr lang="en-US" dirty="0"/>
          </a:p>
        </p:txBody>
      </p:sp>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rot="21180000">
            <a:off x="536658" y="589622"/>
            <a:ext cx="4391191" cy="1325563"/>
          </a:xfrm>
        </p:spPr>
        <p:txBody>
          <a:bodyPr anchor="t">
            <a:normAutofit/>
          </a:bodyPr>
          <a:lstStyle/>
          <a:p>
            <a:r>
              <a:rPr lang="en-US" sz="3600" dirty="0"/>
              <a:t>New words</a:t>
            </a:r>
          </a:p>
        </p:txBody>
      </p:sp>
      <p:sp>
        <p:nvSpPr>
          <p:cNvPr id="7" name="Text Placeholder 6">
            <a:extLst>
              <a:ext uri="{FF2B5EF4-FFF2-40B4-BE49-F238E27FC236}">
                <a16:creationId xmlns:a16="http://schemas.microsoft.com/office/drawing/2014/main" id="{AE495B20-FF2C-4679-89D6-BE7A90DA9F73}"/>
              </a:ext>
            </a:extLst>
          </p:cNvPr>
          <p:cNvSpPr>
            <a:spLocks noGrp="1"/>
          </p:cNvSpPr>
          <p:nvPr>
            <p:ph type="body" sz="quarter" idx="13"/>
          </p:nvPr>
        </p:nvSpPr>
        <p:spPr>
          <a:xfrm>
            <a:off x="1580606" y="2371024"/>
            <a:ext cx="8515501" cy="1376177"/>
          </a:xfrm>
        </p:spPr>
        <p:txBody>
          <a:bodyPr>
            <a:normAutofit/>
          </a:bodyPr>
          <a:lstStyle/>
          <a:p>
            <a:r>
              <a:rPr lang="en-US" sz="7700" dirty="0"/>
              <a:t>potion</a:t>
            </a:r>
            <a:r>
              <a:rPr lang="en-US" dirty="0"/>
              <a:t> …</a:t>
            </a:r>
            <a:endParaRPr lang="en-GB" dirty="0"/>
          </a:p>
          <a:p>
            <a:endParaRPr lang="en-US" u="sng" dirty="0">
              <a:solidFill>
                <a:schemeClr val="accent2"/>
              </a:solidFill>
            </a:endParaRPr>
          </a:p>
        </p:txBody>
      </p:sp>
      <p:sp>
        <p:nvSpPr>
          <p:cNvPr id="5" name="Text Placeholder 6">
            <a:extLst>
              <a:ext uri="{FF2B5EF4-FFF2-40B4-BE49-F238E27FC236}">
                <a16:creationId xmlns:a16="http://schemas.microsoft.com/office/drawing/2014/main" id="{412822C3-4755-48CE-B33B-447AC7E66E52}"/>
              </a:ext>
            </a:extLst>
          </p:cNvPr>
          <p:cNvSpPr txBox="1">
            <a:spLocks/>
          </p:cNvSpPr>
          <p:nvPr/>
        </p:nvSpPr>
        <p:spPr>
          <a:xfrm>
            <a:off x="1816276" y="3747201"/>
            <a:ext cx="8279831" cy="1376177"/>
          </a:xfrm>
          <a:prstGeom prst="rect">
            <a:avLst/>
          </a:prstGeom>
        </p:spPr>
        <p:txBody>
          <a:bodyPr vert="horz" lIns="91440" tIns="45720" rIns="91440" bIns="45720" rtlCol="0" anchor="ctr">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60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9600" dirty="0"/>
              <a:t>a drink that has a special or magical effect on someone</a:t>
            </a:r>
            <a:endParaRPr lang="en-US" u="sng" dirty="0">
              <a:solidFill>
                <a:schemeClr val="accent2"/>
              </a:solidFill>
            </a:endParaRPr>
          </a:p>
        </p:txBody>
      </p:sp>
    </p:spTree>
    <p:extLst>
      <p:ext uri="{BB962C8B-B14F-4D97-AF65-F5344CB8AC3E}">
        <p14:creationId xmlns:p14="http://schemas.microsoft.com/office/powerpoint/2010/main" val="139459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6070B5-A32C-4496-B2EC-9BCDEB90D5D9}"/>
              </a:ext>
            </a:extLst>
          </p:cNvPr>
          <p:cNvSpPr>
            <a:spLocks noGrp="1"/>
          </p:cNvSpPr>
          <p:nvPr>
            <p:ph type="sldNum" sz="quarter" idx="12"/>
          </p:nvPr>
        </p:nvSpPr>
        <p:spPr/>
        <p:txBody>
          <a:bodyPr/>
          <a:lstStyle/>
          <a:p>
            <a:fld id="{98C0CDE5-970C-4CC4-BF43-0DA127E73E82}" type="slidenum">
              <a:rPr lang="en-US" noProof="0" smtClean="0"/>
              <a:t>13</a:t>
            </a:fld>
            <a:endParaRPr lang="en-US" noProof="0" dirty="0"/>
          </a:p>
        </p:txBody>
      </p:sp>
      <p:sp>
        <p:nvSpPr>
          <p:cNvPr id="6" name="TextBox 5">
            <a:extLst>
              <a:ext uri="{FF2B5EF4-FFF2-40B4-BE49-F238E27FC236}">
                <a16:creationId xmlns:a16="http://schemas.microsoft.com/office/drawing/2014/main" id="{373207AE-9D25-43EC-AC94-45977B74118F}"/>
              </a:ext>
            </a:extLst>
          </p:cNvPr>
          <p:cNvSpPr txBox="1"/>
          <p:nvPr/>
        </p:nvSpPr>
        <p:spPr>
          <a:xfrm>
            <a:off x="386000" y="-551308"/>
            <a:ext cx="5995447" cy="7135287"/>
          </a:xfrm>
          <a:prstGeom prst="rect">
            <a:avLst/>
          </a:prstGeom>
          <a:noFill/>
        </p:spPr>
        <p:txBody>
          <a:bodyPr wrap="square" rtlCol="0">
            <a:spAutoFit/>
          </a:bodyPr>
          <a:lstStyle/>
          <a:p>
            <a:pPr>
              <a:lnSpc>
                <a:spcPct val="300000"/>
              </a:lnSpc>
            </a:pPr>
            <a:r>
              <a:rPr lang="en-US" sz="4000" dirty="0"/>
              <a:t>survivor</a:t>
            </a:r>
          </a:p>
          <a:p>
            <a:pPr>
              <a:lnSpc>
                <a:spcPct val="300000"/>
              </a:lnSpc>
            </a:pPr>
            <a:r>
              <a:rPr lang="en-US" sz="4000" dirty="0"/>
              <a:t>fastened</a:t>
            </a:r>
          </a:p>
          <a:p>
            <a:pPr>
              <a:lnSpc>
                <a:spcPct val="300000"/>
              </a:lnSpc>
            </a:pPr>
            <a:r>
              <a:rPr lang="en-US" sz="4000" dirty="0"/>
              <a:t>instance</a:t>
            </a:r>
          </a:p>
          <a:p>
            <a:pPr>
              <a:lnSpc>
                <a:spcPct val="300000"/>
              </a:lnSpc>
            </a:pPr>
            <a:r>
              <a:rPr lang="en-US" sz="4000" dirty="0"/>
              <a:t>inhabitant</a:t>
            </a:r>
          </a:p>
        </p:txBody>
      </p:sp>
      <p:sp>
        <p:nvSpPr>
          <p:cNvPr id="7" name="TextBox 6">
            <a:extLst>
              <a:ext uri="{FF2B5EF4-FFF2-40B4-BE49-F238E27FC236}">
                <a16:creationId xmlns:a16="http://schemas.microsoft.com/office/drawing/2014/main" id="{481D6676-AC13-40D6-BC36-836B983F3328}"/>
              </a:ext>
            </a:extLst>
          </p:cNvPr>
          <p:cNvSpPr txBox="1"/>
          <p:nvPr/>
        </p:nvSpPr>
        <p:spPr>
          <a:xfrm>
            <a:off x="4597138" y="-534944"/>
            <a:ext cx="5995447" cy="7135287"/>
          </a:xfrm>
          <a:prstGeom prst="rect">
            <a:avLst/>
          </a:prstGeom>
          <a:noFill/>
        </p:spPr>
        <p:txBody>
          <a:bodyPr wrap="square" rtlCol="0">
            <a:spAutoFit/>
          </a:bodyPr>
          <a:lstStyle/>
          <a:p>
            <a:pPr>
              <a:lnSpc>
                <a:spcPct val="300000"/>
              </a:lnSpc>
            </a:pPr>
            <a:r>
              <a:rPr lang="en-US" sz="4000" dirty="0"/>
              <a:t>horizon</a:t>
            </a:r>
          </a:p>
          <a:p>
            <a:pPr>
              <a:lnSpc>
                <a:spcPct val="300000"/>
              </a:lnSpc>
            </a:pPr>
            <a:r>
              <a:rPr lang="en-US" sz="4000" dirty="0"/>
              <a:t>straining</a:t>
            </a:r>
          </a:p>
          <a:p>
            <a:pPr>
              <a:lnSpc>
                <a:spcPct val="300000"/>
              </a:lnSpc>
            </a:pPr>
            <a:r>
              <a:rPr lang="en-US" sz="4000" dirty="0"/>
              <a:t>pierced</a:t>
            </a:r>
          </a:p>
          <a:p>
            <a:pPr>
              <a:lnSpc>
                <a:spcPct val="300000"/>
              </a:lnSpc>
            </a:pPr>
            <a:r>
              <a:rPr lang="en-US" sz="4000" dirty="0"/>
              <a:t>miniature</a:t>
            </a:r>
          </a:p>
        </p:txBody>
      </p:sp>
      <p:sp>
        <p:nvSpPr>
          <p:cNvPr id="8" name="TextBox 7">
            <a:extLst>
              <a:ext uri="{FF2B5EF4-FFF2-40B4-BE49-F238E27FC236}">
                <a16:creationId xmlns:a16="http://schemas.microsoft.com/office/drawing/2014/main" id="{5627285F-117E-47EC-9FAE-C9AA81CE6237}"/>
              </a:ext>
            </a:extLst>
          </p:cNvPr>
          <p:cNvSpPr txBox="1"/>
          <p:nvPr/>
        </p:nvSpPr>
        <p:spPr>
          <a:xfrm>
            <a:off x="8808276" y="-551308"/>
            <a:ext cx="5995447" cy="7135287"/>
          </a:xfrm>
          <a:prstGeom prst="rect">
            <a:avLst/>
          </a:prstGeom>
          <a:noFill/>
        </p:spPr>
        <p:txBody>
          <a:bodyPr wrap="square" rtlCol="0">
            <a:spAutoFit/>
          </a:bodyPr>
          <a:lstStyle/>
          <a:p>
            <a:pPr>
              <a:lnSpc>
                <a:spcPct val="300000"/>
              </a:lnSpc>
            </a:pPr>
            <a:r>
              <a:rPr lang="en-US" sz="4000" dirty="0"/>
              <a:t>astonishment</a:t>
            </a:r>
          </a:p>
          <a:p>
            <a:pPr>
              <a:lnSpc>
                <a:spcPct val="300000"/>
              </a:lnSpc>
            </a:pPr>
            <a:r>
              <a:rPr lang="en-US" sz="4000" dirty="0"/>
              <a:t>peered</a:t>
            </a:r>
          </a:p>
          <a:p>
            <a:pPr>
              <a:lnSpc>
                <a:spcPct val="300000"/>
              </a:lnSpc>
            </a:pPr>
            <a:r>
              <a:rPr lang="en-US" sz="4000" dirty="0"/>
              <a:t>captor</a:t>
            </a:r>
          </a:p>
          <a:p>
            <a:pPr>
              <a:lnSpc>
                <a:spcPct val="300000"/>
              </a:lnSpc>
            </a:pPr>
            <a:r>
              <a:rPr lang="en-US" sz="4000" dirty="0"/>
              <a:t>scarcely</a:t>
            </a:r>
          </a:p>
        </p:txBody>
      </p:sp>
    </p:spTree>
    <p:extLst>
      <p:ext uri="{BB962C8B-B14F-4D97-AF65-F5344CB8AC3E}">
        <p14:creationId xmlns:p14="http://schemas.microsoft.com/office/powerpoint/2010/main" val="342214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2070AB-930A-47C7-B091-02B40F1CBCC1}"/>
              </a:ext>
            </a:extLst>
          </p:cNvPr>
          <p:cNvSpPr>
            <a:spLocks noGrp="1"/>
          </p:cNvSpPr>
          <p:nvPr>
            <p:ph type="sldNum" sz="quarter" idx="12"/>
          </p:nvPr>
        </p:nvSpPr>
        <p:spPr/>
        <p:txBody>
          <a:bodyPr/>
          <a:lstStyle/>
          <a:p>
            <a:fld id="{98C0CDE5-970C-4CC4-BF43-0DA127E73E82}" type="slidenum">
              <a:rPr lang="en-US" noProof="0" smtClean="0"/>
              <a:t>14</a:t>
            </a:fld>
            <a:endParaRPr lang="en-US" noProof="0" dirty="0"/>
          </a:p>
        </p:txBody>
      </p:sp>
      <p:sp>
        <p:nvSpPr>
          <p:cNvPr id="6" name="TextBox 5">
            <a:extLst>
              <a:ext uri="{FF2B5EF4-FFF2-40B4-BE49-F238E27FC236}">
                <a16:creationId xmlns:a16="http://schemas.microsoft.com/office/drawing/2014/main" id="{AC28D52A-E451-4BB5-AD60-CABC3009F015}"/>
              </a:ext>
            </a:extLst>
          </p:cNvPr>
          <p:cNvSpPr txBox="1"/>
          <p:nvPr/>
        </p:nvSpPr>
        <p:spPr>
          <a:xfrm>
            <a:off x="553937" y="-551306"/>
            <a:ext cx="5995447" cy="7135287"/>
          </a:xfrm>
          <a:prstGeom prst="rect">
            <a:avLst/>
          </a:prstGeom>
          <a:noFill/>
        </p:spPr>
        <p:txBody>
          <a:bodyPr wrap="square" rtlCol="0">
            <a:spAutoFit/>
          </a:bodyPr>
          <a:lstStyle/>
          <a:p>
            <a:pPr>
              <a:lnSpc>
                <a:spcPct val="300000"/>
              </a:lnSpc>
            </a:pPr>
            <a:r>
              <a:rPr lang="en-US" sz="4000" dirty="0"/>
              <a:t>survivor</a:t>
            </a:r>
          </a:p>
          <a:p>
            <a:pPr>
              <a:lnSpc>
                <a:spcPct val="300000"/>
              </a:lnSpc>
            </a:pPr>
            <a:r>
              <a:rPr lang="en-US" sz="4000" dirty="0"/>
              <a:t>horizon</a:t>
            </a:r>
          </a:p>
          <a:p>
            <a:pPr>
              <a:lnSpc>
                <a:spcPct val="300000"/>
              </a:lnSpc>
            </a:pPr>
            <a:r>
              <a:rPr lang="en-US" sz="4000" dirty="0"/>
              <a:t>astonishment</a:t>
            </a:r>
          </a:p>
          <a:p>
            <a:pPr>
              <a:lnSpc>
                <a:spcPct val="300000"/>
              </a:lnSpc>
            </a:pPr>
            <a:r>
              <a:rPr lang="en-US" sz="4000" dirty="0"/>
              <a:t>fastened</a:t>
            </a:r>
          </a:p>
        </p:txBody>
      </p:sp>
      <p:sp>
        <p:nvSpPr>
          <p:cNvPr id="7" name="TextBox 6">
            <a:extLst>
              <a:ext uri="{FF2B5EF4-FFF2-40B4-BE49-F238E27FC236}">
                <a16:creationId xmlns:a16="http://schemas.microsoft.com/office/drawing/2014/main" id="{45878EB6-8826-4A86-A0E0-35C0D97AA3C7}"/>
              </a:ext>
            </a:extLst>
          </p:cNvPr>
          <p:cNvSpPr txBox="1"/>
          <p:nvPr/>
        </p:nvSpPr>
        <p:spPr>
          <a:xfrm>
            <a:off x="5424349" y="0"/>
            <a:ext cx="6702576" cy="6986528"/>
          </a:xfrm>
          <a:prstGeom prst="rect">
            <a:avLst/>
          </a:prstGeom>
          <a:noFill/>
        </p:spPr>
        <p:txBody>
          <a:bodyPr wrap="square" rtlCol="0">
            <a:spAutoFit/>
          </a:bodyPr>
          <a:lstStyle/>
          <a:p>
            <a:r>
              <a:rPr lang="en-GB" sz="4000" dirty="0"/>
              <a:t>the line where the earth or sea seems to meet the sky</a:t>
            </a:r>
          </a:p>
          <a:p>
            <a:endParaRPr lang="en-GB" sz="4000" dirty="0"/>
          </a:p>
          <a:p>
            <a:r>
              <a:rPr lang="en-GB" sz="4000" dirty="0"/>
              <a:t>tied securely </a:t>
            </a:r>
          </a:p>
          <a:p>
            <a:endParaRPr lang="en-US" sz="4000" dirty="0"/>
          </a:p>
          <a:p>
            <a:endParaRPr lang="en-GB" sz="4000" dirty="0"/>
          </a:p>
          <a:p>
            <a:pPr>
              <a:lnSpc>
                <a:spcPct val="150000"/>
              </a:lnSpc>
            </a:pPr>
            <a:r>
              <a:rPr lang="en-GB" sz="4000" dirty="0"/>
              <a:t>great surprise or wonder</a:t>
            </a:r>
          </a:p>
          <a:p>
            <a:pPr>
              <a:lnSpc>
                <a:spcPct val="150000"/>
              </a:lnSpc>
            </a:pPr>
            <a:endParaRPr lang="en-GB" sz="4000" dirty="0"/>
          </a:p>
          <a:p>
            <a:r>
              <a:rPr lang="en-GB" sz="4000" dirty="0"/>
              <a:t>a person who outlives an accident, illness, war, etc. </a:t>
            </a:r>
            <a:endParaRPr lang="en-US" sz="4000" dirty="0"/>
          </a:p>
        </p:txBody>
      </p:sp>
      <p:cxnSp>
        <p:nvCxnSpPr>
          <p:cNvPr id="9" name="Straight Arrow Connector 8">
            <a:extLst>
              <a:ext uri="{FF2B5EF4-FFF2-40B4-BE49-F238E27FC236}">
                <a16:creationId xmlns:a16="http://schemas.microsoft.com/office/drawing/2014/main" id="{658F89A8-D0B3-4DF2-9136-6AE48CDDA78C}"/>
              </a:ext>
            </a:extLst>
          </p:cNvPr>
          <p:cNvCxnSpPr>
            <a:cxnSpLocks/>
          </p:cNvCxnSpPr>
          <p:nvPr/>
        </p:nvCxnSpPr>
        <p:spPr>
          <a:xfrm>
            <a:off x="2177592" y="820132"/>
            <a:ext cx="3189433" cy="5125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6A15B96-90EF-4248-BE69-A2EBF8D9CD59}"/>
              </a:ext>
            </a:extLst>
          </p:cNvPr>
          <p:cNvCxnSpPr>
            <a:cxnSpLocks/>
          </p:cNvCxnSpPr>
          <p:nvPr/>
        </p:nvCxnSpPr>
        <p:spPr>
          <a:xfrm flipV="1">
            <a:off x="2177592" y="433634"/>
            <a:ext cx="3189433" cy="2290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BF84151-51E7-4E3D-96DA-B970F33A67FD}"/>
              </a:ext>
            </a:extLst>
          </p:cNvPr>
          <p:cNvCxnSpPr/>
          <p:nvPr/>
        </p:nvCxnSpPr>
        <p:spPr>
          <a:xfrm flipV="1">
            <a:off x="3770722" y="4289196"/>
            <a:ext cx="1596303" cy="103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3234410-4B33-4ADF-AB78-AE5E75061364}"/>
              </a:ext>
            </a:extLst>
          </p:cNvPr>
          <p:cNvCxnSpPr>
            <a:cxnSpLocks/>
          </p:cNvCxnSpPr>
          <p:nvPr/>
        </p:nvCxnSpPr>
        <p:spPr>
          <a:xfrm flipV="1">
            <a:off x="2639028" y="2546430"/>
            <a:ext cx="2785321" cy="3657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80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2070AB-930A-47C7-B091-02B40F1CBCC1}"/>
              </a:ext>
            </a:extLst>
          </p:cNvPr>
          <p:cNvSpPr>
            <a:spLocks noGrp="1"/>
          </p:cNvSpPr>
          <p:nvPr>
            <p:ph type="sldNum" sz="quarter" idx="12"/>
          </p:nvPr>
        </p:nvSpPr>
        <p:spPr/>
        <p:txBody>
          <a:bodyPr/>
          <a:lstStyle/>
          <a:p>
            <a:fld id="{98C0CDE5-970C-4CC4-BF43-0DA127E73E82}" type="slidenum">
              <a:rPr lang="en-US" noProof="0" smtClean="0"/>
              <a:t>15</a:t>
            </a:fld>
            <a:endParaRPr lang="en-US" noProof="0" dirty="0"/>
          </a:p>
        </p:txBody>
      </p:sp>
      <p:sp>
        <p:nvSpPr>
          <p:cNvPr id="6" name="TextBox 5">
            <a:extLst>
              <a:ext uri="{FF2B5EF4-FFF2-40B4-BE49-F238E27FC236}">
                <a16:creationId xmlns:a16="http://schemas.microsoft.com/office/drawing/2014/main" id="{AC28D52A-E451-4BB5-AD60-CABC3009F015}"/>
              </a:ext>
            </a:extLst>
          </p:cNvPr>
          <p:cNvSpPr txBox="1"/>
          <p:nvPr/>
        </p:nvSpPr>
        <p:spPr>
          <a:xfrm>
            <a:off x="553937" y="-551306"/>
            <a:ext cx="5995447" cy="7135287"/>
          </a:xfrm>
          <a:prstGeom prst="rect">
            <a:avLst/>
          </a:prstGeom>
          <a:noFill/>
        </p:spPr>
        <p:txBody>
          <a:bodyPr wrap="square" rtlCol="0">
            <a:spAutoFit/>
          </a:bodyPr>
          <a:lstStyle/>
          <a:p>
            <a:pPr>
              <a:lnSpc>
                <a:spcPct val="300000"/>
              </a:lnSpc>
            </a:pPr>
            <a:r>
              <a:rPr lang="en-US" sz="4000" dirty="0"/>
              <a:t>straining</a:t>
            </a:r>
          </a:p>
          <a:p>
            <a:pPr>
              <a:lnSpc>
                <a:spcPct val="300000"/>
              </a:lnSpc>
            </a:pPr>
            <a:r>
              <a:rPr lang="en-US" sz="4000" dirty="0"/>
              <a:t>peered</a:t>
            </a:r>
          </a:p>
          <a:p>
            <a:pPr>
              <a:lnSpc>
                <a:spcPct val="300000"/>
              </a:lnSpc>
            </a:pPr>
            <a:r>
              <a:rPr lang="en-US" sz="4000" dirty="0"/>
              <a:t>instance</a:t>
            </a:r>
          </a:p>
          <a:p>
            <a:pPr>
              <a:lnSpc>
                <a:spcPct val="300000"/>
              </a:lnSpc>
            </a:pPr>
            <a:r>
              <a:rPr lang="en-US" sz="4000" dirty="0"/>
              <a:t>pierced</a:t>
            </a:r>
          </a:p>
        </p:txBody>
      </p:sp>
      <p:sp>
        <p:nvSpPr>
          <p:cNvPr id="7" name="TextBox 6">
            <a:extLst>
              <a:ext uri="{FF2B5EF4-FFF2-40B4-BE49-F238E27FC236}">
                <a16:creationId xmlns:a16="http://schemas.microsoft.com/office/drawing/2014/main" id="{45878EB6-8826-4A86-A0E0-35C0D97AA3C7}"/>
              </a:ext>
            </a:extLst>
          </p:cNvPr>
          <p:cNvSpPr txBox="1"/>
          <p:nvPr/>
        </p:nvSpPr>
        <p:spPr>
          <a:xfrm>
            <a:off x="4731657" y="246850"/>
            <a:ext cx="7434756" cy="6555641"/>
          </a:xfrm>
          <a:prstGeom prst="rect">
            <a:avLst/>
          </a:prstGeom>
          <a:noFill/>
        </p:spPr>
        <p:txBody>
          <a:bodyPr wrap="square" rtlCol="0">
            <a:spAutoFit/>
          </a:bodyPr>
          <a:lstStyle/>
          <a:p>
            <a:pPr>
              <a:lnSpc>
                <a:spcPct val="150000"/>
              </a:lnSpc>
            </a:pPr>
            <a:r>
              <a:rPr lang="en-GB" sz="4000" dirty="0"/>
              <a:t>looked narrowly or curiously </a:t>
            </a:r>
          </a:p>
          <a:p>
            <a:pPr>
              <a:lnSpc>
                <a:spcPct val="150000"/>
              </a:lnSpc>
            </a:pPr>
            <a:endParaRPr lang="en-GB" sz="4000" dirty="0"/>
          </a:p>
          <a:p>
            <a:r>
              <a:rPr lang="en-GB" sz="4000" dirty="0"/>
              <a:t>a certain point or situation </a:t>
            </a:r>
          </a:p>
          <a:p>
            <a:endParaRPr lang="en-US" sz="4000" dirty="0"/>
          </a:p>
          <a:p>
            <a:endParaRPr lang="en-GB" sz="4000" dirty="0"/>
          </a:p>
          <a:p>
            <a:pPr>
              <a:lnSpc>
                <a:spcPct val="150000"/>
              </a:lnSpc>
            </a:pPr>
            <a:r>
              <a:rPr lang="en-GB" sz="4000" dirty="0"/>
              <a:t>made a hole in or through</a:t>
            </a:r>
          </a:p>
          <a:p>
            <a:endParaRPr lang="en-US" sz="4000" dirty="0"/>
          </a:p>
          <a:p>
            <a:endParaRPr lang="en-US" sz="4000" dirty="0"/>
          </a:p>
          <a:p>
            <a:r>
              <a:rPr lang="en-GB" sz="4000" dirty="0"/>
              <a:t>stretching beyond</a:t>
            </a:r>
            <a:endParaRPr lang="en-US" sz="4000" dirty="0"/>
          </a:p>
        </p:txBody>
      </p:sp>
      <p:cxnSp>
        <p:nvCxnSpPr>
          <p:cNvPr id="5" name="Straight Arrow Connector 4">
            <a:extLst>
              <a:ext uri="{FF2B5EF4-FFF2-40B4-BE49-F238E27FC236}">
                <a16:creationId xmlns:a16="http://schemas.microsoft.com/office/drawing/2014/main" id="{EBAA9276-02B2-4D66-BF8A-67B3CD66CADA}"/>
              </a:ext>
            </a:extLst>
          </p:cNvPr>
          <p:cNvCxnSpPr>
            <a:cxnSpLocks/>
          </p:cNvCxnSpPr>
          <p:nvPr/>
        </p:nvCxnSpPr>
        <p:spPr>
          <a:xfrm>
            <a:off x="2523281" y="937549"/>
            <a:ext cx="2208376" cy="537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00D2FC7-D4C4-48AB-ACD9-CE3994FDD972}"/>
              </a:ext>
            </a:extLst>
          </p:cNvPr>
          <p:cNvCxnSpPr>
            <a:cxnSpLocks/>
          </p:cNvCxnSpPr>
          <p:nvPr/>
        </p:nvCxnSpPr>
        <p:spPr>
          <a:xfrm flipV="1">
            <a:off x="2303362" y="1021080"/>
            <a:ext cx="2428295" cy="1600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CD3A357-F886-401B-BBAB-2DB64F7268B2}"/>
              </a:ext>
            </a:extLst>
          </p:cNvPr>
          <p:cNvCxnSpPr>
            <a:cxnSpLocks/>
          </p:cNvCxnSpPr>
          <p:nvPr/>
        </p:nvCxnSpPr>
        <p:spPr>
          <a:xfrm flipV="1">
            <a:off x="2615878" y="2621280"/>
            <a:ext cx="2115779" cy="1803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8241D0B-5126-4941-A1DF-FD0664630215}"/>
              </a:ext>
            </a:extLst>
          </p:cNvPr>
          <p:cNvCxnSpPr>
            <a:cxnSpLocks/>
          </p:cNvCxnSpPr>
          <p:nvPr/>
        </p:nvCxnSpPr>
        <p:spPr>
          <a:xfrm flipV="1">
            <a:off x="2303362" y="4424315"/>
            <a:ext cx="2428295" cy="1886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82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2070AB-930A-47C7-B091-02B40F1CBCC1}"/>
              </a:ext>
            </a:extLst>
          </p:cNvPr>
          <p:cNvSpPr>
            <a:spLocks noGrp="1"/>
          </p:cNvSpPr>
          <p:nvPr>
            <p:ph type="sldNum" sz="quarter" idx="12"/>
          </p:nvPr>
        </p:nvSpPr>
        <p:spPr/>
        <p:txBody>
          <a:bodyPr/>
          <a:lstStyle/>
          <a:p>
            <a:fld id="{98C0CDE5-970C-4CC4-BF43-0DA127E73E82}" type="slidenum">
              <a:rPr lang="en-US" noProof="0" smtClean="0"/>
              <a:t>16</a:t>
            </a:fld>
            <a:endParaRPr lang="en-US" noProof="0" dirty="0"/>
          </a:p>
        </p:txBody>
      </p:sp>
      <p:sp>
        <p:nvSpPr>
          <p:cNvPr id="6" name="TextBox 5">
            <a:extLst>
              <a:ext uri="{FF2B5EF4-FFF2-40B4-BE49-F238E27FC236}">
                <a16:creationId xmlns:a16="http://schemas.microsoft.com/office/drawing/2014/main" id="{AC28D52A-E451-4BB5-AD60-CABC3009F015}"/>
              </a:ext>
            </a:extLst>
          </p:cNvPr>
          <p:cNvSpPr txBox="1"/>
          <p:nvPr/>
        </p:nvSpPr>
        <p:spPr>
          <a:xfrm>
            <a:off x="386000" y="-490346"/>
            <a:ext cx="5995447" cy="7135287"/>
          </a:xfrm>
          <a:prstGeom prst="rect">
            <a:avLst/>
          </a:prstGeom>
          <a:noFill/>
        </p:spPr>
        <p:txBody>
          <a:bodyPr wrap="square" rtlCol="0">
            <a:spAutoFit/>
          </a:bodyPr>
          <a:lstStyle/>
          <a:p>
            <a:pPr>
              <a:lnSpc>
                <a:spcPct val="300000"/>
              </a:lnSpc>
            </a:pPr>
            <a:r>
              <a:rPr lang="en-US" sz="4000" dirty="0"/>
              <a:t>captor</a:t>
            </a:r>
          </a:p>
          <a:p>
            <a:pPr>
              <a:lnSpc>
                <a:spcPct val="300000"/>
              </a:lnSpc>
            </a:pPr>
            <a:r>
              <a:rPr lang="en-US" sz="4000" dirty="0"/>
              <a:t>inhabitant</a:t>
            </a:r>
          </a:p>
          <a:p>
            <a:pPr>
              <a:lnSpc>
                <a:spcPct val="300000"/>
              </a:lnSpc>
            </a:pPr>
            <a:r>
              <a:rPr lang="en-US" sz="4000" dirty="0"/>
              <a:t>miniature</a:t>
            </a:r>
          </a:p>
          <a:p>
            <a:pPr>
              <a:lnSpc>
                <a:spcPct val="300000"/>
              </a:lnSpc>
            </a:pPr>
            <a:r>
              <a:rPr lang="en-US" sz="4000" dirty="0"/>
              <a:t>scarcely</a:t>
            </a:r>
          </a:p>
        </p:txBody>
      </p:sp>
      <p:sp>
        <p:nvSpPr>
          <p:cNvPr id="7" name="TextBox 6">
            <a:extLst>
              <a:ext uri="{FF2B5EF4-FFF2-40B4-BE49-F238E27FC236}">
                <a16:creationId xmlns:a16="http://schemas.microsoft.com/office/drawing/2014/main" id="{45878EB6-8826-4A86-A0E0-35C0D97AA3C7}"/>
              </a:ext>
            </a:extLst>
          </p:cNvPr>
          <p:cNvSpPr txBox="1"/>
          <p:nvPr/>
        </p:nvSpPr>
        <p:spPr>
          <a:xfrm>
            <a:off x="4647436" y="213059"/>
            <a:ext cx="7434756" cy="6863417"/>
          </a:xfrm>
          <a:prstGeom prst="rect">
            <a:avLst/>
          </a:prstGeom>
          <a:noFill/>
        </p:spPr>
        <p:txBody>
          <a:bodyPr wrap="square" rtlCol="0">
            <a:spAutoFit/>
          </a:bodyPr>
          <a:lstStyle/>
          <a:p>
            <a:r>
              <a:rPr lang="en-GB" sz="4000" dirty="0"/>
              <a:t>a small copy of something bigger </a:t>
            </a:r>
          </a:p>
          <a:p>
            <a:endParaRPr lang="en-GB" sz="4000" dirty="0"/>
          </a:p>
          <a:p>
            <a:r>
              <a:rPr lang="en-GB" sz="4000" dirty="0"/>
              <a:t>someone who has captured a person or thing</a:t>
            </a:r>
            <a:endParaRPr lang="en-US" sz="4000" dirty="0"/>
          </a:p>
          <a:p>
            <a:endParaRPr lang="en-US" sz="4000" dirty="0"/>
          </a:p>
          <a:p>
            <a:endParaRPr lang="en-US" sz="4000" dirty="0"/>
          </a:p>
          <a:p>
            <a:r>
              <a:rPr lang="en-US" sz="4000" dirty="0"/>
              <a:t>only just</a:t>
            </a:r>
            <a:endParaRPr lang="en-GB" sz="4000" dirty="0"/>
          </a:p>
          <a:p>
            <a:endParaRPr lang="en-US" sz="4000" dirty="0"/>
          </a:p>
          <a:p>
            <a:endParaRPr lang="en-GB" sz="4000" dirty="0"/>
          </a:p>
          <a:p>
            <a:r>
              <a:rPr lang="en-GB" sz="4000" dirty="0"/>
              <a:t>a person or animal that lives </a:t>
            </a:r>
          </a:p>
          <a:p>
            <a:r>
              <a:rPr lang="en-GB" sz="4000" dirty="0"/>
              <a:t>in a place</a:t>
            </a:r>
            <a:endParaRPr lang="en-US" sz="4000" dirty="0"/>
          </a:p>
        </p:txBody>
      </p:sp>
      <p:cxnSp>
        <p:nvCxnSpPr>
          <p:cNvPr id="5" name="Straight Arrow Connector 4">
            <a:extLst>
              <a:ext uri="{FF2B5EF4-FFF2-40B4-BE49-F238E27FC236}">
                <a16:creationId xmlns:a16="http://schemas.microsoft.com/office/drawing/2014/main" id="{9A9CD428-2414-49B1-8137-D450D97AD9FE}"/>
              </a:ext>
            </a:extLst>
          </p:cNvPr>
          <p:cNvCxnSpPr>
            <a:cxnSpLocks/>
          </p:cNvCxnSpPr>
          <p:nvPr/>
        </p:nvCxnSpPr>
        <p:spPr>
          <a:xfrm>
            <a:off x="2118167" y="990601"/>
            <a:ext cx="2696909" cy="1603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8C3CF94-3B09-4B36-8D33-4D6B0D3501E0}"/>
              </a:ext>
            </a:extLst>
          </p:cNvPr>
          <p:cNvCxnSpPr>
            <a:cxnSpLocks/>
          </p:cNvCxnSpPr>
          <p:nvPr/>
        </p:nvCxnSpPr>
        <p:spPr>
          <a:xfrm>
            <a:off x="2835797" y="2766349"/>
            <a:ext cx="1811639" cy="3664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D441B3F-C090-4829-BC16-3FE7C7457FDC}"/>
              </a:ext>
            </a:extLst>
          </p:cNvPr>
          <p:cNvCxnSpPr>
            <a:cxnSpLocks/>
          </p:cNvCxnSpPr>
          <p:nvPr/>
        </p:nvCxnSpPr>
        <p:spPr>
          <a:xfrm flipV="1">
            <a:off x="2523281" y="990601"/>
            <a:ext cx="2124155" cy="35929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C513576-F5AC-4072-9A4E-5DA18F336835}"/>
              </a:ext>
            </a:extLst>
          </p:cNvPr>
          <p:cNvCxnSpPr>
            <a:cxnSpLocks/>
          </p:cNvCxnSpPr>
          <p:nvPr/>
        </p:nvCxnSpPr>
        <p:spPr>
          <a:xfrm flipV="1">
            <a:off x="2268638" y="4267201"/>
            <a:ext cx="2378798" cy="2164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58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3A1AC9-0351-4762-82AE-4DA6D8A59762}"/>
              </a:ext>
            </a:extLst>
          </p:cNvPr>
          <p:cNvSpPr>
            <a:spLocks noGrp="1"/>
          </p:cNvSpPr>
          <p:nvPr>
            <p:ph type="sldNum" sz="quarter" idx="12"/>
          </p:nvPr>
        </p:nvSpPr>
        <p:spPr/>
        <p:txBody>
          <a:bodyPr/>
          <a:lstStyle/>
          <a:p>
            <a:fld id="{98C0CDE5-970C-4CC4-BF43-0DA127E73E82}" type="slidenum">
              <a:rPr lang="en-US" noProof="0" smtClean="0"/>
              <a:t>17</a:t>
            </a:fld>
            <a:endParaRPr lang="en-US" noProof="0" dirty="0"/>
          </a:p>
        </p:txBody>
      </p:sp>
      <p:sp>
        <p:nvSpPr>
          <p:cNvPr id="4" name="Title 3">
            <a:extLst>
              <a:ext uri="{FF2B5EF4-FFF2-40B4-BE49-F238E27FC236}">
                <a16:creationId xmlns:a16="http://schemas.microsoft.com/office/drawing/2014/main" id="{E024B566-5BF9-4896-9821-CADC69DEDB84}"/>
              </a:ext>
            </a:extLst>
          </p:cNvPr>
          <p:cNvSpPr>
            <a:spLocks noGrp="1"/>
          </p:cNvSpPr>
          <p:nvPr>
            <p:ph type="title"/>
          </p:nvPr>
        </p:nvSpPr>
        <p:spPr/>
        <p:txBody>
          <a:bodyPr/>
          <a:lstStyle/>
          <a:p>
            <a:r>
              <a:rPr lang="en-US" dirty="0"/>
              <a:t>Step 1</a:t>
            </a:r>
            <a:endParaRPr lang="en-GB" dirty="0"/>
          </a:p>
        </p:txBody>
      </p:sp>
      <p:sp>
        <p:nvSpPr>
          <p:cNvPr id="5" name="Text Placeholder 4">
            <a:extLst>
              <a:ext uri="{FF2B5EF4-FFF2-40B4-BE49-F238E27FC236}">
                <a16:creationId xmlns:a16="http://schemas.microsoft.com/office/drawing/2014/main" id="{568E3D8B-6474-4C6A-B206-B0B253D1552F}"/>
              </a:ext>
            </a:extLst>
          </p:cNvPr>
          <p:cNvSpPr>
            <a:spLocks noGrp="1"/>
          </p:cNvSpPr>
          <p:nvPr>
            <p:ph type="body" idx="1"/>
          </p:nvPr>
        </p:nvSpPr>
        <p:spPr>
          <a:xfrm rot="20701954">
            <a:off x="3779372" y="1941359"/>
            <a:ext cx="8898993" cy="4633252"/>
          </a:xfrm>
        </p:spPr>
        <p:txBody>
          <a:bodyPr>
            <a:normAutofit/>
          </a:bodyPr>
          <a:lstStyle/>
          <a:p>
            <a:r>
              <a:rPr lang="en-US" sz="4400" dirty="0"/>
              <a:t>READ silently the text.</a:t>
            </a:r>
          </a:p>
          <a:p>
            <a:r>
              <a:rPr lang="en-US" sz="4400" dirty="0"/>
              <a:t>After you read the text ANSWER the following questions:</a:t>
            </a:r>
          </a:p>
          <a:p>
            <a:endParaRPr lang="en-US" sz="4400" dirty="0"/>
          </a:p>
          <a:p>
            <a:r>
              <a:rPr lang="en-US" sz="4400" dirty="0"/>
              <a:t>WHAT IS THE TEXT ABOUT? </a:t>
            </a:r>
          </a:p>
          <a:p>
            <a:r>
              <a:rPr lang="en-US" sz="4400" dirty="0"/>
              <a:t>HOW DID IT MAKE YOU FEEL?</a:t>
            </a:r>
          </a:p>
          <a:p>
            <a:endParaRPr lang="en-US" sz="5100" dirty="0"/>
          </a:p>
        </p:txBody>
      </p:sp>
    </p:spTree>
    <p:extLst>
      <p:ext uri="{BB962C8B-B14F-4D97-AF65-F5344CB8AC3E}">
        <p14:creationId xmlns:p14="http://schemas.microsoft.com/office/powerpoint/2010/main" val="1186685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B2CD4E-66AA-4DCF-A564-8E23DC28A9B5}"/>
              </a:ext>
            </a:extLst>
          </p:cNvPr>
          <p:cNvSpPr>
            <a:spLocks noGrp="1"/>
          </p:cNvSpPr>
          <p:nvPr>
            <p:ph type="sldNum" sz="quarter" idx="12"/>
          </p:nvPr>
        </p:nvSpPr>
        <p:spPr/>
        <p:txBody>
          <a:bodyPr/>
          <a:lstStyle/>
          <a:p>
            <a:fld id="{98C0CDE5-970C-4CC4-BF43-0DA127E73E82}" type="slidenum">
              <a:rPr lang="en-US" noProof="0" smtClean="0"/>
              <a:t>18</a:t>
            </a:fld>
            <a:endParaRPr lang="en-US" noProof="0" dirty="0"/>
          </a:p>
        </p:txBody>
      </p:sp>
      <p:pic>
        <p:nvPicPr>
          <p:cNvPr id="2" name="Picture 1">
            <a:extLst>
              <a:ext uri="{FF2B5EF4-FFF2-40B4-BE49-F238E27FC236}">
                <a16:creationId xmlns:a16="http://schemas.microsoft.com/office/drawing/2014/main" id="{43B20BF2-A05B-44D0-B50F-FEBB5D102232}"/>
              </a:ext>
            </a:extLst>
          </p:cNvPr>
          <p:cNvPicPr>
            <a:picLocks noChangeAspect="1"/>
          </p:cNvPicPr>
          <p:nvPr/>
        </p:nvPicPr>
        <p:blipFill>
          <a:blip r:embed="rId2"/>
          <a:stretch>
            <a:fillRect/>
          </a:stretch>
        </p:blipFill>
        <p:spPr>
          <a:xfrm>
            <a:off x="386000" y="-11087"/>
            <a:ext cx="11427942" cy="6878514"/>
          </a:xfrm>
          <a:prstGeom prst="rect">
            <a:avLst/>
          </a:prstGeom>
        </p:spPr>
      </p:pic>
    </p:spTree>
    <p:extLst>
      <p:ext uri="{BB962C8B-B14F-4D97-AF65-F5344CB8AC3E}">
        <p14:creationId xmlns:p14="http://schemas.microsoft.com/office/powerpoint/2010/main" val="2422648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97F6D3-5800-40C1-AD34-1AE58A880533}"/>
              </a:ext>
            </a:extLst>
          </p:cNvPr>
          <p:cNvSpPr>
            <a:spLocks noGrp="1"/>
          </p:cNvSpPr>
          <p:nvPr>
            <p:ph type="ftr" sz="quarter" idx="11"/>
          </p:nvPr>
        </p:nvSpPr>
        <p:spPr/>
        <p:txBody>
          <a:bodyPr/>
          <a:lstStyle/>
          <a:p>
            <a:r>
              <a:rPr lang="en-US" noProof="0"/>
              <a:t>ADD A FOOTER</a:t>
            </a:r>
            <a:endParaRPr lang="en-US" noProof="0" dirty="0"/>
          </a:p>
        </p:txBody>
      </p:sp>
      <p:sp>
        <p:nvSpPr>
          <p:cNvPr id="3" name="Slide Number Placeholder 2">
            <a:extLst>
              <a:ext uri="{FF2B5EF4-FFF2-40B4-BE49-F238E27FC236}">
                <a16:creationId xmlns:a16="http://schemas.microsoft.com/office/drawing/2014/main" id="{3D20E5FF-F204-4C16-A021-E990BCBC7295}"/>
              </a:ext>
            </a:extLst>
          </p:cNvPr>
          <p:cNvSpPr>
            <a:spLocks noGrp="1"/>
          </p:cNvSpPr>
          <p:nvPr>
            <p:ph type="sldNum" sz="quarter" idx="12"/>
          </p:nvPr>
        </p:nvSpPr>
        <p:spPr/>
        <p:txBody>
          <a:bodyPr/>
          <a:lstStyle/>
          <a:p>
            <a:fld id="{98C0CDE5-970C-4CC4-BF43-0DA127E73E82}" type="slidenum">
              <a:rPr lang="en-US" noProof="0" smtClean="0"/>
              <a:t>19</a:t>
            </a:fld>
            <a:endParaRPr lang="en-US" noProof="0" dirty="0"/>
          </a:p>
        </p:txBody>
      </p:sp>
      <p:pic>
        <p:nvPicPr>
          <p:cNvPr id="6" name="Picture 5">
            <a:extLst>
              <a:ext uri="{FF2B5EF4-FFF2-40B4-BE49-F238E27FC236}">
                <a16:creationId xmlns:a16="http://schemas.microsoft.com/office/drawing/2014/main" id="{F98820D0-2546-4BEB-A304-254B8A2FA4FA}"/>
              </a:ext>
            </a:extLst>
          </p:cNvPr>
          <p:cNvPicPr>
            <a:picLocks noChangeAspect="1"/>
          </p:cNvPicPr>
          <p:nvPr/>
        </p:nvPicPr>
        <p:blipFill>
          <a:blip r:embed="rId2"/>
          <a:stretch>
            <a:fillRect/>
          </a:stretch>
        </p:blipFill>
        <p:spPr>
          <a:xfrm>
            <a:off x="838285" y="-29409"/>
            <a:ext cx="10325458" cy="6887409"/>
          </a:xfrm>
          <a:prstGeom prst="rect">
            <a:avLst/>
          </a:prstGeom>
        </p:spPr>
      </p:pic>
    </p:spTree>
    <p:extLst>
      <p:ext uri="{BB962C8B-B14F-4D97-AF65-F5344CB8AC3E}">
        <p14:creationId xmlns:p14="http://schemas.microsoft.com/office/powerpoint/2010/main" val="1348348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a:xfrm rot="-360000">
            <a:off x="198501" y="999404"/>
            <a:ext cx="4762196" cy="734415"/>
          </a:xfrm>
        </p:spPr>
        <p:txBody>
          <a:bodyPr>
            <a:normAutofit fontScale="90000"/>
          </a:bodyPr>
          <a:lstStyle/>
          <a:p>
            <a:r>
              <a:rPr lang="en-US" dirty="0"/>
              <a:t>Lesson 5 Objectives</a:t>
            </a:r>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a:xfrm>
            <a:off x="173161" y="2252547"/>
            <a:ext cx="5305793" cy="4401054"/>
          </a:xfrm>
        </p:spPr>
        <p:txBody>
          <a:bodyPr>
            <a:normAutofit/>
          </a:bodyPr>
          <a:lstStyle/>
          <a:p>
            <a:r>
              <a:rPr lang="en-US" sz="2800" dirty="0"/>
              <a:t>You will:</a:t>
            </a:r>
          </a:p>
          <a:p>
            <a:pPr marL="342900" indent="-342900">
              <a:buFont typeface="Arial" panose="020B0604020202020204" pitchFamily="34" charset="0"/>
              <a:buChar char="•"/>
            </a:pPr>
            <a:r>
              <a:rPr lang="en-US" sz="2800" dirty="0"/>
              <a:t>use the dictionary to find the meaning of new words.</a:t>
            </a:r>
          </a:p>
          <a:p>
            <a:pPr marL="342900" indent="-342900">
              <a:buFont typeface="Arial" panose="020B0604020202020204" pitchFamily="34" charset="0"/>
              <a:buChar char="•"/>
            </a:pPr>
            <a:r>
              <a:rPr lang="en-US" sz="2800" dirty="0"/>
              <a:t>read a literary text silently and aloud.</a:t>
            </a:r>
          </a:p>
          <a:p>
            <a:pPr marL="342900" indent="-342900">
              <a:buFont typeface="Arial" panose="020B0604020202020204" pitchFamily="34" charset="0"/>
              <a:buChar char="•"/>
            </a:pPr>
            <a:r>
              <a:rPr lang="en-US" sz="2800" dirty="0"/>
              <a:t>listen to a literary text being read aloud.</a:t>
            </a:r>
          </a:p>
          <a:p>
            <a:pPr marL="342900" indent="-342900">
              <a:buFont typeface="Arial" panose="020B0604020202020204" pitchFamily="34" charset="0"/>
              <a:buChar char="•"/>
            </a:pPr>
            <a:r>
              <a:rPr lang="en-US" sz="2800" dirty="0"/>
              <a:t>learn what setting, narrator and protagonist mean. </a:t>
            </a:r>
          </a:p>
        </p:txBody>
      </p:sp>
      <p:pic>
        <p:nvPicPr>
          <p:cNvPr id="17" name="Picture Placeholder 16" descr="Boy Reading Book">
            <a:extLst>
              <a:ext uri="{FF2B5EF4-FFF2-40B4-BE49-F238E27FC236}">
                <a16:creationId xmlns:a16="http://schemas.microsoft.com/office/drawing/2014/main" id="{C8B885F2-2AC2-46A9-9D9B-71123D1A1F6B}"/>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a:stretch/>
        </p:blipFill>
        <p:spPr>
          <a:xfrm rot="720000">
            <a:off x="6384187" y="209524"/>
            <a:ext cx="4647699" cy="5472101"/>
          </a:xfrm>
        </p:spPr>
      </p:pic>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2</a:t>
            </a:fld>
            <a:endParaRPr lang="en-US" dirty="0"/>
          </a:p>
        </p:txBody>
      </p:sp>
    </p:spTree>
    <p:extLst>
      <p:ext uri="{BB962C8B-B14F-4D97-AF65-F5344CB8AC3E}">
        <p14:creationId xmlns:p14="http://schemas.microsoft.com/office/powerpoint/2010/main" val="3671418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329BA7-11BD-424F-BEA2-E4D4634EDF6E}"/>
              </a:ext>
            </a:extLst>
          </p:cNvPr>
          <p:cNvSpPr>
            <a:spLocks noGrp="1"/>
          </p:cNvSpPr>
          <p:nvPr>
            <p:ph type="sldNum" sz="quarter" idx="12"/>
          </p:nvPr>
        </p:nvSpPr>
        <p:spPr/>
        <p:txBody>
          <a:bodyPr/>
          <a:lstStyle/>
          <a:p>
            <a:fld id="{98C0CDE5-970C-4CC4-BF43-0DA127E73E82}" type="slidenum">
              <a:rPr lang="en-US" noProof="0" smtClean="0"/>
              <a:t>20</a:t>
            </a:fld>
            <a:endParaRPr lang="en-US" noProof="0" dirty="0"/>
          </a:p>
        </p:txBody>
      </p:sp>
      <p:sp>
        <p:nvSpPr>
          <p:cNvPr id="6" name="Title 5">
            <a:extLst>
              <a:ext uri="{FF2B5EF4-FFF2-40B4-BE49-F238E27FC236}">
                <a16:creationId xmlns:a16="http://schemas.microsoft.com/office/drawing/2014/main" id="{58F59C66-80FC-424E-BD90-A52ECC9E2AF0}"/>
              </a:ext>
            </a:extLst>
          </p:cNvPr>
          <p:cNvSpPr>
            <a:spLocks noGrp="1"/>
          </p:cNvSpPr>
          <p:nvPr>
            <p:ph type="title"/>
          </p:nvPr>
        </p:nvSpPr>
        <p:spPr>
          <a:xfrm rot="21180000">
            <a:off x="-18090" y="340764"/>
            <a:ext cx="5227881" cy="1325563"/>
          </a:xfrm>
        </p:spPr>
        <p:txBody>
          <a:bodyPr>
            <a:normAutofit/>
          </a:bodyPr>
          <a:lstStyle/>
          <a:p>
            <a:r>
              <a:rPr lang="en-US" sz="3200" dirty="0"/>
              <a:t>Step 2 - Discuss the question</a:t>
            </a:r>
            <a:endParaRPr lang="en-GB" sz="3200" dirty="0"/>
          </a:p>
        </p:txBody>
      </p:sp>
      <p:sp>
        <p:nvSpPr>
          <p:cNvPr id="2" name="Rectangle 1">
            <a:extLst>
              <a:ext uri="{FF2B5EF4-FFF2-40B4-BE49-F238E27FC236}">
                <a16:creationId xmlns:a16="http://schemas.microsoft.com/office/drawing/2014/main" id="{987C1047-C672-4829-AF25-813E01879B35}"/>
              </a:ext>
            </a:extLst>
          </p:cNvPr>
          <p:cNvSpPr/>
          <p:nvPr/>
        </p:nvSpPr>
        <p:spPr>
          <a:xfrm>
            <a:off x="1530472" y="1515918"/>
            <a:ext cx="10436089" cy="697050"/>
          </a:xfrm>
          <a:prstGeom prst="rect">
            <a:avLst/>
          </a:prstGeom>
        </p:spPr>
        <p:txBody>
          <a:bodyPr wrap="square">
            <a:spAutoFit/>
          </a:bodyPr>
          <a:lstStyle/>
          <a:p>
            <a:pPr marL="1143000" indent="-1143000">
              <a:lnSpc>
                <a:spcPct val="120000"/>
              </a:lnSpc>
              <a:spcBef>
                <a:spcPts val="600"/>
              </a:spcBef>
              <a:buFont typeface="Arial" panose="020B0604020202020204" pitchFamily="34" charset="0"/>
              <a:buChar char="•"/>
            </a:pPr>
            <a:r>
              <a:rPr lang="en-US" sz="3600" dirty="0">
                <a:solidFill>
                  <a:srgbClr val="180200"/>
                </a:solidFill>
              </a:rPr>
              <a:t>What is </a:t>
            </a:r>
            <a:r>
              <a:rPr lang="en-US" sz="3600">
                <a:solidFill>
                  <a:srgbClr val="180200"/>
                </a:solidFill>
              </a:rPr>
              <a:t>the text </a:t>
            </a:r>
            <a:r>
              <a:rPr lang="en-US" sz="3600" dirty="0">
                <a:solidFill>
                  <a:srgbClr val="180200"/>
                </a:solidFill>
              </a:rPr>
              <a:t>about?</a:t>
            </a:r>
            <a:endParaRPr lang="en-GB" sz="3600" dirty="0">
              <a:solidFill>
                <a:srgbClr val="180200"/>
              </a:solidFill>
            </a:endParaRPr>
          </a:p>
        </p:txBody>
      </p:sp>
      <p:sp>
        <p:nvSpPr>
          <p:cNvPr id="4" name="Rectangle 3">
            <a:extLst>
              <a:ext uri="{FF2B5EF4-FFF2-40B4-BE49-F238E27FC236}">
                <a16:creationId xmlns:a16="http://schemas.microsoft.com/office/drawing/2014/main" id="{16200B7E-26C2-4A7C-83D5-AE89403CA567}"/>
              </a:ext>
            </a:extLst>
          </p:cNvPr>
          <p:cNvSpPr/>
          <p:nvPr/>
        </p:nvSpPr>
        <p:spPr>
          <a:xfrm>
            <a:off x="1530472" y="2320868"/>
            <a:ext cx="10114959" cy="4021037"/>
          </a:xfrm>
          <a:prstGeom prst="rect">
            <a:avLst/>
          </a:prstGeom>
        </p:spPr>
        <p:txBody>
          <a:bodyPr wrap="square">
            <a:spAutoFit/>
          </a:bodyPr>
          <a:lstStyle/>
          <a:p>
            <a:pPr algn="just">
              <a:lnSpc>
                <a:spcPct val="120000"/>
              </a:lnSpc>
              <a:spcBef>
                <a:spcPts val="600"/>
              </a:spcBef>
            </a:pPr>
            <a:r>
              <a:rPr lang="en-US" sz="3600" dirty="0"/>
              <a:t>In this extract, Gulliver, finds himself tied to the ground. He is surrounded by tiny people. When he first tries to escape, his captors throw arrows at him. Gulliver asks them for food because he is hungry. They give him delicious food with a special potion in it. Gulliver falls fast asleep. </a:t>
            </a:r>
          </a:p>
        </p:txBody>
      </p:sp>
    </p:spTree>
    <p:extLst>
      <p:ext uri="{BB962C8B-B14F-4D97-AF65-F5344CB8AC3E}">
        <p14:creationId xmlns:p14="http://schemas.microsoft.com/office/powerpoint/2010/main" val="225941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3A1AC9-0351-4762-82AE-4DA6D8A59762}"/>
              </a:ext>
            </a:extLst>
          </p:cNvPr>
          <p:cNvSpPr>
            <a:spLocks noGrp="1"/>
          </p:cNvSpPr>
          <p:nvPr>
            <p:ph type="sldNum" sz="quarter" idx="12"/>
          </p:nvPr>
        </p:nvSpPr>
        <p:spPr/>
        <p:txBody>
          <a:bodyPr/>
          <a:lstStyle/>
          <a:p>
            <a:fld id="{98C0CDE5-970C-4CC4-BF43-0DA127E73E82}" type="slidenum">
              <a:rPr lang="en-US" noProof="0" smtClean="0"/>
              <a:t>21</a:t>
            </a:fld>
            <a:endParaRPr lang="en-US" noProof="0" dirty="0"/>
          </a:p>
        </p:txBody>
      </p:sp>
      <p:sp>
        <p:nvSpPr>
          <p:cNvPr id="4" name="Title 3">
            <a:extLst>
              <a:ext uri="{FF2B5EF4-FFF2-40B4-BE49-F238E27FC236}">
                <a16:creationId xmlns:a16="http://schemas.microsoft.com/office/drawing/2014/main" id="{E024B566-5BF9-4896-9821-CADC69DEDB84}"/>
              </a:ext>
            </a:extLst>
          </p:cNvPr>
          <p:cNvSpPr>
            <a:spLocks noGrp="1"/>
          </p:cNvSpPr>
          <p:nvPr>
            <p:ph type="title"/>
          </p:nvPr>
        </p:nvSpPr>
        <p:spPr/>
        <p:txBody>
          <a:bodyPr/>
          <a:lstStyle/>
          <a:p>
            <a:r>
              <a:rPr lang="en-US" dirty="0"/>
              <a:t>Step 3</a:t>
            </a:r>
            <a:endParaRPr lang="en-GB" dirty="0"/>
          </a:p>
        </p:txBody>
      </p:sp>
      <p:sp>
        <p:nvSpPr>
          <p:cNvPr id="5" name="Text Placeholder 4">
            <a:extLst>
              <a:ext uri="{FF2B5EF4-FFF2-40B4-BE49-F238E27FC236}">
                <a16:creationId xmlns:a16="http://schemas.microsoft.com/office/drawing/2014/main" id="{568E3D8B-6474-4C6A-B206-B0B253D1552F}"/>
              </a:ext>
            </a:extLst>
          </p:cNvPr>
          <p:cNvSpPr>
            <a:spLocks noGrp="1"/>
          </p:cNvSpPr>
          <p:nvPr>
            <p:ph type="body" idx="1"/>
          </p:nvPr>
        </p:nvSpPr>
        <p:spPr>
          <a:xfrm rot="20771801">
            <a:off x="4003554" y="2038835"/>
            <a:ext cx="8533424" cy="5208366"/>
          </a:xfrm>
        </p:spPr>
        <p:txBody>
          <a:bodyPr>
            <a:noAutofit/>
          </a:bodyPr>
          <a:lstStyle/>
          <a:p>
            <a:endParaRPr lang="en-US" sz="3000" dirty="0"/>
          </a:p>
          <a:p>
            <a:r>
              <a:rPr lang="en-US" sz="4800" dirty="0"/>
              <a:t>READ the text again. </a:t>
            </a:r>
          </a:p>
          <a:p>
            <a:r>
              <a:rPr lang="en-US" sz="4800" dirty="0"/>
              <a:t>Then try to ANSWER the following questions.</a:t>
            </a:r>
          </a:p>
          <a:p>
            <a:endParaRPr lang="en-US" sz="4800" dirty="0"/>
          </a:p>
        </p:txBody>
      </p:sp>
    </p:spTree>
    <p:extLst>
      <p:ext uri="{BB962C8B-B14F-4D97-AF65-F5344CB8AC3E}">
        <p14:creationId xmlns:p14="http://schemas.microsoft.com/office/powerpoint/2010/main" val="1920179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DAF742-B1F0-499E-AAD2-C2851BDD2A30}"/>
              </a:ext>
            </a:extLst>
          </p:cNvPr>
          <p:cNvSpPr>
            <a:spLocks noGrp="1"/>
          </p:cNvSpPr>
          <p:nvPr>
            <p:ph type="sldNum" sz="quarter" idx="12"/>
          </p:nvPr>
        </p:nvSpPr>
        <p:spPr/>
        <p:txBody>
          <a:bodyPr/>
          <a:lstStyle/>
          <a:p>
            <a:fld id="{98C0CDE5-970C-4CC4-BF43-0DA127E73E82}" type="slidenum">
              <a:rPr lang="en-US" noProof="0" smtClean="0"/>
              <a:t>22</a:t>
            </a:fld>
            <a:endParaRPr lang="en-US" noProof="0" dirty="0"/>
          </a:p>
        </p:txBody>
      </p:sp>
      <p:sp>
        <p:nvSpPr>
          <p:cNvPr id="4" name="Title 3">
            <a:extLst>
              <a:ext uri="{FF2B5EF4-FFF2-40B4-BE49-F238E27FC236}">
                <a16:creationId xmlns:a16="http://schemas.microsoft.com/office/drawing/2014/main" id="{CDEF0C47-F2EF-408C-A0A8-43F596664D5D}"/>
              </a:ext>
            </a:extLst>
          </p:cNvPr>
          <p:cNvSpPr>
            <a:spLocks noGrp="1"/>
          </p:cNvSpPr>
          <p:nvPr>
            <p:ph type="title"/>
          </p:nvPr>
        </p:nvSpPr>
        <p:spPr>
          <a:xfrm rot="21180000">
            <a:off x="-65166" y="426497"/>
            <a:ext cx="5046786" cy="1095687"/>
          </a:xfrm>
        </p:spPr>
        <p:txBody>
          <a:bodyPr>
            <a:normAutofit/>
          </a:bodyPr>
          <a:lstStyle/>
          <a:p>
            <a:r>
              <a:rPr lang="en-US" sz="3200" dirty="0"/>
              <a:t>Step 3:</a:t>
            </a:r>
            <a:br>
              <a:rPr lang="en-US" sz="3200" dirty="0"/>
            </a:br>
            <a:r>
              <a:rPr lang="en-US" sz="3200" dirty="0"/>
              <a:t>Answer these questions!</a:t>
            </a:r>
            <a:endParaRPr lang="en-GB" sz="3200" dirty="0"/>
          </a:p>
        </p:txBody>
      </p:sp>
      <p:sp>
        <p:nvSpPr>
          <p:cNvPr id="6" name="Text Placeholder 4">
            <a:extLst>
              <a:ext uri="{FF2B5EF4-FFF2-40B4-BE49-F238E27FC236}">
                <a16:creationId xmlns:a16="http://schemas.microsoft.com/office/drawing/2014/main" id="{7F38F38C-6F63-47C6-BC59-926659B33B3D}"/>
              </a:ext>
            </a:extLst>
          </p:cNvPr>
          <p:cNvSpPr>
            <a:spLocks noGrp="1"/>
          </p:cNvSpPr>
          <p:nvPr>
            <p:ph idx="1"/>
          </p:nvPr>
        </p:nvSpPr>
        <p:spPr>
          <a:xfrm>
            <a:off x="1749425" y="1564847"/>
            <a:ext cx="10442575" cy="5943092"/>
          </a:xfrm>
        </p:spPr>
        <p:txBody>
          <a:bodyPr tIns="180000" bIns="108000">
            <a:normAutofit/>
          </a:bodyPr>
          <a:lstStyle/>
          <a:p>
            <a:pPr>
              <a:lnSpc>
                <a:spcPct val="100000"/>
              </a:lnSpc>
            </a:pPr>
            <a:r>
              <a:rPr lang="en-GB" dirty="0"/>
              <a:t>Who is the main protagonist of the story? </a:t>
            </a:r>
          </a:p>
          <a:p>
            <a:pPr>
              <a:lnSpc>
                <a:spcPct val="100000"/>
              </a:lnSpc>
            </a:pPr>
            <a:r>
              <a:rPr lang="en-GB" dirty="0"/>
              <a:t>What is the setting of the story?  </a:t>
            </a:r>
          </a:p>
          <a:p>
            <a:pPr>
              <a:lnSpc>
                <a:spcPct val="100000"/>
              </a:lnSpc>
            </a:pPr>
            <a:r>
              <a:rPr lang="en-US" dirty="0"/>
              <a:t>What happened to Gulliver’s ship?</a:t>
            </a:r>
          </a:p>
          <a:p>
            <a:pPr>
              <a:lnSpc>
                <a:spcPct val="100000"/>
              </a:lnSpc>
            </a:pPr>
            <a:r>
              <a:rPr lang="en-US" dirty="0"/>
              <a:t>How did Gulliver feel when he felt the little people moving along his leg and chest?</a:t>
            </a:r>
            <a:endParaRPr lang="en-US" dirty="0">
              <a:solidFill>
                <a:srgbClr val="1A0200"/>
              </a:solidFill>
            </a:endParaRPr>
          </a:p>
          <a:p>
            <a:pPr>
              <a:lnSpc>
                <a:spcPct val="100000"/>
              </a:lnSpc>
            </a:pPr>
            <a:r>
              <a:rPr lang="en-GB" dirty="0"/>
              <a:t>What happened when Gulliver tried to catch the creatures?  </a:t>
            </a:r>
          </a:p>
          <a:p>
            <a:pPr>
              <a:lnSpc>
                <a:spcPct val="100000"/>
              </a:lnSpc>
            </a:pPr>
            <a:r>
              <a:rPr lang="en-GB" dirty="0"/>
              <a:t>How did Gulliver discover the name of the place?</a:t>
            </a:r>
          </a:p>
          <a:p>
            <a:pPr>
              <a:lnSpc>
                <a:spcPct val="100000"/>
              </a:lnSpc>
            </a:pPr>
            <a:r>
              <a:rPr lang="en-GB" dirty="0"/>
              <a:t>How do we know that the little people were good cooks?</a:t>
            </a:r>
          </a:p>
          <a:p>
            <a:pPr>
              <a:lnSpc>
                <a:spcPct val="100000"/>
              </a:lnSpc>
            </a:pPr>
            <a:r>
              <a:rPr lang="en-GB" dirty="0"/>
              <a:t>What do you think the phrase, ‘Peplum </a:t>
            </a:r>
            <a:r>
              <a:rPr lang="en-GB" dirty="0" err="1"/>
              <a:t>selam</a:t>
            </a:r>
            <a:r>
              <a:rPr lang="en-GB" dirty="0"/>
              <a:t>’ means?   </a:t>
            </a:r>
          </a:p>
        </p:txBody>
      </p:sp>
    </p:spTree>
    <p:extLst>
      <p:ext uri="{BB962C8B-B14F-4D97-AF65-F5344CB8AC3E}">
        <p14:creationId xmlns:p14="http://schemas.microsoft.com/office/powerpoint/2010/main" val="111473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329BA7-11BD-424F-BEA2-E4D4634EDF6E}"/>
              </a:ext>
            </a:extLst>
          </p:cNvPr>
          <p:cNvSpPr>
            <a:spLocks noGrp="1"/>
          </p:cNvSpPr>
          <p:nvPr>
            <p:ph type="sldNum" sz="quarter" idx="12"/>
          </p:nvPr>
        </p:nvSpPr>
        <p:spPr/>
        <p:txBody>
          <a:bodyPr/>
          <a:lstStyle/>
          <a:p>
            <a:fld id="{98C0CDE5-970C-4CC4-BF43-0DA127E73E82}" type="slidenum">
              <a:rPr lang="en-US" noProof="0" smtClean="0"/>
              <a:t>23</a:t>
            </a:fld>
            <a:endParaRPr lang="en-US" noProof="0" dirty="0"/>
          </a:p>
        </p:txBody>
      </p:sp>
      <p:sp>
        <p:nvSpPr>
          <p:cNvPr id="6" name="Title 5">
            <a:extLst>
              <a:ext uri="{FF2B5EF4-FFF2-40B4-BE49-F238E27FC236}">
                <a16:creationId xmlns:a16="http://schemas.microsoft.com/office/drawing/2014/main" id="{58F59C66-80FC-424E-BD90-A52ECC9E2AF0}"/>
              </a:ext>
            </a:extLst>
          </p:cNvPr>
          <p:cNvSpPr>
            <a:spLocks noGrp="1"/>
          </p:cNvSpPr>
          <p:nvPr>
            <p:ph type="title"/>
          </p:nvPr>
        </p:nvSpPr>
        <p:spPr>
          <a:xfrm rot="21180000">
            <a:off x="61369" y="289394"/>
            <a:ext cx="5206229" cy="1325563"/>
          </a:xfrm>
        </p:spPr>
        <p:txBody>
          <a:bodyPr>
            <a:normAutofit/>
          </a:bodyPr>
          <a:lstStyle/>
          <a:p>
            <a:r>
              <a:rPr lang="en-US" sz="3200" dirty="0"/>
              <a:t>Step 4 - Discuss the questions</a:t>
            </a:r>
            <a:endParaRPr lang="en-GB" sz="3200" dirty="0"/>
          </a:p>
        </p:txBody>
      </p:sp>
      <p:sp>
        <p:nvSpPr>
          <p:cNvPr id="8" name="Rectangle 7">
            <a:extLst>
              <a:ext uri="{FF2B5EF4-FFF2-40B4-BE49-F238E27FC236}">
                <a16:creationId xmlns:a16="http://schemas.microsoft.com/office/drawing/2014/main" id="{F0074522-E213-4E40-A3D1-988D2706779E}"/>
              </a:ext>
            </a:extLst>
          </p:cNvPr>
          <p:cNvSpPr/>
          <p:nvPr/>
        </p:nvSpPr>
        <p:spPr>
          <a:xfrm>
            <a:off x="1359452" y="1536353"/>
            <a:ext cx="10436089" cy="523220"/>
          </a:xfrm>
          <a:prstGeom prst="rect">
            <a:avLst/>
          </a:prstGeom>
        </p:spPr>
        <p:txBody>
          <a:bodyPr wrap="square">
            <a:spAutoFit/>
          </a:bodyPr>
          <a:lstStyle/>
          <a:p>
            <a:pPr marL="914400" indent="-914400">
              <a:buFont typeface="+mj-lt"/>
              <a:buAutoNum type="arabicPeriod"/>
            </a:pPr>
            <a:r>
              <a:rPr lang="en-US" sz="2800" dirty="0">
                <a:solidFill>
                  <a:srgbClr val="1A0200"/>
                </a:solidFill>
              </a:rPr>
              <a:t>Who is the main protagonist of the story?</a:t>
            </a:r>
          </a:p>
        </p:txBody>
      </p:sp>
      <p:sp>
        <p:nvSpPr>
          <p:cNvPr id="9" name="Rectangle 8">
            <a:extLst>
              <a:ext uri="{FF2B5EF4-FFF2-40B4-BE49-F238E27FC236}">
                <a16:creationId xmlns:a16="http://schemas.microsoft.com/office/drawing/2014/main" id="{F6F1BCF6-3192-4D1C-853F-B4824B58C3FC}"/>
              </a:ext>
            </a:extLst>
          </p:cNvPr>
          <p:cNvSpPr/>
          <p:nvPr/>
        </p:nvSpPr>
        <p:spPr>
          <a:xfrm>
            <a:off x="2242597" y="1937334"/>
            <a:ext cx="10537175" cy="562718"/>
          </a:xfrm>
          <a:prstGeom prst="rect">
            <a:avLst/>
          </a:prstGeom>
        </p:spPr>
        <p:txBody>
          <a:bodyPr wrap="square">
            <a:spAutoFit/>
          </a:bodyPr>
          <a:lstStyle/>
          <a:p>
            <a:pPr>
              <a:lnSpc>
                <a:spcPct val="120000"/>
              </a:lnSpc>
              <a:spcBef>
                <a:spcPts val="600"/>
              </a:spcBef>
            </a:pPr>
            <a:r>
              <a:rPr lang="en-US" sz="2800" dirty="0"/>
              <a:t>Lemuel Gulliver</a:t>
            </a:r>
            <a:endParaRPr lang="en-GB" sz="2800" dirty="0"/>
          </a:p>
        </p:txBody>
      </p:sp>
      <p:sp>
        <p:nvSpPr>
          <p:cNvPr id="10" name="Rectangle 9">
            <a:extLst>
              <a:ext uri="{FF2B5EF4-FFF2-40B4-BE49-F238E27FC236}">
                <a16:creationId xmlns:a16="http://schemas.microsoft.com/office/drawing/2014/main" id="{4C039926-E9DF-4F04-A341-BE346BAC943D}"/>
              </a:ext>
            </a:extLst>
          </p:cNvPr>
          <p:cNvSpPr/>
          <p:nvPr/>
        </p:nvSpPr>
        <p:spPr>
          <a:xfrm>
            <a:off x="1212063" y="3817441"/>
            <a:ext cx="10979937" cy="954107"/>
          </a:xfrm>
          <a:prstGeom prst="rect">
            <a:avLst/>
          </a:prstGeom>
        </p:spPr>
        <p:txBody>
          <a:bodyPr wrap="square">
            <a:spAutoFit/>
          </a:bodyPr>
          <a:lstStyle/>
          <a:p>
            <a:r>
              <a:rPr lang="en-US" sz="2800" dirty="0">
                <a:solidFill>
                  <a:srgbClr val="1A0200"/>
                </a:solidFill>
              </a:rPr>
              <a:t>3.        What happened to Gulliver’s ship? </a:t>
            </a:r>
          </a:p>
          <a:p>
            <a:endParaRPr lang="en-US" sz="2800" dirty="0">
              <a:solidFill>
                <a:srgbClr val="1A0200"/>
              </a:solidFill>
            </a:endParaRPr>
          </a:p>
        </p:txBody>
      </p:sp>
      <p:sp>
        <p:nvSpPr>
          <p:cNvPr id="12" name="Rectangle 11">
            <a:extLst>
              <a:ext uri="{FF2B5EF4-FFF2-40B4-BE49-F238E27FC236}">
                <a16:creationId xmlns:a16="http://schemas.microsoft.com/office/drawing/2014/main" id="{0D549FEE-A4A2-4715-ADCA-54F6FD7017DB}"/>
              </a:ext>
            </a:extLst>
          </p:cNvPr>
          <p:cNvSpPr/>
          <p:nvPr/>
        </p:nvSpPr>
        <p:spPr>
          <a:xfrm>
            <a:off x="1284037" y="2593643"/>
            <a:ext cx="10436089" cy="523220"/>
          </a:xfrm>
          <a:prstGeom prst="rect">
            <a:avLst/>
          </a:prstGeom>
        </p:spPr>
        <p:txBody>
          <a:bodyPr wrap="square">
            <a:spAutoFit/>
          </a:bodyPr>
          <a:lstStyle/>
          <a:p>
            <a:r>
              <a:rPr lang="en-US" sz="2800" dirty="0">
                <a:solidFill>
                  <a:srgbClr val="1A0200"/>
                </a:solidFill>
              </a:rPr>
              <a:t>2.       What is the setting of the story?</a:t>
            </a:r>
          </a:p>
        </p:txBody>
      </p:sp>
      <p:sp>
        <p:nvSpPr>
          <p:cNvPr id="14" name="Rectangle 13">
            <a:extLst>
              <a:ext uri="{FF2B5EF4-FFF2-40B4-BE49-F238E27FC236}">
                <a16:creationId xmlns:a16="http://schemas.microsoft.com/office/drawing/2014/main" id="{E4E0BE28-413A-4C38-839A-75010ECD83C5}"/>
              </a:ext>
            </a:extLst>
          </p:cNvPr>
          <p:cNvSpPr/>
          <p:nvPr/>
        </p:nvSpPr>
        <p:spPr>
          <a:xfrm>
            <a:off x="2242595" y="3052258"/>
            <a:ext cx="9670626" cy="562718"/>
          </a:xfrm>
          <a:prstGeom prst="rect">
            <a:avLst/>
          </a:prstGeom>
        </p:spPr>
        <p:txBody>
          <a:bodyPr wrap="square">
            <a:spAutoFit/>
          </a:bodyPr>
          <a:lstStyle/>
          <a:p>
            <a:pPr>
              <a:lnSpc>
                <a:spcPct val="120000"/>
              </a:lnSpc>
              <a:spcBef>
                <a:spcPts val="600"/>
              </a:spcBef>
            </a:pPr>
            <a:r>
              <a:rPr lang="en-US" sz="2800" dirty="0"/>
              <a:t>The setting of the story is Lilliput, a land of tiny people. </a:t>
            </a:r>
            <a:endParaRPr lang="en-GB" sz="2800" dirty="0"/>
          </a:p>
        </p:txBody>
      </p:sp>
      <p:sp>
        <p:nvSpPr>
          <p:cNvPr id="11" name="Rectangle 10">
            <a:extLst>
              <a:ext uri="{FF2B5EF4-FFF2-40B4-BE49-F238E27FC236}">
                <a16:creationId xmlns:a16="http://schemas.microsoft.com/office/drawing/2014/main" id="{18950406-3B58-4DC9-B5A2-19290BE11B03}"/>
              </a:ext>
            </a:extLst>
          </p:cNvPr>
          <p:cNvSpPr/>
          <p:nvPr/>
        </p:nvSpPr>
        <p:spPr>
          <a:xfrm>
            <a:off x="1284036" y="5134830"/>
            <a:ext cx="10436089" cy="954107"/>
          </a:xfrm>
          <a:prstGeom prst="rect">
            <a:avLst/>
          </a:prstGeom>
        </p:spPr>
        <p:txBody>
          <a:bodyPr wrap="square">
            <a:spAutoFit/>
          </a:bodyPr>
          <a:lstStyle/>
          <a:p>
            <a:r>
              <a:rPr lang="en-US" sz="2800" dirty="0">
                <a:solidFill>
                  <a:srgbClr val="1A0200"/>
                </a:solidFill>
              </a:rPr>
              <a:t>4.       How did Gulliver feel when he felt the little people moving 	along his leg and chest?</a:t>
            </a:r>
          </a:p>
        </p:txBody>
      </p:sp>
      <p:sp>
        <p:nvSpPr>
          <p:cNvPr id="15" name="Rectangle 14">
            <a:extLst>
              <a:ext uri="{FF2B5EF4-FFF2-40B4-BE49-F238E27FC236}">
                <a16:creationId xmlns:a16="http://schemas.microsoft.com/office/drawing/2014/main" id="{CAFCD36D-DF39-4AE6-978D-D12B063E9460}"/>
              </a:ext>
            </a:extLst>
          </p:cNvPr>
          <p:cNvSpPr/>
          <p:nvPr/>
        </p:nvSpPr>
        <p:spPr>
          <a:xfrm>
            <a:off x="2242595" y="4334438"/>
            <a:ext cx="10881915" cy="562718"/>
          </a:xfrm>
          <a:prstGeom prst="rect">
            <a:avLst/>
          </a:prstGeom>
        </p:spPr>
        <p:txBody>
          <a:bodyPr wrap="square">
            <a:spAutoFit/>
          </a:bodyPr>
          <a:lstStyle/>
          <a:p>
            <a:pPr>
              <a:lnSpc>
                <a:spcPct val="120000"/>
              </a:lnSpc>
              <a:spcBef>
                <a:spcPts val="600"/>
              </a:spcBef>
            </a:pPr>
            <a:r>
              <a:rPr lang="en-US" sz="2800" dirty="0"/>
              <a:t>The ship went down in a big storm.</a:t>
            </a:r>
            <a:endParaRPr lang="en-GB" sz="2800" dirty="0"/>
          </a:p>
        </p:txBody>
      </p:sp>
      <p:sp>
        <p:nvSpPr>
          <p:cNvPr id="17" name="Rectangle 16">
            <a:extLst>
              <a:ext uri="{FF2B5EF4-FFF2-40B4-BE49-F238E27FC236}">
                <a16:creationId xmlns:a16="http://schemas.microsoft.com/office/drawing/2014/main" id="{B7566FD6-B2AF-453D-BAF6-7AE880743956}"/>
              </a:ext>
            </a:extLst>
          </p:cNvPr>
          <p:cNvSpPr/>
          <p:nvPr/>
        </p:nvSpPr>
        <p:spPr>
          <a:xfrm>
            <a:off x="2242595" y="6029590"/>
            <a:ext cx="10881915" cy="562718"/>
          </a:xfrm>
          <a:prstGeom prst="rect">
            <a:avLst/>
          </a:prstGeom>
        </p:spPr>
        <p:txBody>
          <a:bodyPr wrap="square">
            <a:spAutoFit/>
          </a:bodyPr>
          <a:lstStyle/>
          <a:p>
            <a:pPr>
              <a:lnSpc>
                <a:spcPct val="120000"/>
              </a:lnSpc>
              <a:spcBef>
                <a:spcPts val="600"/>
              </a:spcBef>
            </a:pPr>
            <a:r>
              <a:rPr lang="en-US" sz="2800" dirty="0"/>
              <a:t>Horrified</a:t>
            </a:r>
            <a:endParaRPr lang="en-GB" sz="2800" dirty="0"/>
          </a:p>
        </p:txBody>
      </p:sp>
    </p:spTree>
    <p:extLst>
      <p:ext uri="{BB962C8B-B14F-4D97-AF65-F5344CB8AC3E}">
        <p14:creationId xmlns:p14="http://schemas.microsoft.com/office/powerpoint/2010/main" val="39090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4" grpId="0"/>
      <p:bldP spid="11" grpId="0"/>
      <p:bldP spid="15"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329BA7-11BD-424F-BEA2-E4D4634EDF6E}"/>
              </a:ext>
            </a:extLst>
          </p:cNvPr>
          <p:cNvSpPr>
            <a:spLocks noGrp="1"/>
          </p:cNvSpPr>
          <p:nvPr>
            <p:ph type="sldNum" sz="quarter" idx="12"/>
          </p:nvPr>
        </p:nvSpPr>
        <p:spPr/>
        <p:txBody>
          <a:bodyPr/>
          <a:lstStyle/>
          <a:p>
            <a:fld id="{98C0CDE5-970C-4CC4-BF43-0DA127E73E82}" type="slidenum">
              <a:rPr lang="en-US" noProof="0" smtClean="0"/>
              <a:t>24</a:t>
            </a:fld>
            <a:endParaRPr lang="en-US" noProof="0" dirty="0"/>
          </a:p>
        </p:txBody>
      </p:sp>
      <p:sp>
        <p:nvSpPr>
          <p:cNvPr id="6" name="Title 5">
            <a:extLst>
              <a:ext uri="{FF2B5EF4-FFF2-40B4-BE49-F238E27FC236}">
                <a16:creationId xmlns:a16="http://schemas.microsoft.com/office/drawing/2014/main" id="{58F59C66-80FC-424E-BD90-A52ECC9E2AF0}"/>
              </a:ext>
            </a:extLst>
          </p:cNvPr>
          <p:cNvSpPr>
            <a:spLocks noGrp="1"/>
          </p:cNvSpPr>
          <p:nvPr>
            <p:ph type="title"/>
          </p:nvPr>
        </p:nvSpPr>
        <p:spPr>
          <a:xfrm rot="21180000">
            <a:off x="61369" y="289394"/>
            <a:ext cx="5206229" cy="1325563"/>
          </a:xfrm>
        </p:spPr>
        <p:txBody>
          <a:bodyPr>
            <a:normAutofit/>
          </a:bodyPr>
          <a:lstStyle/>
          <a:p>
            <a:r>
              <a:rPr lang="en-US" sz="3200" dirty="0"/>
              <a:t>Step 4 - Discuss the questions</a:t>
            </a:r>
            <a:endParaRPr lang="en-GB" sz="3200" dirty="0"/>
          </a:p>
        </p:txBody>
      </p:sp>
      <p:sp>
        <p:nvSpPr>
          <p:cNvPr id="8" name="Rectangle 7">
            <a:extLst>
              <a:ext uri="{FF2B5EF4-FFF2-40B4-BE49-F238E27FC236}">
                <a16:creationId xmlns:a16="http://schemas.microsoft.com/office/drawing/2014/main" id="{F0074522-E213-4E40-A3D1-988D2706779E}"/>
              </a:ext>
            </a:extLst>
          </p:cNvPr>
          <p:cNvSpPr/>
          <p:nvPr/>
        </p:nvSpPr>
        <p:spPr>
          <a:xfrm>
            <a:off x="1190800" y="2484719"/>
            <a:ext cx="10436089" cy="523220"/>
          </a:xfrm>
          <a:prstGeom prst="rect">
            <a:avLst/>
          </a:prstGeom>
        </p:spPr>
        <p:txBody>
          <a:bodyPr wrap="square">
            <a:spAutoFit/>
          </a:bodyPr>
          <a:lstStyle/>
          <a:p>
            <a:r>
              <a:rPr lang="en-US" sz="2800" dirty="0">
                <a:solidFill>
                  <a:srgbClr val="1A0200"/>
                </a:solidFill>
              </a:rPr>
              <a:t>6.       </a:t>
            </a:r>
            <a:r>
              <a:rPr lang="en-GB" sz="2800" dirty="0">
                <a:solidFill>
                  <a:srgbClr val="1A0200"/>
                </a:solidFill>
              </a:rPr>
              <a:t>How did Gulliver discover the name of the place?</a:t>
            </a:r>
            <a:r>
              <a:rPr lang="en-GB" sz="2800" dirty="0"/>
              <a:t> </a:t>
            </a:r>
            <a:r>
              <a:rPr lang="en-US" sz="2800" dirty="0">
                <a:solidFill>
                  <a:srgbClr val="1A0200"/>
                </a:solidFill>
              </a:rPr>
              <a:t> </a:t>
            </a:r>
          </a:p>
        </p:txBody>
      </p:sp>
      <p:sp>
        <p:nvSpPr>
          <p:cNvPr id="9" name="Rectangle 8">
            <a:extLst>
              <a:ext uri="{FF2B5EF4-FFF2-40B4-BE49-F238E27FC236}">
                <a16:creationId xmlns:a16="http://schemas.microsoft.com/office/drawing/2014/main" id="{F6F1BCF6-3192-4D1C-853F-B4824B58C3FC}"/>
              </a:ext>
            </a:extLst>
          </p:cNvPr>
          <p:cNvSpPr/>
          <p:nvPr/>
        </p:nvSpPr>
        <p:spPr>
          <a:xfrm>
            <a:off x="2120048" y="2941259"/>
            <a:ext cx="10253289" cy="1079783"/>
          </a:xfrm>
          <a:prstGeom prst="rect">
            <a:avLst/>
          </a:prstGeom>
        </p:spPr>
        <p:txBody>
          <a:bodyPr wrap="square">
            <a:spAutoFit/>
          </a:bodyPr>
          <a:lstStyle/>
          <a:p>
            <a:pPr>
              <a:lnSpc>
                <a:spcPct val="120000"/>
              </a:lnSpc>
              <a:spcBef>
                <a:spcPts val="600"/>
              </a:spcBef>
            </a:pPr>
            <a:r>
              <a:rPr lang="en-US" sz="2800" dirty="0"/>
              <a:t>The little man who climbed on top of the tower, said the word ‘Lilliput’ several times. </a:t>
            </a:r>
            <a:endParaRPr lang="en-GB" sz="2800" dirty="0"/>
          </a:p>
        </p:txBody>
      </p:sp>
      <p:sp>
        <p:nvSpPr>
          <p:cNvPr id="10" name="Rectangle 9">
            <a:extLst>
              <a:ext uri="{FF2B5EF4-FFF2-40B4-BE49-F238E27FC236}">
                <a16:creationId xmlns:a16="http://schemas.microsoft.com/office/drawing/2014/main" id="{4C039926-E9DF-4F04-A341-BE346BAC943D}"/>
              </a:ext>
            </a:extLst>
          </p:cNvPr>
          <p:cNvSpPr/>
          <p:nvPr/>
        </p:nvSpPr>
        <p:spPr>
          <a:xfrm>
            <a:off x="1124810" y="4044733"/>
            <a:ext cx="10436089" cy="523220"/>
          </a:xfrm>
          <a:prstGeom prst="rect">
            <a:avLst/>
          </a:prstGeom>
        </p:spPr>
        <p:txBody>
          <a:bodyPr wrap="square">
            <a:spAutoFit/>
          </a:bodyPr>
          <a:lstStyle/>
          <a:p>
            <a:r>
              <a:rPr lang="en-US" sz="2800" dirty="0">
                <a:solidFill>
                  <a:srgbClr val="1A0200"/>
                </a:solidFill>
              </a:rPr>
              <a:t>7.        </a:t>
            </a:r>
            <a:r>
              <a:rPr lang="en-GB" sz="2800" dirty="0">
                <a:solidFill>
                  <a:srgbClr val="1A0200"/>
                </a:solidFill>
              </a:rPr>
              <a:t>How do we know that the little people were good cooks?</a:t>
            </a:r>
            <a:endParaRPr lang="en-US" sz="2800" dirty="0">
              <a:solidFill>
                <a:srgbClr val="1A0200"/>
              </a:solidFill>
            </a:endParaRPr>
          </a:p>
        </p:txBody>
      </p:sp>
      <p:sp>
        <p:nvSpPr>
          <p:cNvPr id="13" name="Rectangle 12">
            <a:extLst>
              <a:ext uri="{FF2B5EF4-FFF2-40B4-BE49-F238E27FC236}">
                <a16:creationId xmlns:a16="http://schemas.microsoft.com/office/drawing/2014/main" id="{35B6315A-E569-49A4-B349-0551B3EBA632}"/>
              </a:ext>
            </a:extLst>
          </p:cNvPr>
          <p:cNvSpPr/>
          <p:nvPr/>
        </p:nvSpPr>
        <p:spPr>
          <a:xfrm>
            <a:off x="2120048" y="4514811"/>
            <a:ext cx="9740131" cy="562718"/>
          </a:xfrm>
          <a:prstGeom prst="rect">
            <a:avLst/>
          </a:prstGeom>
        </p:spPr>
        <p:txBody>
          <a:bodyPr wrap="square">
            <a:spAutoFit/>
          </a:bodyPr>
          <a:lstStyle/>
          <a:p>
            <a:pPr>
              <a:lnSpc>
                <a:spcPct val="120000"/>
              </a:lnSpc>
              <a:spcBef>
                <a:spcPts val="600"/>
              </a:spcBef>
            </a:pPr>
            <a:r>
              <a:rPr lang="en-GB" sz="2800" dirty="0"/>
              <a:t>The food they gave him was ‘deliciously cooked’. </a:t>
            </a:r>
          </a:p>
        </p:txBody>
      </p:sp>
      <p:sp>
        <p:nvSpPr>
          <p:cNvPr id="11" name="Rectangle 10">
            <a:extLst>
              <a:ext uri="{FF2B5EF4-FFF2-40B4-BE49-F238E27FC236}">
                <a16:creationId xmlns:a16="http://schemas.microsoft.com/office/drawing/2014/main" id="{F5B9B028-FB75-4163-97D2-E3229B6AD95C}"/>
              </a:ext>
            </a:extLst>
          </p:cNvPr>
          <p:cNvSpPr/>
          <p:nvPr/>
        </p:nvSpPr>
        <p:spPr>
          <a:xfrm>
            <a:off x="1124811" y="5254857"/>
            <a:ext cx="10436089" cy="523220"/>
          </a:xfrm>
          <a:prstGeom prst="rect">
            <a:avLst/>
          </a:prstGeom>
        </p:spPr>
        <p:txBody>
          <a:bodyPr wrap="square">
            <a:spAutoFit/>
          </a:bodyPr>
          <a:lstStyle/>
          <a:p>
            <a:r>
              <a:rPr lang="en-US" sz="2800" dirty="0">
                <a:solidFill>
                  <a:srgbClr val="1A0200"/>
                </a:solidFill>
              </a:rPr>
              <a:t>8.        </a:t>
            </a:r>
            <a:r>
              <a:rPr lang="en-GB" sz="2800" dirty="0">
                <a:solidFill>
                  <a:srgbClr val="1A0200"/>
                </a:solidFill>
              </a:rPr>
              <a:t>What do you think the phrase, ‘Peplum </a:t>
            </a:r>
            <a:r>
              <a:rPr lang="en-GB" sz="2800" dirty="0" err="1">
                <a:solidFill>
                  <a:srgbClr val="1A0200"/>
                </a:solidFill>
              </a:rPr>
              <a:t>selam</a:t>
            </a:r>
            <a:r>
              <a:rPr lang="en-GB" sz="2800" dirty="0">
                <a:solidFill>
                  <a:srgbClr val="1A0200"/>
                </a:solidFill>
              </a:rPr>
              <a:t>’ means?</a:t>
            </a:r>
            <a:endParaRPr lang="en-US" sz="2800" dirty="0">
              <a:solidFill>
                <a:srgbClr val="1A0200"/>
              </a:solidFill>
            </a:endParaRPr>
          </a:p>
        </p:txBody>
      </p:sp>
      <p:sp>
        <p:nvSpPr>
          <p:cNvPr id="12" name="Rectangle 11">
            <a:extLst>
              <a:ext uri="{FF2B5EF4-FFF2-40B4-BE49-F238E27FC236}">
                <a16:creationId xmlns:a16="http://schemas.microsoft.com/office/drawing/2014/main" id="{68F59A4E-1123-441B-B93C-3CD84973967E}"/>
              </a:ext>
            </a:extLst>
          </p:cNvPr>
          <p:cNvSpPr/>
          <p:nvPr/>
        </p:nvSpPr>
        <p:spPr>
          <a:xfrm>
            <a:off x="2167184" y="5669950"/>
            <a:ext cx="10024816" cy="1156727"/>
          </a:xfrm>
          <a:prstGeom prst="rect">
            <a:avLst/>
          </a:prstGeom>
        </p:spPr>
        <p:txBody>
          <a:bodyPr wrap="square">
            <a:spAutoFit/>
          </a:bodyPr>
          <a:lstStyle/>
          <a:p>
            <a:pPr>
              <a:lnSpc>
                <a:spcPct val="120000"/>
              </a:lnSpc>
              <a:spcBef>
                <a:spcPts val="600"/>
              </a:spcBef>
            </a:pPr>
            <a:r>
              <a:rPr lang="en-GB" sz="2800" dirty="0"/>
              <a:t>I think it means ‘loosen the cords’ because when the </a:t>
            </a:r>
          </a:p>
          <a:p>
            <a:pPr>
              <a:lnSpc>
                <a:spcPct val="120000"/>
              </a:lnSpc>
              <a:spcBef>
                <a:spcPts val="600"/>
              </a:spcBef>
            </a:pPr>
            <a:r>
              <a:rPr lang="en-GB" sz="2800" dirty="0"/>
              <a:t>man shouted ‘Peplum </a:t>
            </a:r>
            <a:r>
              <a:rPr lang="en-GB" sz="2800" dirty="0" err="1"/>
              <a:t>selam</a:t>
            </a:r>
            <a:r>
              <a:rPr lang="en-GB" sz="2800" dirty="0"/>
              <a:t>’, the creatures loosened the cords. </a:t>
            </a:r>
          </a:p>
        </p:txBody>
      </p:sp>
      <p:sp>
        <p:nvSpPr>
          <p:cNvPr id="14" name="Rectangle 13">
            <a:extLst>
              <a:ext uri="{FF2B5EF4-FFF2-40B4-BE49-F238E27FC236}">
                <a16:creationId xmlns:a16="http://schemas.microsoft.com/office/drawing/2014/main" id="{D60BF9CF-828A-4F5E-B811-9C600196312F}"/>
              </a:ext>
            </a:extLst>
          </p:cNvPr>
          <p:cNvSpPr/>
          <p:nvPr/>
        </p:nvSpPr>
        <p:spPr>
          <a:xfrm>
            <a:off x="2120048" y="1906662"/>
            <a:ext cx="10881915" cy="562718"/>
          </a:xfrm>
          <a:prstGeom prst="rect">
            <a:avLst/>
          </a:prstGeom>
        </p:spPr>
        <p:txBody>
          <a:bodyPr wrap="square">
            <a:spAutoFit/>
          </a:bodyPr>
          <a:lstStyle/>
          <a:p>
            <a:pPr>
              <a:lnSpc>
                <a:spcPct val="120000"/>
              </a:lnSpc>
              <a:spcBef>
                <a:spcPts val="600"/>
              </a:spcBef>
            </a:pPr>
            <a:r>
              <a:rPr lang="en-US" sz="2800" dirty="0"/>
              <a:t>They pierced his left hand and face with hundreds of tiny arrows. </a:t>
            </a:r>
            <a:endParaRPr lang="en-GB" sz="2800" dirty="0"/>
          </a:p>
        </p:txBody>
      </p:sp>
      <p:sp>
        <p:nvSpPr>
          <p:cNvPr id="16" name="Rectangle 15">
            <a:extLst>
              <a:ext uri="{FF2B5EF4-FFF2-40B4-BE49-F238E27FC236}">
                <a16:creationId xmlns:a16="http://schemas.microsoft.com/office/drawing/2014/main" id="{91FDC5A2-E304-4E74-92A7-28EDE43E58E5}"/>
              </a:ext>
            </a:extLst>
          </p:cNvPr>
          <p:cNvSpPr/>
          <p:nvPr/>
        </p:nvSpPr>
        <p:spPr>
          <a:xfrm>
            <a:off x="1190800" y="1397215"/>
            <a:ext cx="10436089" cy="523220"/>
          </a:xfrm>
          <a:prstGeom prst="rect">
            <a:avLst/>
          </a:prstGeom>
        </p:spPr>
        <p:txBody>
          <a:bodyPr wrap="square">
            <a:spAutoFit/>
          </a:bodyPr>
          <a:lstStyle/>
          <a:p>
            <a:r>
              <a:rPr lang="en-US" sz="2800" dirty="0">
                <a:solidFill>
                  <a:srgbClr val="1A0200"/>
                </a:solidFill>
              </a:rPr>
              <a:t>5.       </a:t>
            </a:r>
            <a:r>
              <a:rPr lang="en-GB" sz="2800" dirty="0">
                <a:solidFill>
                  <a:srgbClr val="1A0200"/>
                </a:solidFill>
              </a:rPr>
              <a:t>What happened when Gulliver tried to catch the creatures?</a:t>
            </a:r>
            <a:r>
              <a:rPr lang="en-GB" sz="2800" dirty="0"/>
              <a:t> </a:t>
            </a:r>
            <a:r>
              <a:rPr lang="en-US" sz="2800" dirty="0">
                <a:solidFill>
                  <a:srgbClr val="1A0200"/>
                </a:solidFill>
              </a:rPr>
              <a:t> </a:t>
            </a:r>
          </a:p>
        </p:txBody>
      </p:sp>
    </p:spTree>
    <p:extLst>
      <p:ext uri="{BB962C8B-B14F-4D97-AF65-F5344CB8AC3E}">
        <p14:creationId xmlns:p14="http://schemas.microsoft.com/office/powerpoint/2010/main" val="381498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P spid="11" grpId="0"/>
      <p:bldP spid="12" grpId="0"/>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789F3E-3A9D-4910-90A0-3D1C4558E515}"/>
              </a:ext>
            </a:extLst>
          </p:cNvPr>
          <p:cNvSpPr>
            <a:spLocks noGrp="1"/>
          </p:cNvSpPr>
          <p:nvPr>
            <p:ph type="sldNum" sz="quarter" idx="12"/>
          </p:nvPr>
        </p:nvSpPr>
        <p:spPr/>
        <p:txBody>
          <a:bodyPr/>
          <a:lstStyle/>
          <a:p>
            <a:fld id="{98C0CDE5-970C-4CC4-BF43-0DA127E73E82}" type="slidenum">
              <a:rPr lang="en-US" noProof="0" smtClean="0"/>
              <a:t>25</a:t>
            </a:fld>
            <a:endParaRPr lang="en-US" noProof="0" dirty="0"/>
          </a:p>
        </p:txBody>
      </p:sp>
      <p:sp>
        <p:nvSpPr>
          <p:cNvPr id="4" name="Title 3">
            <a:extLst>
              <a:ext uri="{FF2B5EF4-FFF2-40B4-BE49-F238E27FC236}">
                <a16:creationId xmlns:a16="http://schemas.microsoft.com/office/drawing/2014/main" id="{FA82E373-AB3A-49B2-8442-B094F2EE21B4}"/>
              </a:ext>
            </a:extLst>
          </p:cNvPr>
          <p:cNvSpPr>
            <a:spLocks noGrp="1"/>
          </p:cNvSpPr>
          <p:nvPr>
            <p:ph type="title"/>
          </p:nvPr>
        </p:nvSpPr>
        <p:spPr/>
        <p:txBody>
          <a:bodyPr/>
          <a:lstStyle/>
          <a:p>
            <a:r>
              <a:rPr lang="en-US" dirty="0"/>
              <a:t>Step 5</a:t>
            </a:r>
            <a:endParaRPr lang="en-GB" dirty="0"/>
          </a:p>
        </p:txBody>
      </p:sp>
      <p:sp>
        <p:nvSpPr>
          <p:cNvPr id="5" name="Text Placeholder 4">
            <a:extLst>
              <a:ext uri="{FF2B5EF4-FFF2-40B4-BE49-F238E27FC236}">
                <a16:creationId xmlns:a16="http://schemas.microsoft.com/office/drawing/2014/main" id="{18C5E4F0-38B1-4822-9AE6-1B6069683A9E}"/>
              </a:ext>
            </a:extLst>
          </p:cNvPr>
          <p:cNvSpPr>
            <a:spLocks noGrp="1"/>
          </p:cNvSpPr>
          <p:nvPr>
            <p:ph type="body" idx="1"/>
          </p:nvPr>
        </p:nvSpPr>
        <p:spPr>
          <a:xfrm rot="20837776">
            <a:off x="4020430" y="2676615"/>
            <a:ext cx="8245221" cy="3262533"/>
          </a:xfrm>
        </p:spPr>
        <p:txBody>
          <a:bodyPr>
            <a:normAutofit/>
          </a:bodyPr>
          <a:lstStyle/>
          <a:p>
            <a:r>
              <a:rPr lang="en-US" sz="4800" dirty="0"/>
              <a:t>LISTEN and </a:t>
            </a:r>
          </a:p>
          <a:p>
            <a:r>
              <a:rPr lang="en-US" sz="4800" dirty="0"/>
              <a:t>READ SILENTLY </a:t>
            </a:r>
          </a:p>
          <a:p>
            <a:r>
              <a:rPr lang="en-US" sz="4800" dirty="0"/>
              <a:t>with me. </a:t>
            </a:r>
            <a:endParaRPr lang="en-GB" sz="4800" dirty="0"/>
          </a:p>
        </p:txBody>
      </p:sp>
    </p:spTree>
    <p:extLst>
      <p:ext uri="{BB962C8B-B14F-4D97-AF65-F5344CB8AC3E}">
        <p14:creationId xmlns:p14="http://schemas.microsoft.com/office/powerpoint/2010/main" val="468223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56C5249-09CF-42F7-8E39-B26EEC3C1CFF}"/>
              </a:ext>
            </a:extLst>
          </p:cNvPr>
          <p:cNvSpPr>
            <a:spLocks noGrp="1"/>
          </p:cNvSpPr>
          <p:nvPr>
            <p:ph type="ftr" sz="quarter" idx="11"/>
          </p:nvPr>
        </p:nvSpPr>
        <p:spPr/>
        <p:txBody>
          <a:bodyPr/>
          <a:lstStyle/>
          <a:p>
            <a:r>
              <a:rPr lang="en-US" noProof="0"/>
              <a:t>ADD A FOOTER</a:t>
            </a:r>
            <a:endParaRPr lang="en-US" noProof="0" dirty="0"/>
          </a:p>
        </p:txBody>
      </p:sp>
      <p:sp>
        <p:nvSpPr>
          <p:cNvPr id="3" name="Slide Number Placeholder 2">
            <a:extLst>
              <a:ext uri="{FF2B5EF4-FFF2-40B4-BE49-F238E27FC236}">
                <a16:creationId xmlns:a16="http://schemas.microsoft.com/office/drawing/2014/main" id="{97390AA1-85FB-44F6-A2C3-EF166D644454}"/>
              </a:ext>
            </a:extLst>
          </p:cNvPr>
          <p:cNvSpPr>
            <a:spLocks noGrp="1"/>
          </p:cNvSpPr>
          <p:nvPr>
            <p:ph type="sldNum" sz="quarter" idx="12"/>
          </p:nvPr>
        </p:nvSpPr>
        <p:spPr/>
        <p:txBody>
          <a:bodyPr/>
          <a:lstStyle/>
          <a:p>
            <a:fld id="{98C0CDE5-970C-4CC4-BF43-0DA127E73E82}" type="slidenum">
              <a:rPr lang="en-US" noProof="0" smtClean="0"/>
              <a:t>26</a:t>
            </a:fld>
            <a:endParaRPr lang="en-US" noProof="0" dirty="0"/>
          </a:p>
        </p:txBody>
      </p:sp>
      <p:pic>
        <p:nvPicPr>
          <p:cNvPr id="4" name="Picture 3">
            <a:extLst>
              <a:ext uri="{FF2B5EF4-FFF2-40B4-BE49-F238E27FC236}">
                <a16:creationId xmlns:a16="http://schemas.microsoft.com/office/drawing/2014/main" id="{F30E08C8-355D-489D-86C3-87A5DFF5C65A}"/>
              </a:ext>
            </a:extLst>
          </p:cNvPr>
          <p:cNvPicPr>
            <a:picLocks noChangeAspect="1"/>
          </p:cNvPicPr>
          <p:nvPr/>
        </p:nvPicPr>
        <p:blipFill>
          <a:blip r:embed="rId2"/>
          <a:stretch>
            <a:fillRect/>
          </a:stretch>
        </p:blipFill>
        <p:spPr>
          <a:xfrm>
            <a:off x="556182" y="51662"/>
            <a:ext cx="10859678" cy="6754676"/>
          </a:xfrm>
          <a:prstGeom prst="rect">
            <a:avLst/>
          </a:prstGeom>
        </p:spPr>
      </p:pic>
    </p:spTree>
    <p:extLst>
      <p:ext uri="{BB962C8B-B14F-4D97-AF65-F5344CB8AC3E}">
        <p14:creationId xmlns:p14="http://schemas.microsoft.com/office/powerpoint/2010/main" val="1675703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97F6D3-5800-40C1-AD34-1AE58A880533}"/>
              </a:ext>
            </a:extLst>
          </p:cNvPr>
          <p:cNvSpPr>
            <a:spLocks noGrp="1"/>
          </p:cNvSpPr>
          <p:nvPr>
            <p:ph type="ftr" sz="quarter" idx="11"/>
          </p:nvPr>
        </p:nvSpPr>
        <p:spPr/>
        <p:txBody>
          <a:bodyPr/>
          <a:lstStyle/>
          <a:p>
            <a:r>
              <a:rPr lang="en-US" noProof="0"/>
              <a:t>ADD A FOOTER</a:t>
            </a:r>
            <a:endParaRPr lang="en-US" noProof="0" dirty="0"/>
          </a:p>
        </p:txBody>
      </p:sp>
      <p:sp>
        <p:nvSpPr>
          <p:cNvPr id="3" name="Slide Number Placeholder 2">
            <a:extLst>
              <a:ext uri="{FF2B5EF4-FFF2-40B4-BE49-F238E27FC236}">
                <a16:creationId xmlns:a16="http://schemas.microsoft.com/office/drawing/2014/main" id="{3D20E5FF-F204-4C16-A021-E990BCBC7295}"/>
              </a:ext>
            </a:extLst>
          </p:cNvPr>
          <p:cNvSpPr>
            <a:spLocks noGrp="1"/>
          </p:cNvSpPr>
          <p:nvPr>
            <p:ph type="sldNum" sz="quarter" idx="12"/>
          </p:nvPr>
        </p:nvSpPr>
        <p:spPr/>
        <p:txBody>
          <a:bodyPr/>
          <a:lstStyle/>
          <a:p>
            <a:fld id="{98C0CDE5-970C-4CC4-BF43-0DA127E73E82}" type="slidenum">
              <a:rPr lang="en-US" noProof="0" smtClean="0"/>
              <a:t>27</a:t>
            </a:fld>
            <a:endParaRPr lang="en-US" noProof="0" dirty="0"/>
          </a:p>
        </p:txBody>
      </p:sp>
      <p:pic>
        <p:nvPicPr>
          <p:cNvPr id="6" name="Picture 5">
            <a:extLst>
              <a:ext uri="{FF2B5EF4-FFF2-40B4-BE49-F238E27FC236}">
                <a16:creationId xmlns:a16="http://schemas.microsoft.com/office/drawing/2014/main" id="{F98820D0-2546-4BEB-A304-254B8A2FA4FA}"/>
              </a:ext>
            </a:extLst>
          </p:cNvPr>
          <p:cNvPicPr>
            <a:picLocks noChangeAspect="1"/>
          </p:cNvPicPr>
          <p:nvPr/>
        </p:nvPicPr>
        <p:blipFill>
          <a:blip r:embed="rId2"/>
          <a:stretch>
            <a:fillRect/>
          </a:stretch>
        </p:blipFill>
        <p:spPr>
          <a:xfrm>
            <a:off x="838285" y="-29409"/>
            <a:ext cx="10325458" cy="6887409"/>
          </a:xfrm>
          <a:prstGeom prst="rect">
            <a:avLst/>
          </a:prstGeom>
        </p:spPr>
      </p:pic>
    </p:spTree>
    <p:extLst>
      <p:ext uri="{BB962C8B-B14F-4D97-AF65-F5344CB8AC3E}">
        <p14:creationId xmlns:p14="http://schemas.microsoft.com/office/powerpoint/2010/main" val="3197333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B4F11B-9072-4DE7-99FD-C598F4E50B22}"/>
              </a:ext>
            </a:extLst>
          </p:cNvPr>
          <p:cNvSpPr>
            <a:spLocks noGrp="1"/>
          </p:cNvSpPr>
          <p:nvPr>
            <p:ph type="sldNum" sz="quarter" idx="12"/>
          </p:nvPr>
        </p:nvSpPr>
        <p:spPr/>
        <p:txBody>
          <a:bodyPr/>
          <a:lstStyle/>
          <a:p>
            <a:fld id="{98C0CDE5-970C-4CC4-BF43-0DA127E73E82}" type="slidenum">
              <a:rPr lang="en-US" noProof="0" smtClean="0"/>
              <a:t>28</a:t>
            </a:fld>
            <a:endParaRPr lang="en-US" noProof="0" dirty="0"/>
          </a:p>
        </p:txBody>
      </p:sp>
      <p:sp>
        <p:nvSpPr>
          <p:cNvPr id="4" name="Title 3">
            <a:extLst>
              <a:ext uri="{FF2B5EF4-FFF2-40B4-BE49-F238E27FC236}">
                <a16:creationId xmlns:a16="http://schemas.microsoft.com/office/drawing/2014/main" id="{AFED2DDE-0A08-43F5-B428-0C203D4AE01D}"/>
              </a:ext>
            </a:extLst>
          </p:cNvPr>
          <p:cNvSpPr>
            <a:spLocks noGrp="1"/>
          </p:cNvSpPr>
          <p:nvPr>
            <p:ph type="title"/>
          </p:nvPr>
        </p:nvSpPr>
        <p:spPr/>
        <p:txBody>
          <a:bodyPr/>
          <a:lstStyle/>
          <a:p>
            <a:r>
              <a:rPr lang="en-US" dirty="0"/>
              <a:t>Step 6</a:t>
            </a:r>
            <a:endParaRPr lang="en-GB" dirty="0"/>
          </a:p>
        </p:txBody>
      </p:sp>
      <p:sp>
        <p:nvSpPr>
          <p:cNvPr id="6" name="Text Placeholder 4">
            <a:extLst>
              <a:ext uri="{FF2B5EF4-FFF2-40B4-BE49-F238E27FC236}">
                <a16:creationId xmlns:a16="http://schemas.microsoft.com/office/drawing/2014/main" id="{DC65B745-047E-466C-9F5A-3706896412AF}"/>
              </a:ext>
            </a:extLst>
          </p:cNvPr>
          <p:cNvSpPr>
            <a:spLocks noGrp="1"/>
          </p:cNvSpPr>
          <p:nvPr>
            <p:ph type="body" idx="1"/>
          </p:nvPr>
        </p:nvSpPr>
        <p:spPr>
          <a:xfrm rot="20835703">
            <a:off x="4242034" y="3382988"/>
            <a:ext cx="8176191" cy="2987147"/>
          </a:xfrm>
        </p:spPr>
        <p:txBody>
          <a:bodyPr>
            <a:normAutofit/>
          </a:bodyPr>
          <a:lstStyle/>
          <a:p>
            <a:r>
              <a:rPr lang="en-US" sz="6000" dirty="0"/>
              <a:t>READ the text yourself.</a:t>
            </a:r>
          </a:p>
          <a:p>
            <a:endParaRPr lang="en-US" sz="6000" dirty="0"/>
          </a:p>
        </p:txBody>
      </p:sp>
    </p:spTree>
    <p:extLst>
      <p:ext uri="{BB962C8B-B14F-4D97-AF65-F5344CB8AC3E}">
        <p14:creationId xmlns:p14="http://schemas.microsoft.com/office/powerpoint/2010/main" val="3401205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0D99F3-7748-4D8E-AE43-A529F51A566C}"/>
              </a:ext>
            </a:extLst>
          </p:cNvPr>
          <p:cNvSpPr>
            <a:spLocks noGrp="1"/>
          </p:cNvSpPr>
          <p:nvPr>
            <p:ph type="sldNum" sz="quarter" idx="12"/>
          </p:nvPr>
        </p:nvSpPr>
        <p:spPr/>
        <p:txBody>
          <a:bodyPr/>
          <a:lstStyle/>
          <a:p>
            <a:fld id="{98C0CDE5-970C-4CC4-BF43-0DA127E73E82}" type="slidenum">
              <a:rPr lang="en-US" noProof="0" smtClean="0"/>
              <a:t>29</a:t>
            </a:fld>
            <a:endParaRPr lang="en-US" noProof="0" dirty="0"/>
          </a:p>
        </p:txBody>
      </p:sp>
      <p:sp>
        <p:nvSpPr>
          <p:cNvPr id="4" name="Title 3">
            <a:extLst>
              <a:ext uri="{FF2B5EF4-FFF2-40B4-BE49-F238E27FC236}">
                <a16:creationId xmlns:a16="http://schemas.microsoft.com/office/drawing/2014/main" id="{DA5059EC-1F86-4EC9-BEB7-A479DDE36868}"/>
              </a:ext>
            </a:extLst>
          </p:cNvPr>
          <p:cNvSpPr>
            <a:spLocks noGrp="1"/>
          </p:cNvSpPr>
          <p:nvPr>
            <p:ph type="title"/>
          </p:nvPr>
        </p:nvSpPr>
        <p:spPr/>
        <p:txBody>
          <a:bodyPr/>
          <a:lstStyle/>
          <a:p>
            <a:r>
              <a:rPr lang="en-US" dirty="0"/>
              <a:t>Step 7</a:t>
            </a:r>
            <a:endParaRPr lang="en-GB" dirty="0"/>
          </a:p>
        </p:txBody>
      </p:sp>
      <p:sp>
        <p:nvSpPr>
          <p:cNvPr id="5" name="Text Placeholder 4">
            <a:extLst>
              <a:ext uri="{FF2B5EF4-FFF2-40B4-BE49-F238E27FC236}">
                <a16:creationId xmlns:a16="http://schemas.microsoft.com/office/drawing/2014/main" id="{DEEF7D14-E5F7-4640-AA81-6D87B7359B49}"/>
              </a:ext>
            </a:extLst>
          </p:cNvPr>
          <p:cNvSpPr>
            <a:spLocks noGrp="1"/>
          </p:cNvSpPr>
          <p:nvPr>
            <p:ph type="body" idx="1"/>
          </p:nvPr>
        </p:nvSpPr>
        <p:spPr>
          <a:xfrm rot="20646406">
            <a:off x="4176794" y="3122958"/>
            <a:ext cx="8701798" cy="3268598"/>
          </a:xfrm>
        </p:spPr>
        <p:txBody>
          <a:bodyPr>
            <a:normAutofit/>
          </a:bodyPr>
          <a:lstStyle/>
          <a:p>
            <a:r>
              <a:rPr lang="en-US" sz="5400" dirty="0"/>
              <a:t>WORK OUT</a:t>
            </a:r>
          </a:p>
          <a:p>
            <a:r>
              <a:rPr lang="en-US" sz="5400" dirty="0"/>
              <a:t>the worksheet.</a:t>
            </a:r>
          </a:p>
        </p:txBody>
      </p:sp>
    </p:spTree>
    <p:extLst>
      <p:ext uri="{BB962C8B-B14F-4D97-AF65-F5344CB8AC3E}">
        <p14:creationId xmlns:p14="http://schemas.microsoft.com/office/powerpoint/2010/main" val="1574949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a:xfrm rot="-360000">
            <a:off x="369857" y="1003756"/>
            <a:ext cx="4065084" cy="700842"/>
          </a:xfrm>
        </p:spPr>
        <p:txBody>
          <a:bodyPr>
            <a:normAutofit fontScale="90000"/>
          </a:bodyPr>
          <a:lstStyle/>
          <a:p>
            <a:r>
              <a:rPr lang="en-US" dirty="0"/>
              <a:t>Lesson Resources</a:t>
            </a: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en-US" smtClean="0"/>
              <a:pPr/>
              <a:t>3</a:t>
            </a:fld>
            <a:endParaRPr lang="en-US" dirty="0"/>
          </a:p>
        </p:txBody>
      </p:sp>
      <p:sp>
        <p:nvSpPr>
          <p:cNvPr id="11" name="Text Placeholder 3">
            <a:extLst>
              <a:ext uri="{FF2B5EF4-FFF2-40B4-BE49-F238E27FC236}">
                <a16:creationId xmlns:a16="http://schemas.microsoft.com/office/drawing/2014/main" id="{1EE739B1-534B-48CE-B753-D30B0C4CB887}"/>
              </a:ext>
            </a:extLst>
          </p:cNvPr>
          <p:cNvSpPr txBox="1">
            <a:spLocks/>
          </p:cNvSpPr>
          <p:nvPr/>
        </p:nvSpPr>
        <p:spPr>
          <a:xfrm>
            <a:off x="0" y="2222599"/>
            <a:ext cx="3883843" cy="34027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Dictionary</a:t>
            </a:r>
          </a:p>
          <a:p>
            <a:pPr>
              <a:lnSpc>
                <a:spcPct val="150000"/>
              </a:lnSpc>
            </a:pPr>
            <a:r>
              <a:rPr lang="en-US" sz="2400" dirty="0"/>
              <a:t>Reading Text Handout</a:t>
            </a:r>
          </a:p>
          <a:p>
            <a:pPr>
              <a:lnSpc>
                <a:spcPct val="150000"/>
              </a:lnSpc>
            </a:pPr>
            <a:r>
              <a:rPr lang="en-US" sz="2400" dirty="0"/>
              <a:t>Questions Worksheet</a:t>
            </a:r>
          </a:p>
          <a:p>
            <a:pPr>
              <a:lnSpc>
                <a:spcPct val="150000"/>
              </a:lnSpc>
            </a:pPr>
            <a:r>
              <a:rPr lang="en-US" sz="2400" dirty="0"/>
              <a:t>Answers Handout </a:t>
            </a:r>
          </a:p>
        </p:txBody>
      </p:sp>
      <p:pic>
        <p:nvPicPr>
          <p:cNvPr id="1026" name="Picture 2" descr="See the source image">
            <a:extLst>
              <a:ext uri="{FF2B5EF4-FFF2-40B4-BE49-F238E27FC236}">
                <a16:creationId xmlns:a16="http://schemas.microsoft.com/office/drawing/2014/main" id="{0BACB23E-7553-4BDB-BFC6-49D570C96C5E}"/>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8829" r="8829"/>
          <a:stretch>
            <a:fillRect/>
          </a:stretch>
        </p:blipFill>
        <p:spPr bwMode="auto">
          <a:xfrm rot="20769647">
            <a:off x="3941859" y="1800181"/>
            <a:ext cx="9151745" cy="6064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47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DAEC92C-F3D9-4E41-9BB6-427DDB79C434}"/>
              </a:ext>
            </a:extLst>
          </p:cNvPr>
          <p:cNvSpPr>
            <a:spLocks noGrp="1"/>
          </p:cNvSpPr>
          <p:nvPr>
            <p:ph type="pic" sz="quarter" idx="13"/>
          </p:nvPr>
        </p:nvSpPr>
        <p:spPr/>
      </p:sp>
      <p:sp>
        <p:nvSpPr>
          <p:cNvPr id="4" name="Slide Number Placeholder 3">
            <a:extLst>
              <a:ext uri="{FF2B5EF4-FFF2-40B4-BE49-F238E27FC236}">
                <a16:creationId xmlns:a16="http://schemas.microsoft.com/office/drawing/2014/main" id="{E0A960D4-59D2-4697-9D54-B2CA90B16C4D}"/>
              </a:ext>
            </a:extLst>
          </p:cNvPr>
          <p:cNvSpPr>
            <a:spLocks noGrp="1"/>
          </p:cNvSpPr>
          <p:nvPr>
            <p:ph type="sldNum" sz="quarter" idx="12"/>
          </p:nvPr>
        </p:nvSpPr>
        <p:spPr/>
        <p:txBody>
          <a:bodyPr/>
          <a:lstStyle/>
          <a:p>
            <a:fld id="{98C0CDE5-970C-4CC4-BF43-0DA127E73E82}" type="slidenum">
              <a:rPr lang="en-US" noProof="0" smtClean="0"/>
              <a:t>30</a:t>
            </a:fld>
            <a:endParaRPr lang="en-US" noProof="0" dirty="0"/>
          </a:p>
        </p:txBody>
      </p:sp>
      <p:sp>
        <p:nvSpPr>
          <p:cNvPr id="11" name="Title 10">
            <a:extLst>
              <a:ext uri="{FF2B5EF4-FFF2-40B4-BE49-F238E27FC236}">
                <a16:creationId xmlns:a16="http://schemas.microsoft.com/office/drawing/2014/main" id="{0A79E7F7-6BC4-49CC-A451-B7521D201B59}"/>
              </a:ext>
            </a:extLst>
          </p:cNvPr>
          <p:cNvSpPr>
            <a:spLocks noGrp="1"/>
          </p:cNvSpPr>
          <p:nvPr>
            <p:ph type="title"/>
          </p:nvPr>
        </p:nvSpPr>
        <p:spPr>
          <a:xfrm rot="-360000">
            <a:off x="180035" y="1003756"/>
            <a:ext cx="4065084" cy="700842"/>
          </a:xfrm>
        </p:spPr>
        <p:txBody>
          <a:bodyPr>
            <a:normAutofit/>
          </a:bodyPr>
          <a:lstStyle/>
          <a:p>
            <a:pPr algn="ctr"/>
            <a:r>
              <a:rPr lang="en-US" sz="4400" dirty="0"/>
              <a:t>Step 8</a:t>
            </a:r>
            <a:endParaRPr lang="en-GB" sz="4400" dirty="0"/>
          </a:p>
        </p:txBody>
      </p:sp>
      <p:pic>
        <p:nvPicPr>
          <p:cNvPr id="9218" name="Picture 2" descr="See the source image">
            <a:extLst>
              <a:ext uri="{FF2B5EF4-FFF2-40B4-BE49-F238E27FC236}">
                <a16:creationId xmlns:a16="http://schemas.microsoft.com/office/drawing/2014/main" id="{13B60164-1BD1-447E-94F8-5CEF23702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86894">
            <a:off x="3969844" y="1807481"/>
            <a:ext cx="9232149" cy="6001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521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C186EC-3C04-4959-9B28-C9EC7BFB49CE}"/>
              </a:ext>
            </a:extLst>
          </p:cNvPr>
          <p:cNvSpPr>
            <a:spLocks noGrp="1"/>
          </p:cNvSpPr>
          <p:nvPr>
            <p:ph type="sldNum" sz="quarter" idx="12"/>
          </p:nvPr>
        </p:nvSpPr>
        <p:spPr/>
        <p:txBody>
          <a:bodyPr/>
          <a:lstStyle/>
          <a:p>
            <a:fld id="{98C0CDE5-970C-4CC4-BF43-0DA127E73E82}" type="slidenum">
              <a:rPr lang="en-US" noProof="0" smtClean="0"/>
              <a:t>31</a:t>
            </a:fld>
            <a:endParaRPr lang="en-US" noProof="0" dirty="0"/>
          </a:p>
        </p:txBody>
      </p:sp>
      <p:sp>
        <p:nvSpPr>
          <p:cNvPr id="4" name="Title 3">
            <a:extLst>
              <a:ext uri="{FF2B5EF4-FFF2-40B4-BE49-F238E27FC236}">
                <a16:creationId xmlns:a16="http://schemas.microsoft.com/office/drawing/2014/main" id="{584FCEE2-67D5-4B80-8A5F-1DE275C5A398}"/>
              </a:ext>
            </a:extLst>
          </p:cNvPr>
          <p:cNvSpPr>
            <a:spLocks noGrp="1"/>
          </p:cNvSpPr>
          <p:nvPr>
            <p:ph type="title"/>
          </p:nvPr>
        </p:nvSpPr>
        <p:spPr/>
        <p:txBody>
          <a:bodyPr/>
          <a:lstStyle/>
          <a:p>
            <a:r>
              <a:rPr lang="en-US" dirty="0"/>
              <a:t>Step 9</a:t>
            </a:r>
            <a:endParaRPr lang="en-GB" dirty="0"/>
          </a:p>
        </p:txBody>
      </p:sp>
      <p:sp>
        <p:nvSpPr>
          <p:cNvPr id="5" name="Text Placeholder 4">
            <a:extLst>
              <a:ext uri="{FF2B5EF4-FFF2-40B4-BE49-F238E27FC236}">
                <a16:creationId xmlns:a16="http://schemas.microsoft.com/office/drawing/2014/main" id="{E964EBA7-3CC5-4E05-B092-FEFA20FE3806}"/>
              </a:ext>
            </a:extLst>
          </p:cNvPr>
          <p:cNvSpPr>
            <a:spLocks noGrp="1"/>
          </p:cNvSpPr>
          <p:nvPr>
            <p:ph type="body" idx="1"/>
          </p:nvPr>
        </p:nvSpPr>
        <p:spPr>
          <a:xfrm rot="20851242">
            <a:off x="4602499" y="3161908"/>
            <a:ext cx="7319700" cy="1500187"/>
          </a:xfrm>
        </p:spPr>
        <p:txBody>
          <a:bodyPr>
            <a:noAutofit/>
          </a:bodyPr>
          <a:lstStyle/>
          <a:p>
            <a:r>
              <a:rPr lang="en-US" sz="5000" dirty="0"/>
              <a:t>CHECK your answers using the</a:t>
            </a:r>
          </a:p>
          <a:p>
            <a:r>
              <a:rPr lang="en-US" sz="5000" b="1" dirty="0"/>
              <a:t>Answers Handout.</a:t>
            </a:r>
            <a:endParaRPr lang="en-GB" sz="5000" b="1" dirty="0"/>
          </a:p>
        </p:txBody>
      </p:sp>
    </p:spTree>
    <p:extLst>
      <p:ext uri="{BB962C8B-B14F-4D97-AF65-F5344CB8AC3E}">
        <p14:creationId xmlns:p14="http://schemas.microsoft.com/office/powerpoint/2010/main" val="2817791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D10743-299D-459A-A6B5-E63A7DC79277}"/>
              </a:ext>
            </a:extLst>
          </p:cNvPr>
          <p:cNvSpPr>
            <a:spLocks noGrp="1"/>
          </p:cNvSpPr>
          <p:nvPr>
            <p:ph type="sldNum" sz="quarter" idx="12"/>
          </p:nvPr>
        </p:nvSpPr>
        <p:spPr/>
        <p:txBody>
          <a:bodyPr/>
          <a:lstStyle/>
          <a:p>
            <a:fld id="{98C0CDE5-970C-4CC4-BF43-0DA127E73E82}" type="slidenum">
              <a:rPr lang="en-US" noProof="0" smtClean="0"/>
              <a:t>32</a:t>
            </a:fld>
            <a:endParaRPr lang="en-US" noProof="0" dirty="0"/>
          </a:p>
        </p:txBody>
      </p:sp>
      <p:pic>
        <p:nvPicPr>
          <p:cNvPr id="2" name="Gulliver's Travels - All Hail Lillyput (HD 1080p)">
            <a:hlinkClick r:id="" action="ppaction://media"/>
            <a:extLst>
              <a:ext uri="{FF2B5EF4-FFF2-40B4-BE49-F238E27FC236}">
                <a16:creationId xmlns:a16="http://schemas.microsoft.com/office/drawing/2014/main" id="{604466D7-A8DE-4C62-B390-22E8CD026562}"/>
              </a:ext>
            </a:extLst>
          </p:cNvPr>
          <p:cNvPicPr>
            <a:picLocks noChangeAspect="1"/>
          </p:cNvPicPr>
          <p:nvPr>
            <a:videoFile r:link="rId1"/>
            <p:extLst>
              <p:ext uri="{DAA4B4D4-6D71-4841-9C94-3DE7FCFB9230}">
                <p14:media xmlns:p14="http://schemas.microsoft.com/office/powerpoint/2010/main" r:embed="rId2">
                  <p14:trim end="19357.6692"/>
                </p14:media>
              </p:ext>
            </p:extLst>
          </p:nvPr>
        </p:nvPicPr>
        <p:blipFill>
          <a:blip r:embed="rId4"/>
          <a:stretch>
            <a:fillRect/>
          </a:stretch>
        </p:blipFill>
        <p:spPr>
          <a:xfrm>
            <a:off x="1233240" y="1387395"/>
            <a:ext cx="9725519" cy="5470605"/>
          </a:xfrm>
          <a:prstGeom prst="rect">
            <a:avLst/>
          </a:prstGeom>
        </p:spPr>
      </p:pic>
      <p:sp>
        <p:nvSpPr>
          <p:cNvPr id="5" name="Title 5">
            <a:extLst>
              <a:ext uri="{FF2B5EF4-FFF2-40B4-BE49-F238E27FC236}">
                <a16:creationId xmlns:a16="http://schemas.microsoft.com/office/drawing/2014/main" id="{BDC24EF3-E891-4832-AC71-5A262EEB9BA3}"/>
              </a:ext>
            </a:extLst>
          </p:cNvPr>
          <p:cNvSpPr txBox="1">
            <a:spLocks/>
          </p:cNvSpPr>
          <p:nvPr/>
        </p:nvSpPr>
        <p:spPr>
          <a:xfrm>
            <a:off x="821802" y="0"/>
            <a:ext cx="10851227" cy="1387395"/>
          </a:xfrm>
          <a:prstGeom prst="rect">
            <a:avLst/>
          </a:prstGeom>
          <a:solidFill>
            <a:schemeClr val="bg1"/>
          </a:solidFill>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dirty="0"/>
              <a:t>Compare the extract with the video clip. Find some differences. </a:t>
            </a:r>
            <a:endParaRPr lang="en-GB" dirty="0"/>
          </a:p>
        </p:txBody>
      </p:sp>
    </p:spTree>
    <p:extLst>
      <p:ext uri="{BB962C8B-B14F-4D97-AF65-F5344CB8AC3E}">
        <p14:creationId xmlns:p14="http://schemas.microsoft.com/office/powerpoint/2010/main" val="15575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3C2E19-907A-49F8-B995-612D9C362800}"/>
              </a:ext>
            </a:extLst>
          </p:cNvPr>
          <p:cNvSpPr>
            <a:spLocks noGrp="1"/>
          </p:cNvSpPr>
          <p:nvPr>
            <p:ph type="sldNum" sz="quarter" idx="12"/>
          </p:nvPr>
        </p:nvSpPr>
        <p:spPr/>
        <p:txBody>
          <a:bodyPr/>
          <a:lstStyle/>
          <a:p>
            <a:fld id="{98C0CDE5-970C-4CC4-BF43-0DA127E73E82}" type="slidenum">
              <a:rPr lang="en-US" noProof="0" smtClean="0"/>
              <a:t>33</a:t>
            </a:fld>
            <a:endParaRPr lang="en-US" noProof="0" dirty="0"/>
          </a:p>
        </p:txBody>
      </p:sp>
      <p:sp>
        <p:nvSpPr>
          <p:cNvPr id="9" name="Title 8">
            <a:extLst>
              <a:ext uri="{FF2B5EF4-FFF2-40B4-BE49-F238E27FC236}">
                <a16:creationId xmlns:a16="http://schemas.microsoft.com/office/drawing/2014/main" id="{986C5621-4F20-4E96-A933-84AD9E60BB77}"/>
              </a:ext>
            </a:extLst>
          </p:cNvPr>
          <p:cNvSpPr>
            <a:spLocks noGrp="1"/>
          </p:cNvSpPr>
          <p:nvPr>
            <p:ph type="title"/>
          </p:nvPr>
        </p:nvSpPr>
        <p:spPr>
          <a:xfrm rot="-360000">
            <a:off x="-4437" y="886849"/>
            <a:ext cx="4805331" cy="1061509"/>
          </a:xfrm>
        </p:spPr>
        <p:txBody>
          <a:bodyPr>
            <a:normAutofit fontScale="90000"/>
          </a:bodyPr>
          <a:lstStyle/>
          <a:p>
            <a:pPr algn="ctr"/>
            <a:r>
              <a:rPr lang="en-US" dirty="0"/>
              <a:t>What are the differences?</a:t>
            </a:r>
            <a:endParaRPr lang="en-GB" dirty="0"/>
          </a:p>
        </p:txBody>
      </p:sp>
      <p:sp>
        <p:nvSpPr>
          <p:cNvPr id="12" name="TextBox 11">
            <a:extLst>
              <a:ext uri="{FF2B5EF4-FFF2-40B4-BE49-F238E27FC236}">
                <a16:creationId xmlns:a16="http://schemas.microsoft.com/office/drawing/2014/main" id="{C74B68BE-B527-4364-8C57-BF1C6EC35F43}"/>
              </a:ext>
            </a:extLst>
          </p:cNvPr>
          <p:cNvSpPr txBox="1"/>
          <p:nvPr/>
        </p:nvSpPr>
        <p:spPr>
          <a:xfrm>
            <a:off x="556181" y="1850669"/>
            <a:ext cx="11783506" cy="5016758"/>
          </a:xfrm>
          <a:prstGeom prst="rect">
            <a:avLst/>
          </a:prstGeom>
          <a:noFill/>
        </p:spPr>
        <p:txBody>
          <a:bodyPr wrap="square" rtlCol="0">
            <a:spAutoFit/>
          </a:bodyPr>
          <a:lstStyle/>
          <a:p>
            <a:pPr marL="514350" indent="-514350">
              <a:lnSpc>
                <a:spcPct val="150000"/>
              </a:lnSpc>
              <a:buFont typeface="+mj-lt"/>
              <a:buAutoNum type="arabicPeriod"/>
            </a:pPr>
            <a:r>
              <a:rPr lang="en-US" sz="3200" dirty="0"/>
              <a:t>The little creatures could speak Gulliver’s language.</a:t>
            </a:r>
          </a:p>
          <a:p>
            <a:pPr marL="514350" indent="-514350">
              <a:buFont typeface="+mj-lt"/>
              <a:buAutoNum type="arabicPeriod"/>
            </a:pPr>
            <a:r>
              <a:rPr lang="en-US" sz="3200" dirty="0"/>
              <a:t>The inhabitants of Lilliput had already built towers and a bridge by the time Gulliver woke up.</a:t>
            </a:r>
          </a:p>
          <a:p>
            <a:pPr marL="514350" indent="-514350">
              <a:lnSpc>
                <a:spcPct val="150000"/>
              </a:lnSpc>
              <a:buFont typeface="+mj-lt"/>
              <a:buAutoNum type="arabicPeriod"/>
            </a:pPr>
            <a:r>
              <a:rPr lang="en-US" sz="3200" dirty="0"/>
              <a:t>Gulliver managed to stand up.</a:t>
            </a:r>
          </a:p>
          <a:p>
            <a:pPr marL="514350" indent="-514350">
              <a:lnSpc>
                <a:spcPct val="150000"/>
              </a:lnSpc>
              <a:buFont typeface="+mj-lt"/>
              <a:buAutoNum type="arabicPeriod"/>
            </a:pPr>
            <a:r>
              <a:rPr lang="en-US" sz="3200" dirty="0"/>
              <a:t>Gulliver thought he had been dreaming so he closed his eyes. </a:t>
            </a:r>
          </a:p>
          <a:p>
            <a:pPr marL="514350" indent="-514350">
              <a:lnSpc>
                <a:spcPct val="150000"/>
              </a:lnSpc>
              <a:buFont typeface="+mj-lt"/>
              <a:buAutoNum type="arabicPeriod"/>
            </a:pPr>
            <a:r>
              <a:rPr lang="en-US" sz="3200" dirty="0"/>
              <a:t>One of the inhabitants threw a spear at him.</a:t>
            </a:r>
          </a:p>
          <a:p>
            <a:pPr marL="514350" indent="-514350">
              <a:buFont typeface="+mj-lt"/>
              <a:buAutoNum type="arabicPeriod"/>
            </a:pPr>
            <a:r>
              <a:rPr lang="en-US" sz="3200" dirty="0"/>
              <a:t>The rest of the inhabitants tried to tie him down by </a:t>
            </a:r>
          </a:p>
          <a:p>
            <a:r>
              <a:rPr lang="en-US" sz="3200" dirty="0"/>
              <a:t>     throwing ropes with fitted hooks at the ends.  </a:t>
            </a:r>
            <a:endParaRPr lang="en-GB" sz="3200" dirty="0"/>
          </a:p>
        </p:txBody>
      </p:sp>
    </p:spTree>
    <p:extLst>
      <p:ext uri="{BB962C8B-B14F-4D97-AF65-F5344CB8AC3E}">
        <p14:creationId xmlns:p14="http://schemas.microsoft.com/office/powerpoint/2010/main" val="1505316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oy Carrying Red Backpack">
            <a:extLst>
              <a:ext uri="{FF2B5EF4-FFF2-40B4-BE49-F238E27FC236}">
                <a16:creationId xmlns:a16="http://schemas.microsoft.com/office/drawing/2014/main" id="{10962572-14B4-44BB-89AB-9ADA56D6B408}"/>
              </a:ext>
            </a:extLst>
          </p:cNvPr>
          <p:cNvPicPr>
            <a:picLocks noGrp="1" noChangeAspect="1"/>
          </p:cNvPicPr>
          <p:nvPr>
            <p:ph type="pic" sz="quarter" idx="13"/>
          </p:nvPr>
        </p:nvPicPr>
        <p:blipFill rotWithShape="1">
          <a:blip r:embed="rId2"/>
          <a:srcRect l="17932" t="26156" r="14038" b="34430"/>
          <a:stretch/>
        </p:blipFill>
        <p:spPr>
          <a:xfrm>
            <a:off x="-1600" y="1096296"/>
            <a:ext cx="6052552" cy="5259842"/>
          </a:xfrm>
        </p:spPr>
      </p:pic>
      <p:sp>
        <p:nvSpPr>
          <p:cNvPr id="2" name="Title 1">
            <a:extLst>
              <a:ext uri="{FF2B5EF4-FFF2-40B4-BE49-F238E27FC236}">
                <a16:creationId xmlns:a16="http://schemas.microsoft.com/office/drawing/2014/main" id="{434AA4C6-BA7F-40BC-AD51-EFDDDBEA5A84}"/>
              </a:ext>
            </a:extLst>
          </p:cNvPr>
          <p:cNvSpPr>
            <a:spLocks noGrp="1"/>
          </p:cNvSpPr>
          <p:nvPr>
            <p:ph type="title"/>
          </p:nvPr>
        </p:nvSpPr>
        <p:spPr/>
        <p:txBody>
          <a:bodyPr/>
          <a:lstStyle/>
          <a:p>
            <a:r>
              <a:rPr lang="en-US" dirty="0"/>
              <a:t>Thank You!</a:t>
            </a:r>
            <a:endParaRPr lang="ru-RU" dirty="0"/>
          </a:p>
        </p:txBody>
      </p:sp>
      <p:sp>
        <p:nvSpPr>
          <p:cNvPr id="5" name="Text Placeholder 4">
            <a:extLst>
              <a:ext uri="{FF2B5EF4-FFF2-40B4-BE49-F238E27FC236}">
                <a16:creationId xmlns:a16="http://schemas.microsoft.com/office/drawing/2014/main" id="{0DE1F0C5-4A78-4732-82D7-1259D19954CD}"/>
              </a:ext>
            </a:extLst>
          </p:cNvPr>
          <p:cNvSpPr>
            <a:spLocks noGrp="1"/>
          </p:cNvSpPr>
          <p:nvPr>
            <p:ph type="body" sz="quarter" idx="14"/>
          </p:nvPr>
        </p:nvSpPr>
        <p:spPr/>
        <p:txBody>
          <a:bodyPr/>
          <a:lstStyle/>
          <a:p>
            <a:endParaRPr lang="en-GB" dirty="0"/>
          </a:p>
        </p:txBody>
      </p:sp>
      <p:pic>
        <p:nvPicPr>
          <p:cNvPr id="8" name="Picture 7">
            <a:extLst>
              <a:ext uri="{FF2B5EF4-FFF2-40B4-BE49-F238E27FC236}">
                <a16:creationId xmlns:a16="http://schemas.microsoft.com/office/drawing/2014/main" id="{84EC511D-982E-4802-879A-F7BC3E0D95DC}"/>
              </a:ext>
            </a:extLst>
          </p:cNvPr>
          <p:cNvPicPr>
            <a:picLocks noChangeAspect="1"/>
          </p:cNvPicPr>
          <p:nvPr/>
        </p:nvPicPr>
        <p:blipFill>
          <a:blip r:embed="rId3"/>
          <a:stretch>
            <a:fillRect/>
          </a:stretch>
        </p:blipFill>
        <p:spPr>
          <a:xfrm rot="685514">
            <a:off x="7817280" y="3875481"/>
            <a:ext cx="4497976" cy="852348"/>
          </a:xfrm>
          <a:prstGeom prst="rect">
            <a:avLst/>
          </a:prstGeom>
        </p:spPr>
      </p:pic>
    </p:spTree>
    <p:extLst>
      <p:ext uri="{BB962C8B-B14F-4D97-AF65-F5344CB8AC3E}">
        <p14:creationId xmlns:p14="http://schemas.microsoft.com/office/powerpoint/2010/main" val="1923331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4F5AD47-40C6-4777-9299-D1604F9AC47C}"/>
              </a:ext>
            </a:extLst>
          </p:cNvPr>
          <p:cNvSpPr>
            <a:spLocks noGrp="1"/>
          </p:cNvSpPr>
          <p:nvPr>
            <p:ph type="sldNum" sz="quarter" idx="12"/>
          </p:nvPr>
        </p:nvSpPr>
        <p:spPr/>
        <p:txBody>
          <a:bodyPr/>
          <a:lstStyle/>
          <a:p>
            <a:fld id="{98C0CDE5-970C-4CC4-BF43-0DA127E73E82}" type="slidenum">
              <a:rPr lang="en-US" noProof="0" smtClean="0"/>
              <a:t>4</a:t>
            </a:fld>
            <a:endParaRPr lang="en-US" noProof="0" dirty="0"/>
          </a:p>
        </p:txBody>
      </p:sp>
      <p:sp>
        <p:nvSpPr>
          <p:cNvPr id="5" name="Text Placeholder 4">
            <a:extLst>
              <a:ext uri="{FF2B5EF4-FFF2-40B4-BE49-F238E27FC236}">
                <a16:creationId xmlns:a16="http://schemas.microsoft.com/office/drawing/2014/main" id="{19F1985C-1F3F-43FA-A0CB-FD68C45E03C5}"/>
              </a:ext>
            </a:extLst>
          </p:cNvPr>
          <p:cNvSpPr>
            <a:spLocks noGrp="1"/>
          </p:cNvSpPr>
          <p:nvPr>
            <p:ph type="body" sz="half" idx="2"/>
          </p:nvPr>
        </p:nvSpPr>
        <p:spPr>
          <a:xfrm>
            <a:off x="358220" y="2488676"/>
            <a:ext cx="4413806" cy="3189651"/>
          </a:xfrm>
        </p:spPr>
        <p:txBody>
          <a:bodyPr>
            <a:noAutofit/>
          </a:bodyPr>
          <a:lstStyle/>
          <a:p>
            <a:pPr algn="ctr"/>
            <a:r>
              <a:rPr lang="en-GB" sz="3200" dirty="0"/>
              <a:t>The </a:t>
            </a:r>
            <a:r>
              <a:rPr lang="en-GB" sz="4000" b="1" u="sng" dirty="0"/>
              <a:t>setting</a:t>
            </a:r>
            <a:r>
              <a:rPr lang="en-GB" sz="3200" dirty="0"/>
              <a:t> is the time and place in which the story takes place. Settings can be real or fictional, or a combination of both.</a:t>
            </a:r>
          </a:p>
        </p:txBody>
      </p:sp>
      <p:sp>
        <p:nvSpPr>
          <p:cNvPr id="6" name="Title 5">
            <a:extLst>
              <a:ext uri="{FF2B5EF4-FFF2-40B4-BE49-F238E27FC236}">
                <a16:creationId xmlns:a16="http://schemas.microsoft.com/office/drawing/2014/main" id="{0C26699F-F627-4F80-85BC-82A4D6EC2102}"/>
              </a:ext>
            </a:extLst>
          </p:cNvPr>
          <p:cNvSpPr>
            <a:spLocks noGrp="1"/>
          </p:cNvSpPr>
          <p:nvPr>
            <p:ph type="title"/>
          </p:nvPr>
        </p:nvSpPr>
        <p:spPr>
          <a:xfrm rot="21227985">
            <a:off x="254178" y="768507"/>
            <a:ext cx="3918639" cy="1325563"/>
          </a:xfrm>
        </p:spPr>
        <p:txBody>
          <a:bodyPr/>
          <a:lstStyle/>
          <a:p>
            <a:pPr algn="ctr"/>
            <a:r>
              <a:rPr lang="en-US" dirty="0"/>
              <a:t>Setting</a:t>
            </a:r>
            <a:endParaRPr lang="en-GB" dirty="0"/>
          </a:p>
        </p:txBody>
      </p:sp>
      <p:pic>
        <p:nvPicPr>
          <p:cNvPr id="3074" name="Picture 2" descr="See the source image">
            <a:extLst>
              <a:ext uri="{FF2B5EF4-FFF2-40B4-BE49-F238E27FC236}">
                <a16:creationId xmlns:a16="http://schemas.microsoft.com/office/drawing/2014/main" id="{9FFA815C-EE73-4DD8-B747-50FD118D4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812" y="285160"/>
            <a:ext cx="4191786" cy="31438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moriareviews.com/rongulator/wp-content/uploads/Willy-Wonka-and-the-Chocolate-Factory-1971-7.jpg">
            <a:extLst>
              <a:ext uri="{FF2B5EF4-FFF2-40B4-BE49-F238E27FC236}">
                <a16:creationId xmlns:a16="http://schemas.microsoft.com/office/drawing/2014/main" id="{E3C2E4B0-3E37-4ED7-9FF4-EB68C77524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812" y="3565688"/>
            <a:ext cx="4137606" cy="3143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53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A90058-1BAC-4E16-86DD-06AC50A8590E}"/>
              </a:ext>
            </a:extLst>
          </p:cNvPr>
          <p:cNvSpPr>
            <a:spLocks noGrp="1"/>
          </p:cNvSpPr>
          <p:nvPr>
            <p:ph type="sldNum" sz="quarter" idx="12"/>
          </p:nvPr>
        </p:nvSpPr>
        <p:spPr/>
        <p:txBody>
          <a:bodyPr/>
          <a:lstStyle/>
          <a:p>
            <a:fld id="{98C0CDE5-970C-4CC4-BF43-0DA127E73E82}" type="slidenum">
              <a:rPr lang="en-US" noProof="0" smtClean="0"/>
              <a:t>5</a:t>
            </a:fld>
            <a:endParaRPr lang="en-US" noProof="0" dirty="0"/>
          </a:p>
        </p:txBody>
      </p:sp>
      <p:sp>
        <p:nvSpPr>
          <p:cNvPr id="5" name="Text Placeholder 4">
            <a:extLst>
              <a:ext uri="{FF2B5EF4-FFF2-40B4-BE49-F238E27FC236}">
                <a16:creationId xmlns:a16="http://schemas.microsoft.com/office/drawing/2014/main" id="{955BB4B8-70DB-4506-A83E-40825B4A4119}"/>
              </a:ext>
            </a:extLst>
          </p:cNvPr>
          <p:cNvSpPr>
            <a:spLocks noGrp="1"/>
          </p:cNvSpPr>
          <p:nvPr>
            <p:ph type="body" sz="half" idx="2"/>
          </p:nvPr>
        </p:nvSpPr>
        <p:spPr/>
        <p:txBody>
          <a:bodyPr>
            <a:normAutofit fontScale="92500" lnSpcReduction="10000"/>
          </a:bodyPr>
          <a:lstStyle/>
          <a:p>
            <a:pPr algn="ctr"/>
            <a:r>
              <a:rPr lang="en-GB" sz="3200" dirty="0"/>
              <a:t>The </a:t>
            </a:r>
            <a:r>
              <a:rPr lang="en-GB" sz="4300" b="1" u="sng" dirty="0"/>
              <a:t>narrator</a:t>
            </a:r>
            <a:r>
              <a:rPr lang="en-GB" sz="3200" dirty="0"/>
              <a:t> is a person who narrates something, especially a character who recounts the events of a novel or narrative poem.</a:t>
            </a:r>
            <a:endParaRPr lang="en-GB" sz="4800" dirty="0"/>
          </a:p>
        </p:txBody>
      </p:sp>
      <p:sp>
        <p:nvSpPr>
          <p:cNvPr id="6" name="Title 5">
            <a:extLst>
              <a:ext uri="{FF2B5EF4-FFF2-40B4-BE49-F238E27FC236}">
                <a16:creationId xmlns:a16="http://schemas.microsoft.com/office/drawing/2014/main" id="{CBF660C1-0BA3-458C-A2A9-D945086AD25C}"/>
              </a:ext>
            </a:extLst>
          </p:cNvPr>
          <p:cNvSpPr>
            <a:spLocks noGrp="1"/>
          </p:cNvSpPr>
          <p:nvPr>
            <p:ph type="title"/>
          </p:nvPr>
        </p:nvSpPr>
        <p:spPr/>
        <p:txBody>
          <a:bodyPr/>
          <a:lstStyle/>
          <a:p>
            <a:r>
              <a:rPr lang="en-US" dirty="0"/>
              <a:t>Narrator </a:t>
            </a:r>
            <a:endParaRPr lang="en-GB" dirty="0"/>
          </a:p>
        </p:txBody>
      </p:sp>
      <p:pic>
        <p:nvPicPr>
          <p:cNvPr id="2050" name="Picture 2" descr="See the source image">
            <a:extLst>
              <a:ext uri="{FF2B5EF4-FFF2-40B4-BE49-F238E27FC236}">
                <a16:creationId xmlns:a16="http://schemas.microsoft.com/office/drawing/2014/main" id="{32FABFD9-2183-4A0A-9BEC-9FB8BA607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5612" y="2085646"/>
            <a:ext cx="6492186" cy="359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365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987680-4854-4D74-9B8C-B181A5ECB0DC}"/>
              </a:ext>
            </a:extLst>
          </p:cNvPr>
          <p:cNvSpPr>
            <a:spLocks noGrp="1"/>
          </p:cNvSpPr>
          <p:nvPr>
            <p:ph type="sldNum" sz="quarter" idx="12"/>
          </p:nvPr>
        </p:nvSpPr>
        <p:spPr/>
        <p:txBody>
          <a:bodyPr/>
          <a:lstStyle/>
          <a:p>
            <a:fld id="{98C0CDE5-970C-4CC4-BF43-0DA127E73E82}" type="slidenum">
              <a:rPr lang="en-US" noProof="0" smtClean="0"/>
              <a:t>6</a:t>
            </a:fld>
            <a:endParaRPr lang="en-US" noProof="0" dirty="0"/>
          </a:p>
        </p:txBody>
      </p:sp>
      <p:sp>
        <p:nvSpPr>
          <p:cNvPr id="5" name="Text Placeholder 4">
            <a:extLst>
              <a:ext uri="{FF2B5EF4-FFF2-40B4-BE49-F238E27FC236}">
                <a16:creationId xmlns:a16="http://schemas.microsoft.com/office/drawing/2014/main" id="{5F59C9A2-AC1C-4E45-A20C-78F32E523A3B}"/>
              </a:ext>
            </a:extLst>
          </p:cNvPr>
          <p:cNvSpPr>
            <a:spLocks noGrp="1"/>
          </p:cNvSpPr>
          <p:nvPr>
            <p:ph type="body" sz="half" idx="2"/>
          </p:nvPr>
        </p:nvSpPr>
        <p:spPr>
          <a:xfrm>
            <a:off x="517493" y="2561166"/>
            <a:ext cx="4149856" cy="2872065"/>
          </a:xfrm>
        </p:spPr>
        <p:txBody>
          <a:bodyPr>
            <a:noAutofit/>
          </a:bodyPr>
          <a:lstStyle/>
          <a:p>
            <a:pPr algn="ctr">
              <a:lnSpc>
                <a:spcPct val="100000"/>
              </a:lnSpc>
            </a:pPr>
            <a:r>
              <a:rPr lang="en-GB" sz="3200" dirty="0"/>
              <a:t>The </a:t>
            </a:r>
            <a:r>
              <a:rPr lang="en-GB" sz="4000" b="1" u="sng" dirty="0"/>
              <a:t>protagonist</a:t>
            </a:r>
            <a:r>
              <a:rPr lang="en-GB" sz="3200" dirty="0"/>
              <a:t> is the leading character or one of the major characters in a play, film, novel, etc…</a:t>
            </a:r>
            <a:endParaRPr lang="en-GB" sz="4800" dirty="0"/>
          </a:p>
        </p:txBody>
      </p:sp>
      <p:sp>
        <p:nvSpPr>
          <p:cNvPr id="6" name="Title 5">
            <a:extLst>
              <a:ext uri="{FF2B5EF4-FFF2-40B4-BE49-F238E27FC236}">
                <a16:creationId xmlns:a16="http://schemas.microsoft.com/office/drawing/2014/main" id="{2CC06A5A-BFC3-424D-9BB8-0C59A361F020}"/>
              </a:ext>
            </a:extLst>
          </p:cNvPr>
          <p:cNvSpPr>
            <a:spLocks noGrp="1"/>
          </p:cNvSpPr>
          <p:nvPr>
            <p:ph type="title"/>
          </p:nvPr>
        </p:nvSpPr>
        <p:spPr>
          <a:xfrm rot="21227985">
            <a:off x="576792" y="736576"/>
            <a:ext cx="4200165" cy="1325563"/>
          </a:xfrm>
        </p:spPr>
        <p:txBody>
          <a:bodyPr/>
          <a:lstStyle/>
          <a:p>
            <a:r>
              <a:rPr lang="en-US" dirty="0"/>
              <a:t>Protagonist</a:t>
            </a:r>
            <a:endParaRPr lang="en-GB" dirty="0"/>
          </a:p>
        </p:txBody>
      </p:sp>
      <p:pic>
        <p:nvPicPr>
          <p:cNvPr id="3074" name="Picture 2" descr="See the source image">
            <a:extLst>
              <a:ext uri="{FF2B5EF4-FFF2-40B4-BE49-F238E27FC236}">
                <a16:creationId xmlns:a16="http://schemas.microsoft.com/office/drawing/2014/main" id="{992A567B-A1A9-49EB-978A-1C281C396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025" y="0"/>
            <a:ext cx="4895751" cy="36718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e the source image">
            <a:extLst>
              <a:ext uri="{FF2B5EF4-FFF2-40B4-BE49-F238E27FC236}">
                <a16:creationId xmlns:a16="http://schemas.microsoft.com/office/drawing/2014/main" id="{F81FD896-30D8-431D-B77E-96C3DCE917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089" y="3671813"/>
            <a:ext cx="5541782" cy="3114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58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C6296B-EA5D-42F8-A2DD-0EE78EAF0C1A}"/>
              </a:ext>
            </a:extLst>
          </p:cNvPr>
          <p:cNvPicPr>
            <a:picLocks noChangeAspect="1"/>
          </p:cNvPicPr>
          <p:nvPr/>
        </p:nvPicPr>
        <p:blipFill>
          <a:blip r:embed="rId2"/>
          <a:stretch>
            <a:fillRect/>
          </a:stretch>
        </p:blipFill>
        <p:spPr>
          <a:xfrm>
            <a:off x="-1" y="0"/>
            <a:ext cx="12192001" cy="6850930"/>
          </a:xfrm>
          <a:prstGeom prst="rect">
            <a:avLst/>
          </a:prstGeom>
        </p:spPr>
      </p:pic>
    </p:spTree>
    <p:extLst>
      <p:ext uri="{BB962C8B-B14F-4D97-AF65-F5344CB8AC3E}">
        <p14:creationId xmlns:p14="http://schemas.microsoft.com/office/powerpoint/2010/main" val="3203888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ADD7D0-580C-42B2-8BAA-F1314E99213B}"/>
              </a:ext>
            </a:extLst>
          </p:cNvPr>
          <p:cNvSpPr>
            <a:spLocks noGrp="1"/>
          </p:cNvSpPr>
          <p:nvPr>
            <p:ph type="sldNum" sz="quarter" idx="12"/>
          </p:nvPr>
        </p:nvSpPr>
        <p:spPr/>
        <p:txBody>
          <a:bodyPr/>
          <a:lstStyle/>
          <a:p>
            <a:fld id="{98C0CDE5-970C-4CC4-BF43-0DA127E73E82}" type="slidenum">
              <a:rPr lang="en-US" noProof="0" smtClean="0"/>
              <a:t>8</a:t>
            </a:fld>
            <a:endParaRPr lang="en-US" noProof="0" dirty="0"/>
          </a:p>
        </p:txBody>
      </p:sp>
      <p:pic>
        <p:nvPicPr>
          <p:cNvPr id="1026" name="Picture 2" descr="https://upload.wikimedia.org/wikipedia/commons/thumb/c/c2/Willmann%2C_Colin%2C_%26_Outhwaite%2C_Capt._Gulliver%2C_cph.3b18901.jpg/220px-Willmann%2C_Colin%2C_%26_Outhwaite%2C_Capt._Gulliver%2C_cph.3b18901.jpg">
            <a:extLst>
              <a:ext uri="{FF2B5EF4-FFF2-40B4-BE49-F238E27FC236}">
                <a16:creationId xmlns:a16="http://schemas.microsoft.com/office/drawing/2014/main" id="{08D089D1-740E-470C-B876-E99EC6C12C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813" y="123039"/>
            <a:ext cx="2312090" cy="3426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3784417B-1155-452D-935B-8F5C56867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377" y="96772"/>
            <a:ext cx="2251229" cy="34523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77190E35-EE93-4BA6-9801-5C6C64B85A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9677" y="109905"/>
            <a:ext cx="2318752" cy="34523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FCC398A9-ADB1-4975-9D02-8A56AA1C50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3402" y="3335131"/>
            <a:ext cx="2351476" cy="34260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a:extLst>
              <a:ext uri="{FF2B5EF4-FFF2-40B4-BE49-F238E27FC236}">
                <a16:creationId xmlns:a16="http://schemas.microsoft.com/office/drawing/2014/main" id="{FF803F0E-1BEF-489E-942A-8C17530306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3573" y="3308391"/>
            <a:ext cx="2312090" cy="34397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DAB9503-1F17-41F4-BD5B-D4DE663946C4}"/>
              </a:ext>
            </a:extLst>
          </p:cNvPr>
          <p:cNvSpPr txBox="1"/>
          <p:nvPr/>
        </p:nvSpPr>
        <p:spPr>
          <a:xfrm>
            <a:off x="701813" y="3429001"/>
            <a:ext cx="2181589" cy="646331"/>
          </a:xfrm>
          <a:prstGeom prst="rect">
            <a:avLst/>
          </a:prstGeom>
          <a:solidFill>
            <a:schemeClr val="bg1"/>
          </a:solidFill>
        </p:spPr>
        <p:txBody>
          <a:bodyPr wrap="square" rtlCol="0">
            <a:spAutoFit/>
          </a:bodyPr>
          <a:lstStyle/>
          <a:p>
            <a:pPr algn="ctr"/>
            <a:r>
              <a:rPr lang="en-US" dirty="0"/>
              <a:t>Lemuel Gulliver, </a:t>
            </a:r>
          </a:p>
          <a:p>
            <a:pPr algn="ctr"/>
            <a:r>
              <a:rPr lang="en-US" dirty="0"/>
              <a:t>on his ship</a:t>
            </a:r>
            <a:endParaRPr lang="en-GB" dirty="0"/>
          </a:p>
        </p:txBody>
      </p:sp>
      <p:sp>
        <p:nvSpPr>
          <p:cNvPr id="12" name="TextBox 11">
            <a:extLst>
              <a:ext uri="{FF2B5EF4-FFF2-40B4-BE49-F238E27FC236}">
                <a16:creationId xmlns:a16="http://schemas.microsoft.com/office/drawing/2014/main" id="{D13229D5-F2D7-4343-9286-B6064B9C1D13}"/>
              </a:ext>
            </a:extLst>
          </p:cNvPr>
          <p:cNvSpPr txBox="1"/>
          <p:nvPr/>
        </p:nvSpPr>
        <p:spPr>
          <a:xfrm>
            <a:off x="5286171" y="3562269"/>
            <a:ext cx="1670953" cy="923330"/>
          </a:xfrm>
          <a:prstGeom prst="rect">
            <a:avLst/>
          </a:prstGeom>
          <a:solidFill>
            <a:schemeClr val="bg1"/>
          </a:solidFill>
        </p:spPr>
        <p:txBody>
          <a:bodyPr wrap="square" rtlCol="0">
            <a:spAutoFit/>
          </a:bodyPr>
          <a:lstStyle/>
          <a:p>
            <a:pPr algn="ctr"/>
            <a:r>
              <a:rPr lang="en-GB" dirty="0"/>
              <a:t>Brobdingnag, a land of big people</a:t>
            </a:r>
          </a:p>
        </p:txBody>
      </p:sp>
      <p:sp>
        <p:nvSpPr>
          <p:cNvPr id="14" name="TextBox 13">
            <a:extLst>
              <a:ext uri="{FF2B5EF4-FFF2-40B4-BE49-F238E27FC236}">
                <a16:creationId xmlns:a16="http://schemas.microsoft.com/office/drawing/2014/main" id="{80BB6750-A19A-4603-8169-EF2C7E390EE0}"/>
              </a:ext>
            </a:extLst>
          </p:cNvPr>
          <p:cNvSpPr txBox="1"/>
          <p:nvPr/>
        </p:nvSpPr>
        <p:spPr>
          <a:xfrm>
            <a:off x="2883402" y="5991478"/>
            <a:ext cx="2349006" cy="923330"/>
          </a:xfrm>
          <a:prstGeom prst="rect">
            <a:avLst/>
          </a:prstGeom>
          <a:solidFill>
            <a:schemeClr val="bg1"/>
          </a:solidFill>
        </p:spPr>
        <p:txBody>
          <a:bodyPr wrap="square" rtlCol="0">
            <a:spAutoFit/>
          </a:bodyPr>
          <a:lstStyle/>
          <a:p>
            <a:pPr algn="ctr"/>
            <a:r>
              <a:rPr lang="en-GB" dirty="0"/>
              <a:t>Laputa, a land of intelligent but useless people </a:t>
            </a:r>
          </a:p>
        </p:txBody>
      </p:sp>
      <p:sp>
        <p:nvSpPr>
          <p:cNvPr id="15" name="TextBox 14">
            <a:extLst>
              <a:ext uri="{FF2B5EF4-FFF2-40B4-BE49-F238E27FC236}">
                <a16:creationId xmlns:a16="http://schemas.microsoft.com/office/drawing/2014/main" id="{9159300E-7915-41AE-9931-144485E4224F}"/>
              </a:ext>
            </a:extLst>
          </p:cNvPr>
          <p:cNvSpPr txBox="1"/>
          <p:nvPr/>
        </p:nvSpPr>
        <p:spPr>
          <a:xfrm>
            <a:off x="9245663" y="3589068"/>
            <a:ext cx="1946104" cy="646331"/>
          </a:xfrm>
          <a:prstGeom prst="rect">
            <a:avLst/>
          </a:prstGeom>
          <a:solidFill>
            <a:schemeClr val="bg1"/>
          </a:solidFill>
        </p:spPr>
        <p:txBody>
          <a:bodyPr wrap="square" rtlCol="0">
            <a:spAutoFit/>
          </a:bodyPr>
          <a:lstStyle/>
          <a:p>
            <a:pPr algn="ctr"/>
            <a:r>
              <a:rPr lang="en-GB" dirty="0"/>
              <a:t>Lilliput, a land of little people</a:t>
            </a:r>
          </a:p>
        </p:txBody>
      </p:sp>
      <p:sp>
        <p:nvSpPr>
          <p:cNvPr id="16" name="TextBox 15">
            <a:extLst>
              <a:ext uri="{FF2B5EF4-FFF2-40B4-BE49-F238E27FC236}">
                <a16:creationId xmlns:a16="http://schemas.microsoft.com/office/drawing/2014/main" id="{127F7397-83B4-4010-9CE1-2EAD442F93FD}"/>
              </a:ext>
            </a:extLst>
          </p:cNvPr>
          <p:cNvSpPr txBox="1"/>
          <p:nvPr/>
        </p:nvSpPr>
        <p:spPr>
          <a:xfrm>
            <a:off x="6931103" y="6129977"/>
            <a:ext cx="2318752" cy="646331"/>
          </a:xfrm>
          <a:prstGeom prst="rect">
            <a:avLst/>
          </a:prstGeom>
          <a:solidFill>
            <a:schemeClr val="bg1"/>
          </a:solidFill>
        </p:spPr>
        <p:txBody>
          <a:bodyPr wrap="square" rtlCol="0">
            <a:spAutoFit/>
          </a:bodyPr>
          <a:lstStyle/>
          <a:p>
            <a:pPr algn="ctr"/>
            <a:r>
              <a:rPr lang="en-GB" dirty="0" err="1"/>
              <a:t>Houyhnhnm</a:t>
            </a:r>
            <a:r>
              <a:rPr lang="en-GB" dirty="0"/>
              <a:t>, a land of horses</a:t>
            </a:r>
          </a:p>
        </p:txBody>
      </p:sp>
    </p:spTree>
    <p:extLst>
      <p:ext uri="{BB962C8B-B14F-4D97-AF65-F5344CB8AC3E}">
        <p14:creationId xmlns:p14="http://schemas.microsoft.com/office/powerpoint/2010/main" val="471514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19C5F-6E35-47E0-A983-A079F12F91AC}"/>
              </a:ext>
            </a:extLst>
          </p:cNvPr>
          <p:cNvSpPr>
            <a:spLocks noGrp="1"/>
          </p:cNvSpPr>
          <p:nvPr>
            <p:ph type="title"/>
          </p:nvPr>
        </p:nvSpPr>
        <p:spPr>
          <a:xfrm rot="21180000">
            <a:off x="62073" y="300822"/>
            <a:ext cx="5017865" cy="1325563"/>
          </a:xfrm>
        </p:spPr>
        <p:txBody>
          <a:bodyPr>
            <a:normAutofit/>
          </a:bodyPr>
          <a:lstStyle/>
          <a:p>
            <a:r>
              <a:rPr lang="en-US" sz="3200" dirty="0"/>
              <a:t>Who is Lemuel Gulliver?</a:t>
            </a:r>
            <a:endParaRPr lang="en-GB" sz="3200" dirty="0"/>
          </a:p>
        </p:txBody>
      </p:sp>
      <p:sp>
        <p:nvSpPr>
          <p:cNvPr id="3" name="Text Placeholder 2">
            <a:extLst>
              <a:ext uri="{FF2B5EF4-FFF2-40B4-BE49-F238E27FC236}">
                <a16:creationId xmlns:a16="http://schemas.microsoft.com/office/drawing/2014/main" id="{E4117420-F003-4CF6-9453-4613CE8931E6}"/>
              </a:ext>
            </a:extLst>
          </p:cNvPr>
          <p:cNvSpPr>
            <a:spLocks noGrp="1"/>
          </p:cNvSpPr>
          <p:nvPr>
            <p:ph type="body" sz="quarter" idx="13"/>
          </p:nvPr>
        </p:nvSpPr>
        <p:spPr>
          <a:xfrm>
            <a:off x="-344631" y="3306452"/>
            <a:ext cx="12799461" cy="2111508"/>
          </a:xfrm>
        </p:spPr>
        <p:txBody>
          <a:bodyPr>
            <a:normAutofit fontScale="25000" lnSpcReduction="20000"/>
          </a:bodyPr>
          <a:lstStyle/>
          <a:p>
            <a:r>
              <a:rPr lang="en-GB" sz="11200" dirty="0">
                <a:solidFill>
                  <a:srgbClr val="1A0200"/>
                </a:solidFill>
              </a:rPr>
              <a:t>Lemuel Gulliver, is the fictional protagonist and narrator of </a:t>
            </a:r>
          </a:p>
          <a:p>
            <a:r>
              <a:rPr lang="en-GB" sz="11200" i="1" dirty="0">
                <a:solidFill>
                  <a:srgbClr val="1A0200"/>
                </a:solidFill>
              </a:rPr>
              <a:t>Gulliver’s Travels</a:t>
            </a:r>
            <a:r>
              <a:rPr lang="en-GB" sz="11200" dirty="0">
                <a:solidFill>
                  <a:srgbClr val="1A0200"/>
                </a:solidFill>
              </a:rPr>
              <a:t>, a novel written by Jonathan Swift.  </a:t>
            </a:r>
          </a:p>
          <a:p>
            <a:r>
              <a:rPr lang="en-GB" sz="11200" dirty="0">
                <a:solidFill>
                  <a:srgbClr val="1A0200"/>
                </a:solidFill>
              </a:rPr>
              <a:t>Gulliver was born in  England in 1661.</a:t>
            </a:r>
          </a:p>
          <a:p>
            <a:r>
              <a:rPr lang="en-GB" sz="11200" dirty="0">
                <a:solidFill>
                  <a:srgbClr val="1A0200"/>
                </a:solidFill>
              </a:rPr>
              <a:t>Gulliver studied medicine and educated himself in navigation and mathematics.</a:t>
            </a:r>
          </a:p>
          <a:p>
            <a:r>
              <a:rPr lang="en-GB" sz="11200" dirty="0">
                <a:solidFill>
                  <a:srgbClr val="1A0200"/>
                </a:solidFill>
              </a:rPr>
              <a:t>He left a comfortable life in England for an adventurous life of exploration. </a:t>
            </a:r>
          </a:p>
          <a:p>
            <a:r>
              <a:rPr lang="en-GB" sz="11200" dirty="0">
                <a:solidFill>
                  <a:srgbClr val="1A0200"/>
                </a:solidFill>
              </a:rPr>
              <a:t>In 1699, Gulliver set sail on a voyage.</a:t>
            </a:r>
          </a:p>
          <a:p>
            <a:r>
              <a:rPr lang="en-GB" sz="11200" dirty="0">
                <a:solidFill>
                  <a:srgbClr val="1A0200"/>
                </a:solidFill>
              </a:rPr>
              <a:t>Bad food weakened the crew. </a:t>
            </a:r>
          </a:p>
          <a:p>
            <a:r>
              <a:rPr lang="en-GB" sz="11200" dirty="0">
                <a:solidFill>
                  <a:srgbClr val="1A0200"/>
                </a:solidFill>
              </a:rPr>
              <a:t>His ship encountered violent storms, hit a rock and split. </a:t>
            </a:r>
          </a:p>
          <a:p>
            <a:r>
              <a:rPr lang="en-GB" sz="11200" dirty="0">
                <a:solidFill>
                  <a:srgbClr val="1A0200"/>
                </a:solidFill>
              </a:rPr>
              <a:t>Six of the crew members, including Gulliver, got into a small boat. </a:t>
            </a:r>
          </a:p>
          <a:p>
            <a:r>
              <a:rPr lang="en-US" sz="11200" dirty="0">
                <a:solidFill>
                  <a:srgbClr val="1A0200"/>
                </a:solidFill>
              </a:rPr>
              <a:t>The boat overturned. </a:t>
            </a:r>
            <a:endParaRPr lang="en-GB" sz="11200" dirty="0">
              <a:solidFill>
                <a:srgbClr val="1A0200"/>
              </a:solidFill>
            </a:endParaRPr>
          </a:p>
          <a:p>
            <a:r>
              <a:rPr lang="en-GB" sz="11200" dirty="0">
                <a:solidFill>
                  <a:srgbClr val="1A0200"/>
                </a:solidFill>
              </a:rPr>
              <a:t>Gulliver swam until he reached an island.</a:t>
            </a:r>
          </a:p>
          <a:p>
            <a:endParaRPr lang="en-GB" sz="11200" dirty="0">
              <a:solidFill>
                <a:srgbClr val="1A0200"/>
              </a:solidFill>
            </a:endParaRPr>
          </a:p>
          <a:p>
            <a:endParaRPr lang="en-GB" dirty="0"/>
          </a:p>
        </p:txBody>
      </p:sp>
    </p:spTree>
    <p:extLst>
      <p:ext uri="{BB962C8B-B14F-4D97-AF65-F5344CB8AC3E}">
        <p14:creationId xmlns:p14="http://schemas.microsoft.com/office/powerpoint/2010/main" val="4244770795"/>
      </p:ext>
    </p:extLst>
  </p:cSld>
  <p:clrMapOvr>
    <a:masterClrMapping/>
  </p:clrMapOvr>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Elementary school presentation_AAS_v4" id="{A1DE4719-C921-4876-B2FB-6B9A65FA4A71}" vid="{085AC972-F1A4-4B51-A582-8C15E7A469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EE5440-5A1F-438E-9118-BE5E33F9727E}">
  <ds:schemaRefs>
    <ds:schemaRef ds:uri="http://schemas.microsoft.com/sharepoint/v3/contenttype/forms"/>
  </ds:schemaRefs>
</ds:datastoreItem>
</file>

<file path=customXml/itemProps2.xml><?xml version="1.0" encoding="utf-8"?>
<ds:datastoreItem xmlns:ds="http://schemas.openxmlformats.org/officeDocument/2006/customXml" ds:itemID="{BEF6C8FF-3D90-457B-9108-406F928CD7CB}">
  <ds:schemaRefs>
    <ds:schemaRef ds:uri="http://purl.org/dc/elements/1.1/"/>
    <ds:schemaRef ds:uri="http://schemas.microsoft.com/office/2006/documentManagement/typ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71af3243-3dd4-4a8d-8c0d-dd76da1f02a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54E2D03-4971-40C6-9798-67DD10EB96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Elementary school presentation</Template>
  <TotalTime>0</TotalTime>
  <Words>858</Words>
  <Application>Microsoft Office PowerPoint</Application>
  <PresentationFormat>Widescreen</PresentationFormat>
  <Paragraphs>191</Paragraphs>
  <Slides>34</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Comic Sans MS</vt:lpstr>
      <vt:lpstr>Franklin Gothic Book</vt:lpstr>
      <vt:lpstr>Office Theme</vt:lpstr>
      <vt:lpstr>Lesson 5 Literature  </vt:lpstr>
      <vt:lpstr>Lesson 5 Objectives</vt:lpstr>
      <vt:lpstr>Lesson Resources</vt:lpstr>
      <vt:lpstr>Setting</vt:lpstr>
      <vt:lpstr>Narrator </vt:lpstr>
      <vt:lpstr>Protagonist</vt:lpstr>
      <vt:lpstr>PowerPoint Presentation</vt:lpstr>
      <vt:lpstr>PowerPoint Presentation</vt:lpstr>
      <vt:lpstr>Who is Lemuel Gulliver?</vt:lpstr>
      <vt:lpstr>PowerPoint Presentation</vt:lpstr>
      <vt:lpstr>NEW WORDS - Using a dictionary!</vt:lpstr>
      <vt:lpstr>New words</vt:lpstr>
      <vt:lpstr>PowerPoint Presentation</vt:lpstr>
      <vt:lpstr>PowerPoint Presentation</vt:lpstr>
      <vt:lpstr>PowerPoint Presentation</vt:lpstr>
      <vt:lpstr>PowerPoint Presentation</vt:lpstr>
      <vt:lpstr>Step 1</vt:lpstr>
      <vt:lpstr>PowerPoint Presentation</vt:lpstr>
      <vt:lpstr>PowerPoint Presentation</vt:lpstr>
      <vt:lpstr>Step 2 - Discuss the question</vt:lpstr>
      <vt:lpstr>Step 3</vt:lpstr>
      <vt:lpstr>Step 3: Answer these questions!</vt:lpstr>
      <vt:lpstr>Step 4 - Discuss the questions</vt:lpstr>
      <vt:lpstr>Step 4 - Discuss the questions</vt:lpstr>
      <vt:lpstr>Step 5</vt:lpstr>
      <vt:lpstr>PowerPoint Presentation</vt:lpstr>
      <vt:lpstr>PowerPoint Presentation</vt:lpstr>
      <vt:lpstr>Step 6</vt:lpstr>
      <vt:lpstr>Step 7</vt:lpstr>
      <vt:lpstr>Step 8</vt:lpstr>
      <vt:lpstr>Step 9</vt:lpstr>
      <vt:lpstr>PowerPoint Presentation</vt:lpstr>
      <vt:lpstr>What are the differences?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2021-02-08T08:30:35Z</dcterms:created>
  <dcterms:modified xsi:type="dcterms:W3CDTF">2021-05-13T07:39:28Z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