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7" r:id="rId7"/>
    <p:sldId id="282" r:id="rId8"/>
    <p:sldId id="277" r:id="rId9"/>
    <p:sldId id="280" r:id="rId10"/>
    <p:sldId id="278" r:id="rId11"/>
    <p:sldId id="279" r:id="rId12"/>
    <p:sldId id="266" r:id="rId13"/>
    <p:sldId id="262" r:id="rId14"/>
    <p:sldId id="28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4</a:t>
            </a:r>
            <a:br>
              <a:rPr lang="en-US" sz="4800" dirty="0"/>
            </a:br>
            <a:r>
              <a:rPr lang="en-US" sz="4800" dirty="0"/>
              <a:t>Speaking</a:t>
            </a:r>
            <a:endParaRPr lang="ru-RU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09767" y="5112340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763AF-5C25-4565-8855-2336EE1BB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dirty="0"/>
              <a:t>Success</a:t>
            </a:r>
            <a:r>
              <a:rPr lang="en-GB" sz="2400" dirty="0"/>
              <a:t> </a:t>
            </a:r>
            <a:r>
              <a:rPr lang="en-GB" sz="2400" b="1" dirty="0"/>
              <a:t>criteria</a:t>
            </a:r>
            <a:r>
              <a:rPr lang="en-GB" sz="2400" dirty="0"/>
              <a:t> are a list of steps you have to follow or a list of features you are to include in your task. </a:t>
            </a:r>
            <a:r>
              <a:rPr lang="en-GB" sz="2400"/>
              <a:t>They will </a:t>
            </a:r>
            <a:r>
              <a:rPr lang="en-GB" sz="2400" dirty="0"/>
              <a:t>make you aware of what is expected and help you self-assess your work.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BC75A3-B711-4393-A772-EAC48E18F3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Criteria!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D3E19-B5E9-48B8-8456-4A0C640C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5384">
            <a:off x="3988781" y="-295069"/>
            <a:ext cx="8614358" cy="51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6BA45-65CB-4D94-A8E6-8601556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0CEB2E93-83B6-43C7-AB9D-C4C70142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87C1C-4843-45F7-B606-F496E7E2E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924735" y="3889410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455" y="2272937"/>
            <a:ext cx="4310933" cy="4038011"/>
          </a:xfrm>
        </p:spPr>
        <p:txBody>
          <a:bodyPr>
            <a:normAutofit/>
          </a:bodyPr>
          <a:lstStyle/>
          <a:p>
            <a:r>
              <a:rPr lang="en-US" sz="2800" dirty="0"/>
              <a:t>You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give advice.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are the success criteria for giving advice.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344362" y="2908235"/>
            <a:ext cx="2832471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Scenarios</a:t>
            </a:r>
          </a:p>
          <a:p>
            <a:endParaRPr lang="en-US" dirty="0"/>
          </a:p>
          <a:p>
            <a:r>
              <a:rPr lang="en-US" dirty="0"/>
              <a:t>Sentence Starters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Success Criteria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341EA3-15EB-4868-8A93-F002B462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Lesson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3D1CB3-2273-41F4-A69D-3BC306D40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 giving advice on how to deal with bullies!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36D720-04CB-4762-B6AE-DDCE851CF9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26" name="Picture 2" descr="Image result for Someone Giving Advice">
            <a:extLst>
              <a:ext uri="{FF2B5EF4-FFF2-40B4-BE49-F238E27FC236}">
                <a16:creationId xmlns:a16="http://schemas.microsoft.com/office/drawing/2014/main" id="{80BB62A8-5D7E-4C85-AD4A-6E5D202A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498">
            <a:off x="-1299106" y="24043"/>
            <a:ext cx="7254494" cy="51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441024C-0D12-4CFA-B514-F10CA80D4F4C}"/>
              </a:ext>
            </a:extLst>
          </p:cNvPr>
          <p:cNvSpPr txBox="1">
            <a:spLocks/>
          </p:cNvSpPr>
          <p:nvPr/>
        </p:nvSpPr>
        <p:spPr>
          <a:xfrm>
            <a:off x="6813488" y="3752884"/>
            <a:ext cx="4044761" cy="2492481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108000" rIns="108000" bIns="108000" rtlCol="0" anchor="ctr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FF0000"/>
                </a:solidFill>
              </a:rPr>
              <a:t>Listen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FF0000"/>
                </a:solidFill>
              </a:rPr>
              <a:t>Understand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FF0000"/>
                </a:solidFill>
              </a:rPr>
              <a:t>Reflect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FF0000"/>
                </a:solidFill>
              </a:rPr>
              <a:t>Advise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69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BFB070-149C-4767-935A-192A4C83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DF0197-B224-4E7A-B4B6-26924437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clip!</a:t>
            </a:r>
            <a:endParaRPr lang="en-GB" dirty="0"/>
          </a:p>
        </p:txBody>
      </p:sp>
      <p:pic>
        <p:nvPicPr>
          <p:cNvPr id="12" name="y2mate.com - Giving Advice  ESL Conversations  A Conversation about Giving Advice_1080p">
            <a:hlinkClick r:id="" action="ppaction://media"/>
            <a:extLst>
              <a:ext uri="{FF2B5EF4-FFF2-40B4-BE49-F238E27FC236}">
                <a16:creationId xmlns:a16="http://schemas.microsoft.com/office/drawing/2014/main" id="{1A61A6FC-CFF6-42DF-96E5-8861E1FE742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775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39108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0F62F61-7F65-4A5C-A9BE-CD26B7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82" y="0"/>
            <a:ext cx="9736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B0963-FBDA-4012-86A1-EDCFF7C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C800E28-8A76-4441-BDA4-2908E25592C3}"/>
              </a:ext>
            </a:extLst>
          </p:cNvPr>
          <p:cNvSpPr/>
          <p:nvPr/>
        </p:nvSpPr>
        <p:spPr>
          <a:xfrm>
            <a:off x="1458930" y="708973"/>
            <a:ext cx="3256908" cy="1972582"/>
          </a:xfrm>
          <a:prstGeom prst="wedgeEllipseCallout">
            <a:avLst>
              <a:gd name="adj1" fmla="val 43010"/>
              <a:gd name="adj2" fmla="val 5267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9C67E7C-DB59-451E-B9EE-BF1B521A4C22}"/>
              </a:ext>
            </a:extLst>
          </p:cNvPr>
          <p:cNvSpPr/>
          <p:nvPr/>
        </p:nvSpPr>
        <p:spPr>
          <a:xfrm>
            <a:off x="2599362" y="2805623"/>
            <a:ext cx="2589532" cy="1612926"/>
          </a:xfrm>
          <a:prstGeom prst="wedgeEllipseCallout">
            <a:avLst>
              <a:gd name="adj1" fmla="val 53420"/>
              <a:gd name="adj2" fmla="val 6413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F343DDF-F9AF-42D1-80D9-F1D654DEFF86}"/>
              </a:ext>
            </a:extLst>
          </p:cNvPr>
          <p:cNvSpPr/>
          <p:nvPr/>
        </p:nvSpPr>
        <p:spPr>
          <a:xfrm>
            <a:off x="2083576" y="4653277"/>
            <a:ext cx="2432116" cy="1847654"/>
          </a:xfrm>
          <a:prstGeom prst="wedgeEllipseCallout">
            <a:avLst>
              <a:gd name="adj1" fmla="val 50885"/>
              <a:gd name="adj2" fmla="val 4411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066E5D0-181B-4459-9AF1-E727D7FB234E}"/>
              </a:ext>
            </a:extLst>
          </p:cNvPr>
          <p:cNvSpPr/>
          <p:nvPr/>
        </p:nvSpPr>
        <p:spPr>
          <a:xfrm>
            <a:off x="7806965" y="547051"/>
            <a:ext cx="2432116" cy="1847654"/>
          </a:xfrm>
          <a:prstGeom prst="wedgeEllipseCallout">
            <a:avLst>
              <a:gd name="adj1" fmla="val -50744"/>
              <a:gd name="adj2" fmla="val 5139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97FCB46-8285-437E-8B19-3EFAEF995372}"/>
              </a:ext>
            </a:extLst>
          </p:cNvPr>
          <p:cNvSpPr/>
          <p:nvPr/>
        </p:nvSpPr>
        <p:spPr>
          <a:xfrm>
            <a:off x="7806965" y="4463296"/>
            <a:ext cx="2432116" cy="1847654"/>
          </a:xfrm>
          <a:prstGeom prst="wedgeEllipseCallout">
            <a:avLst>
              <a:gd name="adj1" fmla="val -50321"/>
              <a:gd name="adj2" fmla="val 5139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227605-0B32-4B1F-92FF-74399D4EE0F6}"/>
              </a:ext>
            </a:extLst>
          </p:cNvPr>
          <p:cNvSpPr txBox="1"/>
          <p:nvPr/>
        </p:nvSpPr>
        <p:spPr>
          <a:xfrm>
            <a:off x="1952919" y="960609"/>
            <a:ext cx="2667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you mind </a:t>
            </a:r>
          </a:p>
          <a:p>
            <a:r>
              <a:rPr lang="en-US" sz="2800" dirty="0"/>
              <a:t>if I ask you for some advice?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811C7D-0C67-4008-9A2B-5282DF6CD182}"/>
              </a:ext>
            </a:extLst>
          </p:cNvPr>
          <p:cNvSpPr txBox="1"/>
          <p:nvPr/>
        </p:nvSpPr>
        <p:spPr>
          <a:xfrm>
            <a:off x="3087384" y="3135032"/>
            <a:ext cx="26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think you should …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BD0C4-0D8E-4AC1-BD37-56E02DEAC5F7}"/>
              </a:ext>
            </a:extLst>
          </p:cNvPr>
          <p:cNvSpPr txBox="1"/>
          <p:nvPr/>
        </p:nvSpPr>
        <p:spPr>
          <a:xfrm>
            <a:off x="7880808" y="993824"/>
            <a:ext cx="2852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 you want/need …?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3603E-6890-4628-8519-7CA5D1D003F5}"/>
              </a:ext>
            </a:extLst>
          </p:cNvPr>
          <p:cNvSpPr txBox="1"/>
          <p:nvPr/>
        </p:nvSpPr>
        <p:spPr>
          <a:xfrm>
            <a:off x="7988497" y="5155489"/>
            <a:ext cx="2667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Great! I will …</a:t>
            </a:r>
            <a:endParaRPr lang="en-GB" sz="2800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AFC9AAE7-CDFF-41BD-B1A2-EE445307CCFB}"/>
              </a:ext>
            </a:extLst>
          </p:cNvPr>
          <p:cNvSpPr/>
          <p:nvPr/>
        </p:nvSpPr>
        <p:spPr>
          <a:xfrm>
            <a:off x="6049453" y="2709173"/>
            <a:ext cx="2589532" cy="1612926"/>
          </a:xfrm>
          <a:prstGeom prst="wedgeEllipseCallout">
            <a:avLst>
              <a:gd name="adj1" fmla="val -34263"/>
              <a:gd name="adj2" fmla="val 685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89B76-87BF-4152-A82F-44868408D6CB}"/>
              </a:ext>
            </a:extLst>
          </p:cNvPr>
          <p:cNvSpPr txBox="1"/>
          <p:nvPr/>
        </p:nvSpPr>
        <p:spPr>
          <a:xfrm>
            <a:off x="6473072" y="2985425"/>
            <a:ext cx="26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don’t </a:t>
            </a:r>
          </a:p>
          <a:p>
            <a:r>
              <a:rPr lang="en-US" sz="2800" dirty="0"/>
              <a:t>you …?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5E316-831F-44F8-BEF1-D53D603EDF2F}"/>
              </a:ext>
            </a:extLst>
          </p:cNvPr>
          <p:cNvSpPr txBox="1"/>
          <p:nvPr/>
        </p:nvSpPr>
        <p:spPr>
          <a:xfrm>
            <a:off x="2399298" y="5100050"/>
            <a:ext cx="2276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 for your advice!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96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236A5-0FCD-429B-8BCF-6B42A109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70F36-1E84-4969-9885-DC4A0E18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 1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69A82A-3D43-400E-9270-6AC97AB3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378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I would like to have a pet. My parents are against the idea because we live in a flat and they say that pets need a lot of care and space to move around. </a:t>
            </a:r>
          </a:p>
          <a:p>
            <a:pPr marL="0" indent="0" algn="ctr">
              <a:buNone/>
            </a:pPr>
            <a:r>
              <a:rPr lang="en-GB" sz="4000" dirty="0"/>
              <a:t>How can I change their mind? </a:t>
            </a:r>
          </a:p>
        </p:txBody>
      </p:sp>
      <p:pic>
        <p:nvPicPr>
          <p:cNvPr id="3074" name="Picture 2" descr="https://returnmed.com.au/wp-content/uploads/2018/01/pets-e1490696661315.jpg">
            <a:extLst>
              <a:ext uri="{FF2B5EF4-FFF2-40B4-BE49-F238E27FC236}">
                <a16:creationId xmlns:a16="http://schemas.microsoft.com/office/drawing/2014/main" id="{4F1A0285-C3D7-40E7-A8C9-4775A77F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90402"/>
            <a:ext cx="5075433" cy="19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364D6-375E-40E4-9BCC-B26FAEF3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E8A8B1-D9A8-476A-B47A-12430C87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 2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AB28C-F4A1-4F88-9C75-7E2A8130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058" y="1942690"/>
            <a:ext cx="8456488" cy="3907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During the weekend and holidays, I start feeling bored and lonely. I miss my school friends. </a:t>
            </a:r>
          </a:p>
          <a:p>
            <a:pPr marL="0" indent="0" algn="ctr">
              <a:buNone/>
            </a:pPr>
            <a:r>
              <a:rPr lang="en-GB" sz="4000" dirty="0"/>
              <a:t>What can I do? </a:t>
            </a:r>
          </a:p>
        </p:txBody>
      </p:sp>
      <p:pic>
        <p:nvPicPr>
          <p:cNvPr id="2050" name="Picture 2" descr="http://mountainsidechurch.ca/wp-content/uploads/2018/10/6-1.jpg">
            <a:extLst>
              <a:ext uri="{FF2B5EF4-FFF2-40B4-BE49-F238E27FC236}">
                <a16:creationId xmlns:a16="http://schemas.microsoft.com/office/drawing/2014/main" id="{5FFE6FC9-2C5A-4116-A6AA-67B5D4D2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64" y="4413886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1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37360" y="708660"/>
            <a:ext cx="9749790" cy="6013450"/>
          </a:xfrm>
        </p:spPr>
        <p:txBody>
          <a:bodyPr tIns="180000" bIns="108000" numCol="2">
            <a:normAutofit fontScale="25000" lnSpcReduction="20000"/>
          </a:bodyPr>
          <a:lstStyle/>
          <a:p>
            <a:pPr lvl="0"/>
            <a:r>
              <a:rPr lang="en-GB" sz="11200" dirty="0"/>
              <a:t>I don’t think you should … </a:t>
            </a:r>
          </a:p>
          <a:p>
            <a:pPr lvl="0"/>
            <a:r>
              <a:rPr lang="en-GB" sz="11200" dirty="0"/>
              <a:t>You ought to …</a:t>
            </a:r>
          </a:p>
          <a:p>
            <a:pPr lvl="0"/>
            <a:r>
              <a:rPr lang="en-GB" sz="11200" dirty="0"/>
              <a:t>You ought not to … </a:t>
            </a:r>
          </a:p>
          <a:p>
            <a:pPr lvl="0"/>
            <a:r>
              <a:rPr lang="en-GB" sz="11200" dirty="0"/>
              <a:t>If I were you … </a:t>
            </a:r>
          </a:p>
          <a:p>
            <a:pPr lvl="0"/>
            <a:r>
              <a:rPr lang="en-GB" sz="11200" dirty="0"/>
              <a:t>If I were in your position … </a:t>
            </a:r>
          </a:p>
          <a:p>
            <a:pPr lvl="0"/>
            <a:r>
              <a:rPr lang="en-GB" sz="11200" dirty="0"/>
              <a:t>If I were in your shoes … </a:t>
            </a:r>
          </a:p>
          <a:p>
            <a:pPr lvl="0"/>
            <a:r>
              <a:rPr lang="en-GB" sz="11200" dirty="0"/>
              <a:t>You had better … </a:t>
            </a:r>
          </a:p>
          <a:p>
            <a:pPr lvl="0"/>
            <a:r>
              <a:rPr lang="en-GB" sz="11200" dirty="0"/>
              <a:t>You shouldn’t … </a:t>
            </a:r>
          </a:p>
          <a:p>
            <a:pPr lvl="0"/>
            <a:r>
              <a:rPr lang="en-GB" sz="11200" dirty="0"/>
              <a:t>Whatever you do … </a:t>
            </a:r>
          </a:p>
          <a:p>
            <a:pPr lvl="0"/>
            <a:r>
              <a:rPr lang="en-GB" sz="11200" dirty="0"/>
              <a:t>Why don’t you … </a:t>
            </a:r>
          </a:p>
          <a:p>
            <a:pPr lvl="0"/>
            <a:r>
              <a:rPr lang="en-GB" sz="11200" dirty="0"/>
              <a:t>What you need to do is … </a:t>
            </a:r>
          </a:p>
          <a:p>
            <a:pPr lvl="0"/>
            <a:r>
              <a:rPr lang="en-US" sz="11200" dirty="0"/>
              <a:t>T</a:t>
            </a:r>
            <a:r>
              <a:rPr lang="en-GB" sz="11200" dirty="0"/>
              <a:t>here is no harm in …</a:t>
            </a:r>
          </a:p>
          <a:p>
            <a:pPr lvl="0"/>
            <a:r>
              <a:rPr lang="en-US" sz="11200" dirty="0"/>
              <a:t>Have you thought about …</a:t>
            </a:r>
            <a:endParaRPr lang="en-GB" sz="11200" dirty="0"/>
          </a:p>
          <a:p>
            <a:pPr lvl="0"/>
            <a:r>
              <a:rPr lang="en-GB" sz="11200" dirty="0"/>
              <a:t>You could …</a:t>
            </a:r>
          </a:p>
          <a:p>
            <a:pPr lvl="0"/>
            <a:r>
              <a:rPr lang="en-GB" sz="11200" dirty="0"/>
              <a:t>Have you tried … </a:t>
            </a:r>
          </a:p>
          <a:p>
            <a:pPr lvl="0"/>
            <a:r>
              <a:rPr lang="en-GB" sz="11200" dirty="0"/>
              <a:t>In my opinion … </a:t>
            </a:r>
          </a:p>
          <a:p>
            <a:pPr lvl="0"/>
            <a:r>
              <a:rPr lang="en-GB" sz="11200" dirty="0"/>
              <a:t>From my point of view … </a:t>
            </a:r>
          </a:p>
          <a:p>
            <a:pPr lvl="0"/>
            <a:r>
              <a:rPr lang="en-GB" sz="11200" dirty="0"/>
              <a:t>I honestly think … </a:t>
            </a:r>
          </a:p>
          <a:p>
            <a:pPr lvl="0"/>
            <a:r>
              <a:rPr lang="en-GB" sz="11200" dirty="0"/>
              <a:t>I strongly believe … </a:t>
            </a:r>
          </a:p>
          <a:p>
            <a:pPr lvl="0"/>
            <a:r>
              <a:rPr lang="en-GB" sz="11200" dirty="0"/>
              <a:t>I suggest …</a:t>
            </a:r>
          </a:p>
          <a:p>
            <a:pPr lvl="0"/>
            <a:r>
              <a:rPr lang="en-GB" sz="11200" dirty="0"/>
              <a:t>I recommend …</a:t>
            </a:r>
          </a:p>
          <a:p>
            <a:pPr lvl="0"/>
            <a:r>
              <a:rPr lang="en-GB" sz="11200" dirty="0"/>
              <a:t>It would be a good idea if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28800" dirty="0"/>
          </a:p>
          <a:p>
            <a:endParaRPr lang="en-US" sz="176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580B3-9603-4FB8-974B-1E671C331A59}"/>
              </a:ext>
            </a:extLst>
          </p:cNvPr>
          <p:cNvSpPr txBox="1"/>
          <p:nvPr/>
        </p:nvSpPr>
        <p:spPr>
          <a:xfrm>
            <a:off x="1737360" y="135890"/>
            <a:ext cx="388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Sentence Starters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2754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288</Words>
  <Application>Microsoft Office PowerPoint</Application>
  <PresentationFormat>Widescreen</PresentationFormat>
  <Paragraphs>70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Franklin Gothic Book</vt:lpstr>
      <vt:lpstr>Office Theme</vt:lpstr>
      <vt:lpstr>Lesson 4 Speaking</vt:lpstr>
      <vt:lpstr>Lesson Objectives</vt:lpstr>
      <vt:lpstr>Lesson Resources</vt:lpstr>
      <vt:lpstr>Listening Lesson</vt:lpstr>
      <vt:lpstr>Watch the clip!</vt:lpstr>
      <vt:lpstr>PowerPoint Presentation</vt:lpstr>
      <vt:lpstr>Case Scenario 1</vt:lpstr>
      <vt:lpstr>Case Scenario 2</vt:lpstr>
      <vt:lpstr>PowerPoint Presentation</vt:lpstr>
      <vt:lpstr>Success Criteria!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