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95" r:id="rId6"/>
    <p:sldId id="297" r:id="rId7"/>
    <p:sldId id="298" r:id="rId8"/>
    <p:sldId id="258" r:id="rId9"/>
    <p:sldId id="257" r:id="rId10"/>
    <p:sldId id="300" r:id="rId11"/>
    <p:sldId id="301" r:id="rId12"/>
    <p:sldId id="299" r:id="rId13"/>
    <p:sldId id="302" r:id="rId14"/>
    <p:sldId id="303" r:id="rId15"/>
    <p:sldId id="305" r:id="rId16"/>
    <p:sldId id="270" r:id="rId17"/>
    <p:sldId id="306" r:id="rId18"/>
    <p:sldId id="283" r:id="rId19"/>
    <p:sldId id="307" r:id="rId20"/>
    <p:sldId id="275" r:id="rId21"/>
    <p:sldId id="308" r:id="rId22"/>
    <p:sldId id="264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3" autoAdjust="0"/>
    <p:restoredTop sz="94712" autoAdjust="0"/>
  </p:normalViewPr>
  <p:slideViewPr>
    <p:cSldViewPr snapToGrid="0">
      <p:cViewPr varScale="1">
        <p:scale>
          <a:sx n="68" d="100"/>
          <a:sy n="68" d="100"/>
        </p:scale>
        <p:origin x="64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5/13/2021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8AF0064E-B8C9-4AAE-961A-E33890D5852D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3369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  <p:sldLayoutId id="2147483673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Kids on Desk Looking at Notebook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Year 5</a:t>
            </a:r>
          </a:p>
          <a:p>
            <a:r>
              <a:rPr lang="en-US" dirty="0"/>
              <a:t>English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Lesson 1</a:t>
            </a:r>
            <a:br>
              <a:rPr lang="en-US" sz="4800" dirty="0"/>
            </a:br>
            <a:r>
              <a:rPr lang="en-US" sz="4800" dirty="0"/>
              <a:t>Listening </a:t>
            </a:r>
            <a:endParaRPr lang="ru-RU" sz="4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2027719-88BD-48D0-BC2F-43CD55D473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C511D-982E-4802-879A-F7BC3E0D9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514">
            <a:off x="7781485" y="5095578"/>
            <a:ext cx="4497976" cy="8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933EF-749A-415B-806D-B69FD4795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1496" y="5382175"/>
            <a:ext cx="1484239" cy="832104"/>
          </a:xfrm>
        </p:spPr>
        <p:txBody>
          <a:bodyPr/>
          <a:lstStyle/>
          <a:p>
            <a:pPr algn="ctr"/>
            <a:r>
              <a:rPr lang="en-US" sz="3200" dirty="0"/>
              <a:t>Karen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C5C4C-90E1-421E-9DC4-6DD512267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10</a:t>
            </a:fld>
            <a:endParaRPr lang="en-US" noProof="0" dirty="0"/>
          </a:p>
        </p:txBody>
      </p:sp>
      <p:pic>
        <p:nvPicPr>
          <p:cNvPr id="2050" name="Picture 2" descr="https://static.vecteezy.com/system/resources/previews/000/606/174/non_2x/japanese-boy-and-girl-in-school-uniform-vector.jpg">
            <a:extLst>
              <a:ext uri="{FF2B5EF4-FFF2-40B4-BE49-F238E27FC236}">
                <a16:creationId xmlns:a16="http://schemas.microsoft.com/office/drawing/2014/main" id="{BE6C579F-4316-4E79-A27C-395F5C126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25"/>
          <a:stretch/>
        </p:blipFill>
        <p:spPr bwMode="auto">
          <a:xfrm>
            <a:off x="4607745" y="643721"/>
            <a:ext cx="2639323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1C8677FF-1354-439E-925B-DA0EEB6D3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11"/>
          <a:stretch/>
        </p:blipFill>
        <p:spPr bwMode="auto">
          <a:xfrm>
            <a:off x="725436" y="643722"/>
            <a:ext cx="3010900" cy="457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A6114A4-04A7-4E63-A9D9-3F512F1F126A}"/>
              </a:ext>
            </a:extLst>
          </p:cNvPr>
          <p:cNvSpPr txBox="1">
            <a:spLocks/>
          </p:cNvSpPr>
          <p:nvPr/>
        </p:nvSpPr>
        <p:spPr>
          <a:xfrm>
            <a:off x="1750408" y="5382175"/>
            <a:ext cx="1484239" cy="832104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Chris</a:t>
            </a:r>
            <a:endParaRPr lang="en-GB" dirty="0"/>
          </a:p>
        </p:txBody>
      </p:sp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AC6336A9-A72D-48BF-A378-239539467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6"/>
          <a:stretch/>
        </p:blipFill>
        <p:spPr bwMode="auto">
          <a:xfrm>
            <a:off x="8177094" y="770561"/>
            <a:ext cx="2445250" cy="433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05C7824-B6C8-4995-B1D0-81C3399D90DA}"/>
              </a:ext>
            </a:extLst>
          </p:cNvPr>
          <p:cNvSpPr txBox="1">
            <a:spLocks/>
          </p:cNvSpPr>
          <p:nvPr/>
        </p:nvSpPr>
        <p:spPr>
          <a:xfrm>
            <a:off x="8957355" y="5382175"/>
            <a:ext cx="1484239" cy="832104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Tara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1393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See the source image">
            <a:extLst>
              <a:ext uri="{FF2B5EF4-FFF2-40B4-BE49-F238E27FC236}">
                <a16:creationId xmlns:a16="http://schemas.microsoft.com/office/drawing/2014/main" id="{2CEB921C-0743-49DE-8DE6-71418F142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11"/>
          <a:stretch/>
        </p:blipFill>
        <p:spPr bwMode="auto">
          <a:xfrm>
            <a:off x="5447979" y="2118699"/>
            <a:ext cx="3010900" cy="457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9E1D622F-9091-46E7-91AE-4079CAB9C761}"/>
              </a:ext>
            </a:extLst>
          </p:cNvPr>
          <p:cNvSpPr/>
          <p:nvPr/>
        </p:nvSpPr>
        <p:spPr>
          <a:xfrm>
            <a:off x="8056901" y="298692"/>
            <a:ext cx="3749100" cy="2879725"/>
          </a:xfrm>
          <a:prstGeom prst="wedgeRoundRectCallout">
            <a:avLst>
              <a:gd name="adj1" fmla="val -42083"/>
              <a:gd name="adj2" fmla="val 64284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D2E44-8BE9-4CBD-9A32-F5B585090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0030DC-24C2-48A9-B6B2-202CFA108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4400" dirty="0"/>
              <a:t>It is used to talk about an action that happens on a regular basis.</a:t>
            </a:r>
            <a:endParaRPr lang="en-GB" sz="4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56CBE-416C-46F1-ABBB-AA21812A2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Present Tense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A9CDB-B336-4C37-B752-7E8C56D3269F}"/>
              </a:ext>
            </a:extLst>
          </p:cNvPr>
          <p:cNvSpPr txBox="1"/>
          <p:nvPr/>
        </p:nvSpPr>
        <p:spPr>
          <a:xfrm>
            <a:off x="8606286" y="549275"/>
            <a:ext cx="30108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 </a:t>
            </a:r>
            <a:r>
              <a:rPr lang="en-US" sz="3200" b="1" u="sng" dirty="0">
                <a:solidFill>
                  <a:schemeClr val="accent1">
                    <a:lumMod val="75000"/>
                  </a:schemeClr>
                </a:solidFill>
              </a:rPr>
              <a:t>go</a:t>
            </a:r>
            <a:r>
              <a:rPr lang="en-US" sz="3200" dirty="0"/>
              <a:t> to France with my family.</a:t>
            </a:r>
          </a:p>
          <a:p>
            <a:endParaRPr lang="en-US" sz="3200" dirty="0"/>
          </a:p>
          <a:p>
            <a:r>
              <a:rPr lang="en-US" sz="3200" dirty="0"/>
              <a:t>We </a:t>
            </a:r>
            <a:r>
              <a:rPr lang="en-US" sz="3200" b="1" u="sng" dirty="0">
                <a:solidFill>
                  <a:schemeClr val="accent1">
                    <a:lumMod val="75000"/>
                  </a:schemeClr>
                </a:solidFill>
              </a:rPr>
              <a:t>stay</a:t>
            </a:r>
            <a:r>
              <a:rPr lang="en-US" sz="3200" dirty="0"/>
              <a:t> in a tent.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272084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D2E44-8BE9-4CBD-9A32-F5B585090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0030DC-24C2-48A9-B6B2-202CFA108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 sz="4400" dirty="0"/>
              <a:t>It is used to talk about an action that is going to happen in the future.</a:t>
            </a:r>
            <a:endParaRPr lang="en-GB" sz="4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56CBE-416C-46F1-ABBB-AA21812A2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Future Tense</a:t>
            </a:r>
            <a:endParaRPr lang="en-GB" sz="3600" dirty="0"/>
          </a:p>
        </p:txBody>
      </p:sp>
      <p:pic>
        <p:nvPicPr>
          <p:cNvPr id="8" name="Picture 6" descr="See the source image">
            <a:extLst>
              <a:ext uri="{FF2B5EF4-FFF2-40B4-BE49-F238E27FC236}">
                <a16:creationId xmlns:a16="http://schemas.microsoft.com/office/drawing/2014/main" id="{2662F813-56B6-4CD0-ACF0-A1E9D2430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6"/>
          <a:stretch/>
        </p:blipFill>
        <p:spPr bwMode="auto">
          <a:xfrm>
            <a:off x="5590812" y="1973574"/>
            <a:ext cx="2445250" cy="433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5DA104F-01FC-4570-A1B3-B4C8DF2376C7}"/>
              </a:ext>
            </a:extLst>
          </p:cNvPr>
          <p:cNvSpPr/>
          <p:nvPr/>
        </p:nvSpPr>
        <p:spPr>
          <a:xfrm>
            <a:off x="8056901" y="298692"/>
            <a:ext cx="3337703" cy="2879725"/>
          </a:xfrm>
          <a:prstGeom prst="wedgeRoundRectCallout">
            <a:avLst>
              <a:gd name="adj1" fmla="val -42083"/>
              <a:gd name="adj2" fmla="val 64284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4E27A3-2305-40F3-A23F-F50E89478B46}"/>
              </a:ext>
            </a:extLst>
          </p:cNvPr>
          <p:cNvSpPr txBox="1"/>
          <p:nvPr/>
        </p:nvSpPr>
        <p:spPr>
          <a:xfrm>
            <a:off x="8239874" y="549275"/>
            <a:ext cx="3377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  </a:t>
            </a:r>
            <a:r>
              <a:rPr lang="en-US" sz="3200" b="1" u="sng" dirty="0">
                <a:solidFill>
                  <a:schemeClr val="accent1">
                    <a:lumMod val="75000"/>
                  </a:schemeClr>
                </a:solidFill>
              </a:rPr>
              <a:t>are going to</a:t>
            </a:r>
            <a:r>
              <a:rPr lang="en-US" sz="3200" dirty="0"/>
              <a:t> America.</a:t>
            </a:r>
            <a:endParaRPr lang="en-GB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B7D259-0066-4D8D-8394-53852F6FC7D6}"/>
              </a:ext>
            </a:extLst>
          </p:cNvPr>
          <p:cNvSpPr txBox="1"/>
          <p:nvPr/>
        </p:nvSpPr>
        <p:spPr>
          <a:xfrm>
            <a:off x="8239874" y="1714738"/>
            <a:ext cx="3377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  </a:t>
            </a:r>
            <a:r>
              <a:rPr lang="en-US" sz="3200" b="1" u="sng" dirty="0">
                <a:solidFill>
                  <a:schemeClr val="accent3">
                    <a:lumMod val="75000"/>
                  </a:schemeClr>
                </a:solidFill>
              </a:rPr>
              <a:t>will go to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3200" dirty="0"/>
              <a:t>America.</a:t>
            </a:r>
            <a:endParaRPr lang="en-GB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8C231F-8ADC-4123-A0AF-28FAF6C944DA}"/>
              </a:ext>
            </a:extLst>
          </p:cNvPr>
          <p:cNvSpPr txBox="1"/>
          <p:nvPr/>
        </p:nvSpPr>
        <p:spPr>
          <a:xfrm>
            <a:off x="8137133" y="3801437"/>
            <a:ext cx="32574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going to </a:t>
            </a:r>
            <a:r>
              <a:rPr lang="en-US" sz="2400" dirty="0"/>
              <a:t>+ </a:t>
            </a:r>
            <a:r>
              <a:rPr lang="en-US" sz="2400" dirty="0">
                <a:solidFill>
                  <a:srgbClr val="00B050"/>
                </a:solidFill>
              </a:rPr>
              <a:t>verb</a:t>
            </a:r>
          </a:p>
          <a:p>
            <a:r>
              <a:rPr lang="en-US" sz="2400" dirty="0"/>
              <a:t>I am </a:t>
            </a:r>
            <a:r>
              <a:rPr lang="en-US" sz="2400" dirty="0">
                <a:solidFill>
                  <a:srgbClr val="7030A0"/>
                </a:solidFill>
              </a:rPr>
              <a:t>going to </a:t>
            </a:r>
            <a:r>
              <a:rPr lang="en-US" sz="2400" dirty="0">
                <a:solidFill>
                  <a:srgbClr val="00B050"/>
                </a:solidFill>
              </a:rPr>
              <a:t>learn</a:t>
            </a:r>
            <a:r>
              <a:rPr lang="en-US" sz="2400" dirty="0"/>
              <a:t> new words.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7030A0"/>
                </a:solidFill>
              </a:rPr>
              <a:t>will</a:t>
            </a:r>
            <a:r>
              <a:rPr lang="en-US" sz="2400" dirty="0"/>
              <a:t> + </a:t>
            </a:r>
            <a:r>
              <a:rPr lang="en-US" sz="2400" dirty="0">
                <a:solidFill>
                  <a:srgbClr val="00B050"/>
                </a:solidFill>
              </a:rPr>
              <a:t>verb</a:t>
            </a:r>
          </a:p>
          <a:p>
            <a:r>
              <a:rPr lang="en-US" sz="2400" dirty="0"/>
              <a:t>I </a:t>
            </a:r>
            <a:r>
              <a:rPr lang="en-US" sz="2400" dirty="0">
                <a:solidFill>
                  <a:srgbClr val="7030A0"/>
                </a:solidFill>
              </a:rPr>
              <a:t>will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learn</a:t>
            </a:r>
            <a:r>
              <a:rPr lang="en-US" sz="2400" dirty="0"/>
              <a:t> new words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6488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3A1AC9-0351-4762-82AE-4DA6D8A5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24B566-5BF9-4896-9821-CADC69DE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8E3D8B-6474-4C6A-B206-B0B253D15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9052" y="2442379"/>
            <a:ext cx="4926947" cy="2077369"/>
          </a:xfrm>
        </p:spPr>
        <p:txBody>
          <a:bodyPr>
            <a:normAutofit/>
          </a:bodyPr>
          <a:lstStyle/>
          <a:p>
            <a:pPr algn="ctr"/>
            <a:endParaRPr lang="en-US" sz="4400" dirty="0"/>
          </a:p>
          <a:p>
            <a:pPr algn="ctr"/>
            <a:r>
              <a:rPr lang="en-US" sz="3600" dirty="0"/>
              <a:t>READ the questions </a:t>
            </a:r>
          </a:p>
          <a:p>
            <a:pPr algn="ctr"/>
            <a:r>
              <a:rPr lang="en-US" sz="3600" dirty="0"/>
              <a:t>on the worksheet.</a:t>
            </a:r>
          </a:p>
          <a:p>
            <a:endParaRPr lang="en-US" sz="440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66C73B4-3559-4E8B-BB61-2DE3CD0391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8AAE8D-C1F8-4AF3-8AAB-0CCC27FAC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00302">
            <a:off x="60347" y="-37733"/>
            <a:ext cx="5859143" cy="530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23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C6F2BC1-C0C3-4896-B5AB-9267807D5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29" y="2281287"/>
            <a:ext cx="5507589" cy="4421171"/>
          </a:xfrm>
        </p:spPr>
        <p:txBody>
          <a:bodyPr>
            <a:noAutofit/>
          </a:bodyPr>
          <a:lstStyle/>
          <a:p>
            <a:r>
              <a:rPr lang="en-US" sz="2800" dirty="0"/>
              <a:t>LISTEN carefully to the text.</a:t>
            </a:r>
          </a:p>
          <a:p>
            <a:endParaRPr lang="en-US" sz="2800" dirty="0"/>
          </a:p>
          <a:p>
            <a:r>
              <a:rPr lang="en-US" sz="2800" dirty="0"/>
              <a:t>LISTEN carefully while I read the questions. </a:t>
            </a:r>
          </a:p>
          <a:p>
            <a:endParaRPr lang="en-US" sz="2800" dirty="0"/>
          </a:p>
          <a:p>
            <a:r>
              <a:rPr lang="en-US" sz="2800" dirty="0"/>
              <a:t>START ANSWERING the questions.</a:t>
            </a:r>
            <a:endParaRPr lang="en-GB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7D93EB-4CD2-40ED-9678-14DEDF91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3194C3-82B5-4EE0-AAB3-4A273D04B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</a:t>
            </a:r>
            <a:endParaRPr lang="en-GB" dirty="0"/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32274E4A-BDE5-4C3C-841E-E9206B6ED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7"/>
          <a:stretch/>
        </p:blipFill>
        <p:spPr bwMode="auto">
          <a:xfrm>
            <a:off x="4413480" y="2740844"/>
            <a:ext cx="1187938" cy="92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53F014-3533-4335-B4B2-408562EFC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45323">
            <a:off x="6347864" y="221220"/>
            <a:ext cx="4718202" cy="5411067"/>
          </a:xfrm>
          <a:prstGeom prst="rect">
            <a:avLst/>
          </a:prstGeom>
        </p:spPr>
      </p:pic>
      <p:pic>
        <p:nvPicPr>
          <p:cNvPr id="2" name="It's holiday time!">
            <a:hlinkClick r:id="" action="ppaction://media"/>
            <a:extLst>
              <a:ext uri="{FF2B5EF4-FFF2-40B4-BE49-F238E27FC236}">
                <a16:creationId xmlns:a16="http://schemas.microsoft.com/office/drawing/2014/main" id="{795109C2-58B1-401A-B730-14BD02B42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1876" y="27680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5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C6F2BC1-C0C3-4896-B5AB-9267807D5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682" y="2347274"/>
            <a:ext cx="5431736" cy="4313620"/>
          </a:xfrm>
        </p:spPr>
        <p:txBody>
          <a:bodyPr>
            <a:noAutofit/>
          </a:bodyPr>
          <a:lstStyle/>
          <a:p>
            <a:r>
              <a:rPr lang="en-US" sz="2800" dirty="0"/>
              <a:t>LISTEN to the text for </a:t>
            </a:r>
          </a:p>
          <a:p>
            <a:r>
              <a:rPr lang="en-US" sz="2800" dirty="0"/>
              <a:t>the second time.</a:t>
            </a:r>
          </a:p>
          <a:p>
            <a:endParaRPr lang="en-US" sz="2800" dirty="0"/>
          </a:p>
          <a:p>
            <a:r>
              <a:rPr lang="en-US" sz="2800" dirty="0"/>
              <a:t>LISTEN while I read the questions again. </a:t>
            </a:r>
          </a:p>
          <a:p>
            <a:endParaRPr lang="en-US" sz="2800" dirty="0"/>
          </a:p>
          <a:p>
            <a:r>
              <a:rPr lang="en-US" sz="2800" dirty="0"/>
              <a:t>Try to ANSWER any unanswered questions.</a:t>
            </a:r>
            <a:endParaRPr lang="en-GB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7D93EB-4CD2-40ED-9678-14DEDF91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15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3194C3-82B5-4EE0-AAB3-4A273D04B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</a:t>
            </a:r>
            <a:endParaRPr lang="en-GB" dirty="0"/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32274E4A-BDE5-4C3C-841E-E9206B6ED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7"/>
          <a:stretch/>
        </p:blipFill>
        <p:spPr bwMode="auto">
          <a:xfrm>
            <a:off x="4413480" y="2347274"/>
            <a:ext cx="1187938" cy="92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2D4D5E-73AB-4CC8-9139-74D06545C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45323">
            <a:off x="6347864" y="221220"/>
            <a:ext cx="4718202" cy="5411067"/>
          </a:xfrm>
          <a:prstGeom prst="rect">
            <a:avLst/>
          </a:prstGeom>
        </p:spPr>
      </p:pic>
      <p:pic>
        <p:nvPicPr>
          <p:cNvPr id="2" name="It's holiday time!">
            <a:hlinkClick r:id="" action="ppaction://media"/>
            <a:extLst>
              <a:ext uri="{FF2B5EF4-FFF2-40B4-BE49-F238E27FC236}">
                <a16:creationId xmlns:a16="http://schemas.microsoft.com/office/drawing/2014/main" id="{7E52F1A3-B040-402A-B8C0-4E47CD886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73866" y="23449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9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AEC92C-F3D9-4E41-9BB6-427DDB79C4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960D4-59D2-4697-9D54-B2CA90B1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16</a:t>
            </a:fld>
            <a:endParaRPr lang="en-US" noProof="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A79E7F7-6BC4-49CC-A451-B7521D201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80035" y="1003756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Step 4</a:t>
            </a:r>
            <a:endParaRPr lang="en-GB" sz="4400" dirty="0"/>
          </a:p>
        </p:txBody>
      </p:sp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13B60164-1BD1-447E-94F8-5CEF23702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6894">
            <a:off x="3969844" y="1807481"/>
            <a:ext cx="9232149" cy="600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521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C186EC-3C04-4959-9B28-C9EC7BFB4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17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4FCEE2-67D5-4B80-8A5F-1DE275C5A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64EBA7-3CC5-4E05-B092-FEFA20FE3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0851242">
            <a:off x="4602499" y="3161908"/>
            <a:ext cx="7319700" cy="1500187"/>
          </a:xfrm>
        </p:spPr>
        <p:txBody>
          <a:bodyPr>
            <a:noAutofit/>
          </a:bodyPr>
          <a:lstStyle/>
          <a:p>
            <a:r>
              <a:rPr lang="en-US" sz="5000" dirty="0"/>
              <a:t>CHECK your answers using the</a:t>
            </a:r>
          </a:p>
          <a:p>
            <a:r>
              <a:rPr lang="en-US" sz="5000" b="1" dirty="0"/>
              <a:t>Answers Handout.</a:t>
            </a:r>
            <a:endParaRPr lang="en-GB" sz="5000" b="1" dirty="0"/>
          </a:p>
        </p:txBody>
      </p:sp>
    </p:spTree>
    <p:extLst>
      <p:ext uri="{BB962C8B-B14F-4D97-AF65-F5344CB8AC3E}">
        <p14:creationId xmlns:p14="http://schemas.microsoft.com/office/powerpoint/2010/main" val="2817791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0519CF-0320-4AC8-B50F-CE20EB4686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is a BUCKET LIST?</a:t>
            </a:r>
            <a:endParaRPr lang="en-GB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0169DC-F526-4434-8492-E7F8225D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18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2E0977-16AF-4AFE-B2FC-5EC61F012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129943" y="1026034"/>
            <a:ext cx="4912355" cy="734415"/>
          </a:xfrm>
        </p:spPr>
        <p:txBody>
          <a:bodyPr>
            <a:noAutofit/>
          </a:bodyPr>
          <a:lstStyle/>
          <a:p>
            <a:r>
              <a:rPr lang="en-US" sz="3200" dirty="0"/>
              <a:t>My Holiday Bucket List</a:t>
            </a:r>
            <a:endParaRPr lang="en-GB"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0487D7-6AF8-435C-B7BF-4F33E487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2800" dirty="0"/>
              <a:t>A </a:t>
            </a:r>
            <a:r>
              <a:rPr lang="en-US" sz="3800" b="1" u="sng" dirty="0"/>
              <a:t>bucket list </a:t>
            </a:r>
            <a:r>
              <a:rPr lang="en-US" sz="2800" dirty="0"/>
              <a:t>consists of </a:t>
            </a:r>
            <a:r>
              <a:rPr lang="en-GB" sz="2800" dirty="0"/>
              <a:t>a number of experiences or achievements that a person hopes to get done during their lifetime.</a:t>
            </a:r>
          </a:p>
          <a:p>
            <a:pPr marL="0" indent="0" algn="ctr">
              <a:buNone/>
            </a:pPr>
            <a:endParaRPr lang="en-GB" sz="2800" dirty="0"/>
          </a:p>
          <a:p>
            <a:pPr marL="0" indent="0" algn="ctr">
              <a:buNone/>
            </a:pPr>
            <a:r>
              <a:rPr lang="en-US" sz="2800" dirty="0"/>
              <a:t>e.g. visiting Paris and climbing to the top of the Eiffel Tower</a:t>
            </a:r>
            <a:endParaRPr lang="en-GB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2B550E-BDAE-4DDD-AA62-51FC33BBA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1139">
            <a:off x="6261039" y="-5013"/>
            <a:ext cx="4919846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38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y Carrying Red Backpack">
            <a:extLst>
              <a:ext uri="{FF2B5EF4-FFF2-40B4-BE49-F238E27FC236}">
                <a16:creationId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932" t="26156" r="14038" b="34430"/>
          <a:stretch/>
        </p:blipFill>
        <p:spPr>
          <a:xfrm>
            <a:off x="-1600" y="1096296"/>
            <a:ext cx="6052552" cy="52598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6E7039-89D2-45E0-8F73-6B48BAF6D2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C511D-982E-4802-879A-F7BC3E0D9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514">
            <a:off x="7845561" y="3884910"/>
            <a:ext cx="4497976" cy="8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BE6C5F-F2F3-4B8D-BAE0-2F2FB333E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8862" y="1930005"/>
            <a:ext cx="9351389" cy="2472313"/>
          </a:xfrm>
        </p:spPr>
        <p:txBody>
          <a:bodyPr/>
          <a:lstStyle/>
          <a:p>
            <a:r>
              <a:rPr lang="en-US" sz="4800" dirty="0"/>
              <a:t>Let’s guess this week’s theme!</a:t>
            </a:r>
            <a:endParaRPr lang="en-US" sz="480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6782C7-E063-49C2-9515-691DB47DC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67165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0"/>
          <p:cNvSpPr>
            <a:spLocks noGrp="1" noChangeArrowheads="1"/>
          </p:cNvSpPr>
          <p:nvPr>
            <p:ph type="title"/>
          </p:nvPr>
        </p:nvSpPr>
        <p:spPr>
          <a:xfrm>
            <a:off x="1042876" y="62158"/>
            <a:ext cx="2439970" cy="993775"/>
          </a:xfrm>
        </p:spPr>
        <p:txBody>
          <a:bodyPr/>
          <a:lstStyle/>
          <a:p>
            <a:r>
              <a:rPr lang="en-GB" altLang="en-US" sz="4800" dirty="0"/>
              <a:t>luggage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5D3100-330B-4B28-A6BB-18270E09E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64" y="961665"/>
            <a:ext cx="3900291" cy="2599178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B12197-38FE-4723-AC5F-023F4910C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125" y="924090"/>
            <a:ext cx="3900291" cy="2600194"/>
          </a:xfrm>
          <a:prstGeom prst="roundRect">
            <a:avLst/>
          </a:prstGeom>
        </p:spPr>
      </p:pic>
      <p:sp>
        <p:nvSpPr>
          <p:cNvPr id="7" name="Title 20">
            <a:extLst>
              <a:ext uri="{FF2B5EF4-FFF2-40B4-BE49-F238E27FC236}">
                <a16:creationId xmlns:a16="http://schemas.microsoft.com/office/drawing/2014/main" id="{C2BB00D2-F874-41C3-B7A6-E51C102F93A7}"/>
              </a:ext>
            </a:extLst>
          </p:cNvPr>
          <p:cNvSpPr txBox="1">
            <a:spLocks noChangeArrowheads="1"/>
          </p:cNvSpPr>
          <p:nvPr/>
        </p:nvSpPr>
        <p:spPr>
          <a:xfrm>
            <a:off x="4929385" y="91453"/>
            <a:ext cx="243997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altLang="en-US" sz="4800" dirty="0"/>
              <a:t>camera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42BA35-2683-4E9E-B3AD-44D974565D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22341" r="21532" b="1236"/>
          <a:stretch/>
        </p:blipFill>
        <p:spPr>
          <a:xfrm>
            <a:off x="8152886" y="924090"/>
            <a:ext cx="3912505" cy="2504910"/>
          </a:xfrm>
          <a:prstGeom prst="roundRect">
            <a:avLst/>
          </a:prstGeom>
        </p:spPr>
      </p:pic>
      <p:sp>
        <p:nvSpPr>
          <p:cNvPr id="9" name="Title 20">
            <a:extLst>
              <a:ext uri="{FF2B5EF4-FFF2-40B4-BE49-F238E27FC236}">
                <a16:creationId xmlns:a16="http://schemas.microsoft.com/office/drawing/2014/main" id="{F2B588CF-AD64-41C4-A632-CAD68008B2B6}"/>
              </a:ext>
            </a:extLst>
          </p:cNvPr>
          <p:cNvSpPr txBox="1">
            <a:spLocks noChangeArrowheads="1"/>
          </p:cNvSpPr>
          <p:nvPr/>
        </p:nvSpPr>
        <p:spPr>
          <a:xfrm>
            <a:off x="8632537" y="110306"/>
            <a:ext cx="2953202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altLang="en-US" sz="4800" dirty="0"/>
              <a:t>aeroplane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12713E-2F93-4ADA-BFBA-49040A552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2" y="3629452"/>
            <a:ext cx="3900291" cy="2600194"/>
          </a:xfrm>
          <a:prstGeom prst="roundRect">
            <a:avLst/>
          </a:prstGeom>
        </p:spPr>
      </p:pic>
      <p:sp>
        <p:nvSpPr>
          <p:cNvPr id="11" name="Title 20">
            <a:extLst>
              <a:ext uri="{FF2B5EF4-FFF2-40B4-BE49-F238E27FC236}">
                <a16:creationId xmlns:a16="http://schemas.microsoft.com/office/drawing/2014/main" id="{43FFA437-9625-479D-BCC2-55AD333D4040}"/>
              </a:ext>
            </a:extLst>
          </p:cNvPr>
          <p:cNvSpPr txBox="1">
            <a:spLocks noChangeArrowheads="1"/>
          </p:cNvSpPr>
          <p:nvPr/>
        </p:nvSpPr>
        <p:spPr>
          <a:xfrm>
            <a:off x="732710" y="6040323"/>
            <a:ext cx="2623232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altLang="en-US" sz="4800" dirty="0"/>
              <a:t>passport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2B0286-6ACD-41D9-A150-ECF8004F5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125" y="3629452"/>
            <a:ext cx="3873749" cy="2599177"/>
          </a:xfrm>
          <a:prstGeom prst="roundRect">
            <a:avLst/>
          </a:prstGeom>
        </p:spPr>
      </p:pic>
      <p:sp>
        <p:nvSpPr>
          <p:cNvPr id="13" name="Title 20">
            <a:extLst>
              <a:ext uri="{FF2B5EF4-FFF2-40B4-BE49-F238E27FC236}">
                <a16:creationId xmlns:a16="http://schemas.microsoft.com/office/drawing/2014/main" id="{1AFF4C1F-81B3-4B65-8521-90BFF3BB95D1}"/>
              </a:ext>
            </a:extLst>
          </p:cNvPr>
          <p:cNvSpPr txBox="1">
            <a:spLocks noChangeArrowheads="1"/>
          </p:cNvSpPr>
          <p:nvPr/>
        </p:nvSpPr>
        <p:spPr>
          <a:xfrm>
            <a:off x="5409642" y="5933910"/>
            <a:ext cx="2623232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altLang="en-US" sz="4800" dirty="0"/>
              <a:t>map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A830EE-5E41-4938-8B79-5A6DFDDCE9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41"/>
          <a:stretch/>
        </p:blipFill>
        <p:spPr>
          <a:xfrm>
            <a:off x="8191642" y="3560843"/>
            <a:ext cx="3873749" cy="2599177"/>
          </a:xfrm>
          <a:prstGeom prst="roundRect">
            <a:avLst/>
          </a:prstGeom>
        </p:spPr>
      </p:pic>
      <p:sp>
        <p:nvSpPr>
          <p:cNvPr id="15" name="Title 20">
            <a:extLst>
              <a:ext uri="{FF2B5EF4-FFF2-40B4-BE49-F238E27FC236}">
                <a16:creationId xmlns:a16="http://schemas.microsoft.com/office/drawing/2014/main" id="{B8DB9AC2-CF2F-4A00-B158-CEBB3E4C9E9A}"/>
              </a:ext>
            </a:extLst>
          </p:cNvPr>
          <p:cNvSpPr txBox="1">
            <a:spLocks noChangeArrowheads="1"/>
          </p:cNvSpPr>
          <p:nvPr/>
        </p:nvSpPr>
        <p:spPr>
          <a:xfrm>
            <a:off x="8889476" y="5933909"/>
            <a:ext cx="3052067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altLang="en-US" sz="4800" dirty="0"/>
              <a:t>postcards</a:t>
            </a:r>
          </a:p>
        </p:txBody>
      </p:sp>
    </p:spTree>
    <p:extLst>
      <p:ext uri="{BB962C8B-B14F-4D97-AF65-F5344CB8AC3E}">
        <p14:creationId xmlns:p14="http://schemas.microsoft.com/office/powerpoint/2010/main" val="3474853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1F953-2746-46A4-A7C7-6FC4D7E27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PLACES</a:t>
            </a:r>
            <a:endParaRPr lang="en-GB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B7FE633D-0305-4B8E-8042-9AC435403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4" y="1356783"/>
            <a:ext cx="10360058" cy="512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361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98561" y="1000565"/>
            <a:ext cx="4739986" cy="734415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1 Objectives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7455" y="2272937"/>
            <a:ext cx="4310933" cy="4038011"/>
          </a:xfrm>
        </p:spPr>
        <p:txBody>
          <a:bodyPr>
            <a:normAutofit/>
          </a:bodyPr>
          <a:lstStyle/>
          <a:p>
            <a:r>
              <a:rPr lang="en-US" sz="2800" dirty="0"/>
              <a:t>You will: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listen to a text.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answer questions about the text.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discuss where to go, where to stay and what to do when you go on holiday.</a:t>
            </a:r>
          </a:p>
        </p:txBody>
      </p:sp>
      <p:pic>
        <p:nvPicPr>
          <p:cNvPr id="17" name="Picture Placeholder 16" descr="Boy Reading Book">
            <a:extLst>
              <a:ext uri="{FF2B5EF4-FFF2-40B4-BE49-F238E27FC236}">
                <a16:creationId xmlns:a16="http://schemas.microsoft.com/office/drawing/2014/main" id="{C8B885F2-2AC2-46A9-9D9B-71123D1A1F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0000">
            <a:off x="6384187" y="209524"/>
            <a:ext cx="4647699" cy="54721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69857" y="1003756"/>
            <a:ext cx="4065084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Resources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EE739B1-534B-48CE-B753-D30B0C4CB887}"/>
              </a:ext>
            </a:extLst>
          </p:cNvPr>
          <p:cNvSpPr txBox="1">
            <a:spLocks/>
          </p:cNvSpPr>
          <p:nvPr/>
        </p:nvSpPr>
        <p:spPr>
          <a:xfrm>
            <a:off x="835" y="2516440"/>
            <a:ext cx="3430521" cy="47873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Questions Worksheet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Answers Handout</a:t>
            </a:r>
          </a:p>
          <a:p>
            <a:endParaRPr lang="en-US"/>
          </a:p>
          <a:p>
            <a:r>
              <a:rPr lang="en-US"/>
              <a:t>Bucket List Worksheet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771C3576-1354-46CE-952F-5D1B2C29D4A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r="8829"/>
          <a:stretch>
            <a:fillRect/>
          </a:stretch>
        </p:blipFill>
        <p:spPr bwMode="auto">
          <a:xfrm rot="20753465">
            <a:off x="3964735" y="1802298"/>
            <a:ext cx="9189979" cy="60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D4F53-B4A4-42F3-9FDE-20E699DB1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E5E179-1AD0-40CD-96BB-AC77B667099A}"/>
              </a:ext>
            </a:extLst>
          </p:cNvPr>
          <p:cNvSpPr txBox="1"/>
          <p:nvPr/>
        </p:nvSpPr>
        <p:spPr>
          <a:xfrm>
            <a:off x="1089061" y="279361"/>
            <a:ext cx="11178283" cy="1005454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4000" dirty="0"/>
              <a:t>Where do you go on holiday?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/>
              <a:t>by the beach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/>
              <a:t>on a mountain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/>
              <a:t>in a city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/>
              <a:t>by the lake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/>
              <a:t>in a forest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/>
              <a:t>go skiing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endParaRPr lang="en-US" sz="2800" dirty="0"/>
          </a:p>
          <a:p>
            <a:pPr marL="285750" indent="-285750">
              <a:lnSpc>
                <a:spcPct val="200000"/>
              </a:lnSpc>
              <a:buFontTx/>
              <a:buChar char="-"/>
            </a:pPr>
            <a:endParaRPr lang="en-US" sz="2800" dirty="0"/>
          </a:p>
          <a:p>
            <a:pPr marL="285750" indent="-285750">
              <a:lnSpc>
                <a:spcPct val="200000"/>
              </a:lnSpc>
              <a:buFontTx/>
              <a:buChar char="-"/>
            </a:pPr>
            <a:endParaRPr lang="en-US" sz="2800" dirty="0"/>
          </a:p>
          <a:p>
            <a:pPr marL="285750" indent="-285750">
              <a:lnSpc>
                <a:spcPct val="200000"/>
              </a:lnSpc>
              <a:buFontTx/>
              <a:buChar char="-"/>
            </a:pPr>
            <a:endParaRPr lang="en-US" sz="2800" dirty="0"/>
          </a:p>
          <a:p>
            <a:pPr marL="285750" indent="-285750">
              <a:lnSpc>
                <a:spcPct val="200000"/>
              </a:lnSpc>
              <a:buFontTx/>
              <a:buChar char="-"/>
            </a:pPr>
            <a:endParaRPr lang="en-US" sz="2800" dirty="0"/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/>
              <a:t>on an island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/>
              <a:t>go camping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/>
              <a:t>go to the desert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/>
              <a:t>go abroad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/>
              <a:t>go on a cruise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/>
              <a:t>on a safari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680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D4F53-B4A4-42F3-9FDE-20E699DB1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E5E179-1AD0-40CD-96BB-AC77B667099A}"/>
              </a:ext>
            </a:extLst>
          </p:cNvPr>
          <p:cNvSpPr txBox="1"/>
          <p:nvPr/>
        </p:nvSpPr>
        <p:spPr>
          <a:xfrm>
            <a:off x="799831" y="163242"/>
            <a:ext cx="8248453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Where do you stay?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/>
              <a:t>hotel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/>
              <a:t>tent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/>
              <a:t>caravan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/>
              <a:t>cottage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/>
              <a:t>flat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/>
              <a:t>farmhouse/villa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/>
              <a:t>cruise ship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026" name="Picture 2" descr="https://www.tamaqua.k12.pa.us/cms/lib/PA01000119/Centricity/Domain/362/hotel-clipart-hotel5.png">
            <a:extLst>
              <a:ext uri="{FF2B5EF4-FFF2-40B4-BE49-F238E27FC236}">
                <a16:creationId xmlns:a16="http://schemas.microsoft.com/office/drawing/2014/main" id="{C9FC17DA-5130-4008-8CAD-1F39B656B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568" y="947022"/>
            <a:ext cx="1816757" cy="220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8CD9ECA8-1212-43B4-B1BD-D025E529C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57" y="1097889"/>
            <a:ext cx="2455687" cy="159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BFEABFAB-E423-4C1A-A363-744391557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676" y="1006365"/>
            <a:ext cx="2733256" cy="189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EB2DEA77-43A9-459B-94A2-6DE6A8A69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083" y="3090787"/>
            <a:ext cx="2371725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A35C1C7F-A6B5-48B9-81E5-2F42AA5E0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45" y="5089835"/>
            <a:ext cx="2729603" cy="198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Image result for Flat House Clip Art">
            <a:extLst>
              <a:ext uri="{FF2B5EF4-FFF2-40B4-BE49-F238E27FC236}">
                <a16:creationId xmlns:a16="http://schemas.microsoft.com/office/drawing/2014/main" id="{33A93703-1F8C-4255-ADF1-4B9D7F6B29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8" name="Picture 14" descr="See the source image">
            <a:extLst>
              <a:ext uri="{FF2B5EF4-FFF2-40B4-BE49-F238E27FC236}">
                <a16:creationId xmlns:a16="http://schemas.microsoft.com/office/drawing/2014/main" id="{00F1F30F-FEBD-403F-866D-E8E20417A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038" y="3203699"/>
            <a:ext cx="2165927" cy="193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ee the source image">
            <a:extLst>
              <a:ext uri="{FF2B5EF4-FFF2-40B4-BE49-F238E27FC236}">
                <a16:creationId xmlns:a16="http://schemas.microsoft.com/office/drawing/2014/main" id="{3E1EF1DE-8B5C-4E4C-80F0-7A55B241C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603" y="3276600"/>
            <a:ext cx="2500077" cy="172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96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D4F53-B4A4-42F3-9FDE-20E699DB1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E5E179-1AD0-40CD-96BB-AC77B667099A}"/>
              </a:ext>
            </a:extLst>
          </p:cNvPr>
          <p:cNvSpPr txBox="1"/>
          <p:nvPr/>
        </p:nvSpPr>
        <p:spPr>
          <a:xfrm>
            <a:off x="1154413" y="114974"/>
            <a:ext cx="10445111" cy="908832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4000" dirty="0"/>
              <a:t>What do you do?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/>
              <a:t>go hiking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/>
              <a:t>swimming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/>
              <a:t>sunbathing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/>
              <a:t>take photos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/>
              <a:t>buy souvenirs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/>
              <a:t>go shopping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/>
              <a:t>taste the local food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/>
              <a:t>watch a football game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28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28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28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28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28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28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/>
              <a:t>visit museums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/>
              <a:t>visit places of interest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/>
              <a:t>read a book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/>
              <a:t>practise</a:t>
            </a:r>
            <a:r>
              <a:rPr lang="en-US" sz="2800" dirty="0"/>
              <a:t> a new sport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/>
              <a:t>go sightseeing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/>
              <a:t>go to the zoo/aquarium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/>
              <a:t>go to a concert/festival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/>
              <a:t>visit an amusement park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329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F6C8FF-3D90-457B-9108-406F928CD7CB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dcmitype/"/>
    <ds:schemaRef ds:uri="71af3243-3dd4-4a8d-8c0d-dd76da1f02a5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392</Words>
  <Application>Microsoft Office PowerPoint</Application>
  <PresentationFormat>Widescreen</PresentationFormat>
  <Paragraphs>132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Comic Sans MS</vt:lpstr>
      <vt:lpstr>Franklin Gothic Book</vt:lpstr>
      <vt:lpstr>Twinkl SemiBold</vt:lpstr>
      <vt:lpstr>Office Theme</vt:lpstr>
      <vt:lpstr>Lesson 1 Listening </vt:lpstr>
      <vt:lpstr>PowerPoint Presentation</vt:lpstr>
      <vt:lpstr>luggage</vt:lpstr>
      <vt:lpstr>PLACES</vt:lpstr>
      <vt:lpstr>Lesson 1 Objectives</vt:lpstr>
      <vt:lpstr>Lesson Resources</vt:lpstr>
      <vt:lpstr>PowerPoint Presentation</vt:lpstr>
      <vt:lpstr>PowerPoint Presentation</vt:lpstr>
      <vt:lpstr>PowerPoint Presentation</vt:lpstr>
      <vt:lpstr>Karen</vt:lpstr>
      <vt:lpstr>Present Tense</vt:lpstr>
      <vt:lpstr>Future Tense</vt:lpstr>
      <vt:lpstr>Step 1</vt:lpstr>
      <vt:lpstr>Step 2</vt:lpstr>
      <vt:lpstr>Step 3</vt:lpstr>
      <vt:lpstr>Step 4</vt:lpstr>
      <vt:lpstr>Step 5</vt:lpstr>
      <vt:lpstr>My Holiday Bucket List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2021-02-08T08:30:35Z</dcterms:created>
  <dcterms:modified xsi:type="dcterms:W3CDTF">2021-05-13T07:36:27Z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