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37" r:id="rId6"/>
    <p:sldId id="308" r:id="rId7"/>
    <p:sldId id="309" r:id="rId8"/>
    <p:sldId id="323" r:id="rId9"/>
    <p:sldId id="271" r:id="rId10"/>
    <p:sldId id="272" r:id="rId11"/>
    <p:sldId id="324" r:id="rId12"/>
    <p:sldId id="274" r:id="rId13"/>
    <p:sldId id="275" r:id="rId14"/>
    <p:sldId id="276" r:id="rId15"/>
    <p:sldId id="277" r:id="rId16"/>
    <p:sldId id="278" r:id="rId17"/>
    <p:sldId id="313" r:id="rId18"/>
    <p:sldId id="322" r:id="rId19"/>
    <p:sldId id="338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6/28/2021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D5051F1-E8AC-46E5-B37A-FC1BD731D25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598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D5051F1-E8AC-46E5-B37A-FC1BD731D25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16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D5051F1-E8AC-46E5-B37A-FC1BD731D25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041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D5051F1-E8AC-46E5-B37A-FC1BD731D25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29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D5051F1-E8AC-46E5-B37A-FC1BD731D25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891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D5051F1-E8AC-46E5-B37A-FC1BD731D25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055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D5051F1-E8AC-46E5-B37A-FC1BD731D25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42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D5051F1-E8AC-46E5-B37A-FC1BD731D25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17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  <p:sldLayoutId id="2147483672" r:id="rId22"/>
    <p:sldLayoutId id="2147483673" r:id="rId23"/>
    <p:sldLayoutId id="2147483674" r:id="rId24"/>
    <p:sldLayoutId id="2147483676" r:id="rId25"/>
    <p:sldLayoutId id="2147483677" r:id="rId26"/>
    <p:sldLayoutId id="2147483678" r:id="rId27"/>
    <p:sldLayoutId id="2147483679" r:id="rId28"/>
    <p:sldLayoutId id="2147483680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91697" y="2766881"/>
            <a:ext cx="4851352" cy="182706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Lesson 3</a:t>
            </a:r>
            <a:br>
              <a:rPr lang="en-US" sz="4800" dirty="0"/>
            </a:br>
            <a:r>
              <a:rPr lang="en-US" sz="4800" dirty="0"/>
              <a:t>Speaking</a:t>
            </a:r>
            <a:endParaRPr lang="ru-RU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799252" y="5109801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Title 20">
            <a:extLst>
              <a:ext uri="{FF2B5EF4-FFF2-40B4-BE49-F238E27FC236}">
                <a16:creationId xmlns:a16="http://schemas.microsoft.com/office/drawing/2014/main" id="{63154960-739A-4551-9B27-D4F3AED50372}"/>
              </a:ext>
            </a:extLst>
          </p:cNvPr>
          <p:cNvSpPr>
            <a:spLocks/>
          </p:cNvSpPr>
          <p:nvPr/>
        </p:nvSpPr>
        <p:spPr bwMode="auto">
          <a:xfrm>
            <a:off x="1043631" y="873940"/>
            <a:ext cx="4928291" cy="1035781"/>
          </a:xfrm>
          <a:prstGeom prst="roundRect">
            <a:avLst>
              <a:gd name="adj" fmla="val 9639"/>
            </a:avLst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1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Spain</a:t>
            </a:r>
          </a:p>
        </p:txBody>
      </p:sp>
      <p:sp>
        <p:nvSpPr>
          <p:cNvPr id="15365" name="Rectangle 14">
            <a:extLst>
              <a:ext uri="{FF2B5EF4-FFF2-40B4-BE49-F238E27FC236}">
                <a16:creationId xmlns:a16="http://schemas.microsoft.com/office/drawing/2014/main" id="{944F9131-CB32-4D53-8CFB-CF892B4A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91" y="2023342"/>
            <a:ext cx="5590786" cy="453329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bring palm leaves to church on Palm Sunday. Girls decorate their branches with tinsel and sweets.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Ash Wednesday, a cross of ash is put onto people’s foreheads to say sorry to God for the bad things they have done.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Spain also has processions with floats illustrating the Easter story and marching bands. The parades are followed by cloaked people seeking forgiveness from God.</a:t>
            </a:r>
          </a:p>
        </p:txBody>
      </p:sp>
      <p:pic>
        <p:nvPicPr>
          <p:cNvPr id="15367" name="Picture 2" descr="http://farm8.staticflickr.com/7091/6925795940_42e0edce49_b.jpg">
            <a:extLst>
              <a:ext uri="{FF2B5EF4-FFF2-40B4-BE49-F238E27FC236}">
                <a16:creationId xmlns:a16="http://schemas.microsoft.com/office/drawing/2014/main" id="{5532290A-9315-4336-8867-5857AC482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756"/>
          <a:stretch/>
        </p:blipFill>
        <p:spPr bwMode="auto">
          <a:xfrm>
            <a:off x="6788383" y="613148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65F139BE-E893-4E7F-A217-93172E6BD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r="-2" b="3352"/>
          <a:stretch/>
        </p:blipFill>
        <p:spPr bwMode="auto">
          <a:xfrm>
            <a:off x="6788383" y="3528753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2" descr="Image result for bermuda flag">
            <a:extLst>
              <a:ext uri="{FF2B5EF4-FFF2-40B4-BE49-F238E27FC236}">
                <a16:creationId xmlns:a16="http://schemas.microsoft.com/office/drawing/2014/main" id="{034452B3-7B4B-4AD9-BCE7-A39C64539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5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75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Title 20">
            <a:extLst>
              <a:ext uri="{FF2B5EF4-FFF2-40B4-BE49-F238E27FC236}">
                <a16:creationId xmlns:a16="http://schemas.microsoft.com/office/drawing/2014/main" id="{A8E23308-7C4B-4AB0-968A-22F016F12ADE}"/>
              </a:ext>
            </a:extLst>
          </p:cNvPr>
          <p:cNvSpPr>
            <a:spLocks/>
          </p:cNvSpPr>
          <p:nvPr/>
        </p:nvSpPr>
        <p:spPr bwMode="auto">
          <a:xfrm>
            <a:off x="640080" y="329184"/>
            <a:ext cx="6894576" cy="1783080"/>
          </a:xfrm>
          <a:prstGeom prst="roundRect">
            <a:avLst>
              <a:gd name="adj" fmla="val 9639"/>
            </a:avLst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USA</a:t>
            </a:r>
          </a:p>
        </p:txBody>
      </p:sp>
      <p:sp>
        <p:nvSpPr>
          <p:cNvPr id="16394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0" name="Rectangle 14">
            <a:extLst>
              <a:ext uri="{FF2B5EF4-FFF2-40B4-BE49-F238E27FC236}">
                <a16:creationId xmlns:a16="http://schemas.microsoft.com/office/drawing/2014/main" id="{9A330DDD-6B39-41AD-949A-3B10BB1F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" y="2706624"/>
            <a:ext cx="6894576" cy="34838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White House in Washington DC, there is an Easter egg rolling event held every year.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push decorated eggs through the grass with long handled spoons.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recent years celebrities have turned up to entertain the rollers!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E91B0A5B-34F5-430A-8B1D-5E0F8C2FF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r="19611" b="-3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>
            <a:extLst>
              <a:ext uri="{FF2B5EF4-FFF2-40B4-BE49-F238E27FC236}">
                <a16:creationId xmlns:a16="http://schemas.microsoft.com/office/drawing/2014/main" id="{CCBAA8B8-7927-4F38-A6C0-60046FBC1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2" descr="Image result for bermuda flag">
            <a:extLst>
              <a:ext uri="{FF2B5EF4-FFF2-40B4-BE49-F238E27FC236}">
                <a16:creationId xmlns:a16="http://schemas.microsoft.com/office/drawing/2014/main" id="{AFA9C672-1555-4253-BBB0-B6DA1EE0A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6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EF4CB1B7-AF26-4C13-8E7D-0489A31E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Title 20">
            <a:extLst>
              <a:ext uri="{FF2B5EF4-FFF2-40B4-BE49-F238E27FC236}">
                <a16:creationId xmlns:a16="http://schemas.microsoft.com/office/drawing/2014/main" id="{AE85FF79-ABDA-4694-BC41-934112117B3B}"/>
              </a:ext>
            </a:extLst>
          </p:cNvPr>
          <p:cNvSpPr>
            <a:spLocks/>
          </p:cNvSpPr>
          <p:nvPr/>
        </p:nvSpPr>
        <p:spPr bwMode="auto">
          <a:xfrm>
            <a:off x="1057025" y="922644"/>
            <a:ext cx="5040285" cy="1169585"/>
          </a:xfrm>
          <a:prstGeom prst="roundRect">
            <a:avLst>
              <a:gd name="adj" fmla="val 9639"/>
            </a:avLst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Italy</a:t>
            </a:r>
            <a:endParaRPr lang="en-US" alt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4" name="Rectangle 14">
            <a:extLst>
              <a:ext uri="{FF2B5EF4-FFF2-40B4-BE49-F238E27FC236}">
                <a16:creationId xmlns:a16="http://schemas.microsoft.com/office/drawing/2014/main" id="{3E270FCC-A912-4FF0-BC1E-6959050E3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0" y="1890443"/>
            <a:ext cx="5891840" cy="47804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5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Rome, the Pope washes the feet of a dozen men at a re-enactment of the Last Supper on Maundy Thursday.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5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Good Friday, many people gather at Saint Peter’s Basilica to listen to the Pope’s mass at 3pm.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5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Pope has a candle-lit walk to remember Christ. Italian people normally eat roasted lamb and a traditional cake shaped like a dove called “</a:t>
            </a:r>
            <a:r>
              <a:rPr lang="en-US" altLang="en-US" sz="25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colomba</a:t>
            </a:r>
            <a:r>
              <a:rPr lang="en-US" altLang="en-US" sz="2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</a:pPr>
            <a:endParaRPr lang="en-US" altLang="en-US" sz="17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15" name="Picture 3">
            <a:extLst>
              <a:ext uri="{FF2B5EF4-FFF2-40B4-BE49-F238E27FC236}">
                <a16:creationId xmlns:a16="http://schemas.microsoft.com/office/drawing/2014/main" id="{76C1DD18-F234-4040-8864-6B28F90D5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 r="-3" b="5656"/>
          <a:stretch/>
        </p:blipFill>
        <p:spPr bwMode="auto">
          <a:xfrm>
            <a:off x="6946667" y="774285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farm6.staticflickr.com/5090/5307027063_1b3be858ef_b.jpg">
            <a:extLst>
              <a:ext uri="{FF2B5EF4-FFF2-40B4-BE49-F238E27FC236}">
                <a16:creationId xmlns:a16="http://schemas.microsoft.com/office/drawing/2014/main" id="{7036D6F2-BEF3-4604-B257-042C5DB1F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2" b="2"/>
          <a:stretch/>
        </p:blipFill>
        <p:spPr bwMode="auto">
          <a:xfrm>
            <a:off x="6946667" y="3575074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2" descr="Image result for bermuda flag">
            <a:extLst>
              <a:ext uri="{FF2B5EF4-FFF2-40B4-BE49-F238E27FC236}">
                <a16:creationId xmlns:a16="http://schemas.microsoft.com/office/drawing/2014/main" id="{95FEB899-F440-48B5-A481-46F7B4CBAF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6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id="{B5A1C9A2-B4D4-4790-B51C-4238DC092BDD}"/>
              </a:ext>
            </a:extLst>
          </p:cNvPr>
          <p:cNvSpPr>
            <a:spLocks/>
          </p:cNvSpPr>
          <p:nvPr/>
        </p:nvSpPr>
        <p:spPr bwMode="auto">
          <a:xfrm>
            <a:off x="4797501" y="329184"/>
            <a:ext cx="6755626" cy="1783080"/>
          </a:xfrm>
          <a:prstGeom prst="roundRect">
            <a:avLst>
              <a:gd name="adj" fmla="val 9639"/>
            </a:avLst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5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Greece </a:t>
            </a:r>
            <a:endParaRPr lang="en-US" altLang="en-US" sz="5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8" name="Picture 4" descr="http://farm3.staticflickr.com/2801/4493669247_38fde35d85_b.jpg">
            <a:extLst>
              <a:ext uri="{FF2B5EF4-FFF2-40B4-BE49-F238E27FC236}">
                <a16:creationId xmlns:a16="http://schemas.microsoft.com/office/drawing/2014/main" id="{E429CD01-5B87-4931-8FA5-4C90BF302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10796"/>
          <a:stretch/>
        </p:blipFill>
        <p:spPr bwMode="auto">
          <a:xfrm>
            <a:off x="444403" y="0"/>
            <a:ext cx="3765490" cy="39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9" name="Picture 1">
            <a:extLst>
              <a:ext uri="{FF2B5EF4-FFF2-40B4-BE49-F238E27FC236}">
                <a16:creationId xmlns:a16="http://schemas.microsoft.com/office/drawing/2014/main" id="{740E208B-4F31-4C80-B77A-5828D4AC8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96"/>
          <a:stretch/>
        </p:blipFill>
        <p:spPr bwMode="auto">
          <a:xfrm>
            <a:off x="677114" y="4149598"/>
            <a:ext cx="3281780" cy="20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4">
            <a:extLst>
              <a:ext uri="{FF2B5EF4-FFF2-40B4-BE49-F238E27FC236}">
                <a16:creationId xmlns:a16="http://schemas.microsoft.com/office/drawing/2014/main" id="{2CEFED5A-3B21-4198-872D-4B7A6532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460" y="2442014"/>
            <a:ext cx="7046137" cy="44159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Easter festival begins before Easter.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Maundy Thursday, Easter bread is baked and eggs are dyed red </a:t>
            </a:r>
            <a:r>
              <a:rPr lang="en-US" alt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symbolising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blood of Christ.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Holy Saturday, people attend midnight mass where they all bring a candle to light from the churches' Holy Flame.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Easter Sunday is spent with friends and family for a meal of roast lamb.</a:t>
            </a:r>
          </a:p>
        </p:txBody>
      </p:sp>
      <p:sp>
        <p:nvSpPr>
          <p:cNvPr id="18436" name="AutoShape 2" descr="Image result for bermuda flag">
            <a:extLst>
              <a:ext uri="{FF2B5EF4-FFF2-40B4-BE49-F238E27FC236}">
                <a16:creationId xmlns:a16="http://schemas.microsoft.com/office/drawing/2014/main" id="{AB0BF541-8916-4EED-A102-055334BEA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9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FCDB6-D968-4B81-8B1B-AED6F1AB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1AA1E9-5340-4386-B66E-3591466D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Task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28F0F-BD24-4A1D-A789-F7947B37D45A}"/>
              </a:ext>
            </a:extLst>
          </p:cNvPr>
          <p:cNvSpPr/>
          <p:nvPr/>
        </p:nvSpPr>
        <p:spPr>
          <a:xfrm>
            <a:off x="1177852" y="1791860"/>
            <a:ext cx="11098871" cy="369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/>
              <a:t>Give Worksheet A to your friend/relative.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3200" dirty="0"/>
              <a:t>Individually, read the text.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3200" dirty="0"/>
              <a:t>Individually, identify what kind of information is missing.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3200" dirty="0"/>
              <a:t>Write down questions to find out the missing information.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5. Then ask each other questions in order to complete your text. </a:t>
            </a:r>
          </a:p>
        </p:txBody>
      </p:sp>
    </p:spTree>
    <p:extLst>
      <p:ext uri="{BB962C8B-B14F-4D97-AF65-F5344CB8AC3E}">
        <p14:creationId xmlns:p14="http://schemas.microsoft.com/office/powerpoint/2010/main" val="60603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328004-5A40-473E-B5A8-9138F995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79B7A-34C8-40FE-9704-3FB861D0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324B5-BE7B-41BC-A923-CC393D13F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6648"/>
            <a:ext cx="468574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B9909-844C-4957-8DE4-0C8B6ACD4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13" y="6648"/>
            <a:ext cx="4852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steps: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3534494" y="2392898"/>
            <a:ext cx="8303625" cy="2385968"/>
          </a:xfrm>
        </p:spPr>
        <p:txBody>
          <a:bodyPr>
            <a:noAutofit/>
          </a:bodyPr>
          <a:lstStyle/>
          <a:p>
            <a:r>
              <a:rPr lang="en-US" sz="5000" dirty="0"/>
              <a:t>1. </a:t>
            </a:r>
            <a:r>
              <a:rPr lang="en-US" sz="5000" b="1" dirty="0"/>
              <a:t>COMPARE</a:t>
            </a:r>
            <a:r>
              <a:rPr lang="en-US" sz="5000" dirty="0"/>
              <a:t> your worksheets.</a:t>
            </a:r>
          </a:p>
          <a:p>
            <a:endParaRPr lang="en-US" sz="5000" dirty="0"/>
          </a:p>
          <a:p>
            <a:r>
              <a:rPr lang="en-US" sz="5000" dirty="0"/>
              <a:t>2. </a:t>
            </a:r>
            <a:r>
              <a:rPr lang="en-US" sz="5000" b="1" dirty="0"/>
              <a:t>CHECK</a:t>
            </a:r>
            <a:r>
              <a:rPr lang="en-US" sz="5000" dirty="0"/>
              <a:t> your answers using</a:t>
            </a:r>
          </a:p>
          <a:p>
            <a:r>
              <a:rPr lang="en-US" sz="5000" dirty="0"/>
              <a:t>the </a:t>
            </a:r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941492" y="3906695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4E1EC-83F5-4184-BDEC-62104245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088933-D2BC-4A31-BD01-832CDAE1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today’s celebration!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2354F6-A39C-4650-A9C6-1999432DE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142169"/>
            <a:ext cx="4521200" cy="2712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7438B-7CD6-4846-A68B-2D72B691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0" y="2515713"/>
            <a:ext cx="4692072" cy="2977661"/>
          </a:xfrm>
          <a:prstGeom prst="rect">
            <a:avLst/>
          </a:prstGeom>
        </p:spPr>
      </p:pic>
      <p:pic>
        <p:nvPicPr>
          <p:cNvPr id="1026" name="Picture 2" descr="When Is Easter Sunday 2021? - How Easter's Date Is Determined | The Old  Farmer's Almanac">
            <a:extLst>
              <a:ext uri="{FF2B5EF4-FFF2-40B4-BE49-F238E27FC236}">
                <a16:creationId xmlns:a16="http://schemas.microsoft.com/office/drawing/2014/main" id="{14B3DD17-5737-47FD-AEFE-F0BC0948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15" y="3349235"/>
            <a:ext cx="3463795" cy="25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24CFD-A9A2-4999-B7BC-16033D218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435" y="702165"/>
            <a:ext cx="2567656" cy="2977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EB85C-4796-47E1-A78E-2848FCC90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361" y="4322434"/>
            <a:ext cx="3805555" cy="23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335" y="996258"/>
            <a:ext cx="4822389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3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162" y="2347274"/>
            <a:ext cx="4310933" cy="2988297"/>
          </a:xfrm>
        </p:spPr>
        <p:txBody>
          <a:bodyPr>
            <a:normAutofit/>
          </a:bodyPr>
          <a:lstStyle/>
          <a:p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information about a celebration.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ask questions to fill in missing information.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0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344362" y="2725672"/>
            <a:ext cx="2587374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Worksheet A</a:t>
            </a:r>
          </a:p>
          <a:p>
            <a:r>
              <a:rPr lang="en-US" dirty="0"/>
              <a:t>Worksheet B</a:t>
            </a:r>
          </a:p>
          <a:p>
            <a:r>
              <a:rPr lang="en-US" dirty="0"/>
              <a:t>Answers Handout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8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74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9" name="Group 7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0" name="Rectangle 7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20">
            <a:extLst>
              <a:ext uri="{FF2B5EF4-FFF2-40B4-BE49-F238E27FC236}">
                <a16:creationId xmlns:a16="http://schemas.microsoft.com/office/drawing/2014/main" id="{AB3D7D33-3B8C-441C-A7C3-61BA8FF9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>
                <a:latin typeface="+mj-lt"/>
              </a:rPr>
              <a:t>Australia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B6554A69-7F74-4DB3-9762-1F4946EB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714" y="2302863"/>
            <a:ext cx="5040285" cy="36324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Australia, the Easter bilby is an alternative to the Easter bunny.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Chocolate bilbies are eaten instead of chocolate rabbits.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Rabbits are considered pests in Australia.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26134AED-D63F-43F3-8166-DE9866BBF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999" y="774285"/>
            <a:ext cx="2836455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">
            <a:extLst>
              <a:ext uri="{FF2B5EF4-FFF2-40B4-BE49-F238E27FC236}">
                <a16:creationId xmlns:a16="http://schemas.microsoft.com/office/drawing/2014/main" id="{40FFDB2C-755C-4D73-A1BB-9CE921E13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786" y="3575074"/>
            <a:ext cx="3978882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10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Title 20">
            <a:extLst>
              <a:ext uri="{FF2B5EF4-FFF2-40B4-BE49-F238E27FC236}">
                <a16:creationId xmlns:a16="http://schemas.microsoft.com/office/drawing/2014/main" id="{2FAB03DA-6E83-4A19-B835-99EF7A7B329C}"/>
              </a:ext>
            </a:extLst>
          </p:cNvPr>
          <p:cNvSpPr>
            <a:spLocks/>
          </p:cNvSpPr>
          <p:nvPr/>
        </p:nvSpPr>
        <p:spPr bwMode="auto">
          <a:xfrm>
            <a:off x="589560" y="856180"/>
            <a:ext cx="5279408" cy="1128068"/>
          </a:xfrm>
          <a:prstGeom prst="roundRect">
            <a:avLst>
              <a:gd name="adj" fmla="val 9639"/>
            </a:avLst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1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Poland </a:t>
            </a:r>
            <a:endParaRPr lang="en-US" alt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4">
            <a:extLst>
              <a:ext uri="{FF2B5EF4-FFF2-40B4-BE49-F238E27FC236}">
                <a16:creationId xmlns:a16="http://schemas.microsoft.com/office/drawing/2014/main" id="{065F4526-184B-43B1-AF0E-76EF9DF2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60" y="2123821"/>
            <a:ext cx="5679265" cy="47341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Easter Monday, boys roam around the streets and sprinkle girls with water or perfume.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Baskets of food are taken to church to be blessed.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Easter Sunday, people eat eggs and cakes in the shape of a lamb. The lamb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symbolises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Christ.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also have painted Easter eggs called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pisanki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are handcrafted and painted with traditional symbols of spring.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52EC37E3-7E8B-4D32-958F-634488C30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r="-4" b="5361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186E29BF-E305-4970-9397-709AF645F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2" r="1" b="35530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36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Title 20">
            <a:extLst>
              <a:ext uri="{FF2B5EF4-FFF2-40B4-BE49-F238E27FC236}">
                <a16:creationId xmlns:a16="http://schemas.microsoft.com/office/drawing/2014/main" id="{FCD05462-4CF6-490F-83F6-B0B58DBC7E8E}"/>
              </a:ext>
            </a:extLst>
          </p:cNvPr>
          <p:cNvSpPr>
            <a:spLocks/>
          </p:cNvSpPr>
          <p:nvPr/>
        </p:nvSpPr>
        <p:spPr bwMode="auto">
          <a:xfrm>
            <a:off x="1043631" y="873940"/>
            <a:ext cx="4928291" cy="1035781"/>
          </a:xfrm>
          <a:prstGeom prst="roundRect">
            <a:avLst>
              <a:gd name="adj" fmla="val 9639"/>
            </a:avLst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1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Scotland </a:t>
            </a:r>
            <a:endParaRPr lang="en-US" alt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B75230C0-E07E-4973-A9B3-F360B80B5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" y="1873449"/>
            <a:ext cx="5751293" cy="45332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Scotland, they have egg rolling competitions. Eggs are boiled and then painted.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then roll eggs down grassy hills.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Whoever’s egg rolls the farthest wins.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rolling of the egg </a:t>
            </a:r>
            <a:r>
              <a:rPr lang="en-US" altLang="en-US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symbolises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rolling away of the stone from Jesus’ tomb.</a:t>
            </a:r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C6FDAC05-930E-4CCB-86FA-032E5CE73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"/>
          <a:stretch/>
        </p:blipFill>
        <p:spPr bwMode="auto">
          <a:xfrm>
            <a:off x="6766884" y="482774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0A95F2-9856-4E3E-9EE6-1772DE969F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4953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9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22EAA29E-123F-426E-B27C-F2BF5189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48" y="-30637"/>
            <a:ext cx="4489952" cy="6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20">
            <a:extLst>
              <a:ext uri="{FF2B5EF4-FFF2-40B4-BE49-F238E27FC236}">
                <a16:creationId xmlns:a16="http://schemas.microsoft.com/office/drawing/2014/main" id="{A8E23308-7C4B-4AB0-968A-22F016F12ADE}"/>
              </a:ext>
            </a:extLst>
          </p:cNvPr>
          <p:cNvSpPr>
            <a:spLocks/>
          </p:cNvSpPr>
          <p:nvPr/>
        </p:nvSpPr>
        <p:spPr bwMode="auto">
          <a:xfrm>
            <a:off x="640080" y="329184"/>
            <a:ext cx="6894576" cy="1783080"/>
          </a:xfrm>
          <a:prstGeom prst="roundRect">
            <a:avLst>
              <a:gd name="adj" fmla="val 9639"/>
            </a:avLst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Bermuda</a:t>
            </a:r>
          </a:p>
        </p:txBody>
      </p:sp>
      <p:sp>
        <p:nvSpPr>
          <p:cNvPr id="16390" name="Rectangle 14">
            <a:extLst>
              <a:ext uri="{FF2B5EF4-FFF2-40B4-BE49-F238E27FC236}">
                <a16:creationId xmlns:a16="http://schemas.microsoft.com/office/drawing/2014/main" id="{9A330DDD-6B39-41AD-949A-3B10BB1F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530" y="2631210"/>
            <a:ext cx="5741866" cy="34838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indent="-228600" algn="just"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fly kites to </a:t>
            </a:r>
            <a:r>
              <a:rPr lang="en-US" alt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symbolise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rising of Christ. </a:t>
            </a:r>
          </a:p>
        </p:txBody>
      </p:sp>
      <p:sp>
        <p:nvSpPr>
          <p:cNvPr id="16389" name="AutoShape 2" descr="Image result for bermuda flag">
            <a:extLst>
              <a:ext uri="{FF2B5EF4-FFF2-40B4-BE49-F238E27FC236}">
                <a16:creationId xmlns:a16="http://schemas.microsoft.com/office/drawing/2014/main" id="{AFA9C672-1555-4253-BBB0-B6DA1EE0A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9" name="Picture 6" descr="Image result for bermuda flag">
            <a:extLst>
              <a:ext uri="{FF2B5EF4-FFF2-40B4-BE49-F238E27FC236}">
                <a16:creationId xmlns:a16="http://schemas.microsoft.com/office/drawing/2014/main" id="{41086A97-C2A5-47C3-B93E-CAA5158EB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4"/>
          <a:stretch>
            <a:fillRect/>
          </a:stretch>
        </p:blipFill>
        <p:spPr bwMode="auto">
          <a:xfrm>
            <a:off x="7711475" y="4280705"/>
            <a:ext cx="4489952" cy="23840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296F6239-5349-469C-8E2E-EEF6C5D0C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131540"/>
            <a:ext cx="4836032" cy="352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2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75">
            <a:extLst>
              <a:ext uri="{FF2B5EF4-FFF2-40B4-BE49-F238E27FC236}">
                <a16:creationId xmlns:a16="http://schemas.microsoft.com/office/drawing/2014/main" id="{EF4CB1B7-AF26-4C13-8E7D-0489A31E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6" name="Group 77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7" name="Rectangle 81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id="{A4B3EC23-7C97-4B56-94C0-A33C0C1E0818}"/>
              </a:ext>
            </a:extLst>
          </p:cNvPr>
          <p:cNvSpPr>
            <a:spLocks/>
          </p:cNvSpPr>
          <p:nvPr/>
        </p:nvSpPr>
        <p:spPr bwMode="auto">
          <a:xfrm>
            <a:off x="1057025" y="922644"/>
            <a:ext cx="5040285" cy="1169585"/>
          </a:xfrm>
          <a:prstGeom prst="roundRect">
            <a:avLst>
              <a:gd name="adj" fmla="val 9639"/>
            </a:avLst>
          </a:prstGeo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Germany</a:t>
            </a:r>
            <a:endParaRPr lang="en-US" alt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8" name="Rectangle 83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14">
            <a:extLst>
              <a:ext uri="{FF2B5EF4-FFF2-40B4-BE49-F238E27FC236}">
                <a16:creationId xmlns:a16="http://schemas.microsoft.com/office/drawing/2014/main" id="{54884E5B-5E8A-4F2A-B0A0-B70D1B68F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89" y="2055444"/>
            <a:ext cx="5142811" cy="36324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Germany, they have Easter egg trees called </a:t>
            </a:r>
            <a:r>
              <a:rPr lang="en-US" alt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ostereierbaum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Decorated eggs are hung from the branches of the tree.</a:t>
            </a:r>
          </a:p>
        </p:txBody>
      </p:sp>
      <p:pic>
        <p:nvPicPr>
          <p:cNvPr id="14342" name="Picture 2" descr="http://farm6.staticflickr.com/5268/5895188314_8523ac637c_b.jpg">
            <a:extLst>
              <a:ext uri="{FF2B5EF4-FFF2-40B4-BE49-F238E27FC236}">
                <a16:creationId xmlns:a16="http://schemas.microsoft.com/office/drawing/2014/main" id="{C82B99CB-EA9D-4552-833D-DF9158E6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8" r="2" b="721"/>
          <a:stretch/>
        </p:blipFill>
        <p:spPr bwMode="auto">
          <a:xfrm>
            <a:off x="6946667" y="774285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extLst>
              <a:ext uri="{FF2B5EF4-FFF2-40B4-BE49-F238E27FC236}">
                <a16:creationId xmlns:a16="http://schemas.microsoft.com/office/drawing/2014/main" id="{A8FD8724-65E3-4221-BC24-8FA5F328D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r="-1" b="-1"/>
          <a:stretch/>
        </p:blipFill>
        <p:spPr bwMode="auto">
          <a:xfrm>
            <a:off x="6946667" y="3575074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2" descr="Image result for bermuda flag">
            <a:extLst>
              <a:ext uri="{FF2B5EF4-FFF2-40B4-BE49-F238E27FC236}">
                <a16:creationId xmlns:a16="http://schemas.microsoft.com/office/drawing/2014/main" id="{85944AC8-68FF-497F-A575-01606C27B5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2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555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Franklin Gothic Book</vt:lpstr>
      <vt:lpstr>Sassoon Infant Rg</vt:lpstr>
      <vt:lpstr>Twinkl</vt:lpstr>
      <vt:lpstr>Twinkl SemiBold</vt:lpstr>
      <vt:lpstr>Office Theme</vt:lpstr>
      <vt:lpstr>Lesson 3 Speaking</vt:lpstr>
      <vt:lpstr>Guess today’s celebration!</vt:lpstr>
      <vt:lpstr>Lesson 3 Objectives</vt:lpstr>
      <vt:lpstr>Lesson Resources</vt:lpstr>
      <vt:lpstr>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 Task</vt:lpstr>
      <vt:lpstr>PowerPoint Presentation</vt:lpstr>
      <vt:lpstr>Final steps: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2021-06-28T06:23:07Z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