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319" r:id="rId6"/>
    <p:sldId id="308" r:id="rId7"/>
    <p:sldId id="309" r:id="rId8"/>
    <p:sldId id="335" r:id="rId9"/>
    <p:sldId id="336" r:id="rId10"/>
    <p:sldId id="315" r:id="rId11"/>
    <p:sldId id="333" r:id="rId12"/>
    <p:sldId id="334" r:id="rId13"/>
    <p:sldId id="318" r:id="rId14"/>
    <p:sldId id="258" r:id="rId15"/>
    <p:sldId id="257" r:id="rId16"/>
    <p:sldId id="331" r:id="rId17"/>
    <p:sldId id="327" r:id="rId18"/>
    <p:sldId id="268" r:id="rId19"/>
    <p:sldId id="328" r:id="rId20"/>
    <p:sldId id="329" r:id="rId21"/>
    <p:sldId id="330" r:id="rId22"/>
    <p:sldId id="326" r:id="rId23"/>
    <p:sldId id="337" r:id="rId24"/>
    <p:sldId id="26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73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6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 algn="ctr">
              <a:defRPr>
                <a:latin typeface="Twinkl SemiBold" pitchFamily="2" charset="0"/>
              </a:defRPr>
            </a:lvl1pPr>
          </a:lstStyle>
          <a:p>
            <a:r>
              <a:rPr lang="en-GB" dirty="0"/>
              <a:t>What do you use the Internet for?</a:t>
            </a:r>
          </a:p>
        </p:txBody>
      </p:sp>
    </p:spTree>
    <p:extLst>
      <p:ext uri="{BB962C8B-B14F-4D97-AF65-F5344CB8AC3E}">
        <p14:creationId xmlns:p14="http://schemas.microsoft.com/office/powerpoint/2010/main" val="2713720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 algn="ctr">
              <a:defRPr>
                <a:latin typeface="Twinkl SemiBold" pitchFamily="2" charset="0"/>
              </a:defRPr>
            </a:lvl1pPr>
          </a:lstStyle>
          <a:p>
            <a:r>
              <a:rPr lang="en-GB" dirty="0"/>
              <a:t>What do you use the Internet for?</a:t>
            </a:r>
          </a:p>
        </p:txBody>
      </p:sp>
    </p:spTree>
    <p:extLst>
      <p:ext uri="{BB962C8B-B14F-4D97-AF65-F5344CB8AC3E}">
        <p14:creationId xmlns:p14="http://schemas.microsoft.com/office/powerpoint/2010/main" val="2447744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 algn="ctr">
              <a:defRPr>
                <a:latin typeface="Twinkl SemiBold" pitchFamily="2" charset="0"/>
              </a:defRPr>
            </a:lvl1pPr>
          </a:lstStyle>
          <a:p>
            <a:r>
              <a:rPr lang="en-GB" dirty="0"/>
              <a:t>What do you use the Internet for?</a:t>
            </a:r>
          </a:p>
        </p:txBody>
      </p:sp>
    </p:spTree>
    <p:extLst>
      <p:ext uri="{BB962C8B-B14F-4D97-AF65-F5344CB8AC3E}">
        <p14:creationId xmlns:p14="http://schemas.microsoft.com/office/powerpoint/2010/main" val="1230951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 algn="ctr">
              <a:defRPr>
                <a:latin typeface="Twinkl SemiBold" pitchFamily="2" charset="0"/>
              </a:defRPr>
            </a:lvl1pPr>
          </a:lstStyle>
          <a:p>
            <a:r>
              <a:rPr lang="en-GB" dirty="0"/>
              <a:t>What do you use the Internet for?</a:t>
            </a:r>
          </a:p>
        </p:txBody>
      </p:sp>
    </p:spTree>
    <p:extLst>
      <p:ext uri="{BB962C8B-B14F-4D97-AF65-F5344CB8AC3E}">
        <p14:creationId xmlns:p14="http://schemas.microsoft.com/office/powerpoint/2010/main" val="2112244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 algn="ctr">
              <a:defRPr>
                <a:latin typeface="Twinkl SemiBold" pitchFamily="2" charset="0"/>
              </a:defRPr>
            </a:lvl1pPr>
          </a:lstStyle>
          <a:p>
            <a:r>
              <a:rPr lang="en-GB" dirty="0"/>
              <a:t>What do you use the Internet for?</a:t>
            </a:r>
          </a:p>
        </p:txBody>
      </p:sp>
    </p:spTree>
    <p:extLst>
      <p:ext uri="{BB962C8B-B14F-4D97-AF65-F5344CB8AC3E}">
        <p14:creationId xmlns:p14="http://schemas.microsoft.com/office/powerpoint/2010/main" val="3699921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 algn="ctr">
              <a:defRPr>
                <a:latin typeface="Twinkl SemiBold" pitchFamily="2" charset="0"/>
              </a:defRPr>
            </a:lvl1pPr>
          </a:lstStyle>
          <a:p>
            <a:r>
              <a:rPr lang="en-GB" dirty="0"/>
              <a:t>What do you use the Internet for?</a:t>
            </a:r>
          </a:p>
        </p:txBody>
      </p:sp>
    </p:spTree>
    <p:extLst>
      <p:ext uri="{BB962C8B-B14F-4D97-AF65-F5344CB8AC3E}">
        <p14:creationId xmlns:p14="http://schemas.microsoft.com/office/powerpoint/2010/main" val="1692049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202DA45C-FAF0-4B83-B4D9-37291055243A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057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304799" y="280916"/>
            <a:ext cx="11582403" cy="6296169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35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304799" y="280916"/>
            <a:ext cx="11582403" cy="6296169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84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  <p:sldLayoutId id="2147483681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tiff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tiff"/><Relationship Id="rId20" Type="http://schemas.openxmlformats.org/officeDocument/2006/relationships/image" Target="../media/image33.tif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tiff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5" Type="http://schemas.openxmlformats.org/officeDocument/2006/relationships/image" Target="../media/image28.tiff"/><Relationship Id="rId10" Type="http://schemas.openxmlformats.org/officeDocument/2006/relationships/image" Target="../media/image23.tiff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5</a:t>
            </a:r>
            <a:br>
              <a:rPr lang="en-US" sz="4800" dirty="0"/>
            </a:br>
            <a:r>
              <a:rPr lang="en-US" sz="4800" dirty="0"/>
              <a:t>Speaking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501145-C4F7-4BEC-994A-C693B0B6ED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11995" y="5113805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1F43-EC3F-4D15-94DA-398221ED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5" y="1696825"/>
            <a:ext cx="8653806" cy="2648932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Role-Play</a:t>
            </a:r>
            <a:endParaRPr lang="en-GB" sz="8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6DBE8-25F3-49BD-9949-80E07C7F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082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8276" y="995139"/>
            <a:ext cx="4843809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5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038" y="2733773"/>
            <a:ext cx="4310933" cy="1979630"/>
          </a:xfrm>
        </p:spPr>
        <p:txBody>
          <a:bodyPr>
            <a:normAutofit/>
          </a:bodyPr>
          <a:lstStyle/>
          <a:p>
            <a:r>
              <a:rPr lang="en-US" sz="2400" dirty="0"/>
              <a:t>You will:</a:t>
            </a:r>
          </a:p>
          <a:p>
            <a:pPr marL="457200" lvl="0" indent="-342900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ea typeface="Roboto" panose="02000000000000000000" pitchFamily="2" charset="0"/>
              </a:rPr>
              <a:t>plan and participate in a role-play.</a:t>
            </a:r>
            <a:endParaRPr lang="en-GB" sz="2400" dirty="0">
              <a:ea typeface="Roboto" panose="02000000000000000000" pitchFamily="2" charset="0"/>
            </a:endParaRP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1240" y="1032804"/>
            <a:ext cx="4612247" cy="700842"/>
          </a:xfrm>
        </p:spPr>
        <p:txBody>
          <a:bodyPr>
            <a:normAutofit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157244" y="3429000"/>
            <a:ext cx="3379224" cy="3888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Role-Play Handout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BACB23E-7553-4BDB-BFC6-49D570C96C5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69647">
            <a:off x="3941859" y="1800181"/>
            <a:ext cx="9151745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47F1F-05EE-450C-A459-149139B84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BDFC54-A456-458E-9606-00FC9D6D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93943" y="366388"/>
            <a:ext cx="4586439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Watch the </a:t>
            </a:r>
            <a:br>
              <a:rPr lang="en-US" sz="3200" dirty="0"/>
            </a:br>
            <a:r>
              <a:rPr lang="en-US" sz="3200" dirty="0"/>
              <a:t>video clip!</a:t>
            </a:r>
            <a:endParaRPr lang="en-GB" sz="3200" dirty="0"/>
          </a:p>
        </p:txBody>
      </p:sp>
      <p:pic>
        <p:nvPicPr>
          <p:cNvPr id="5" name="Shopping_ Trying on Clothes">
            <a:hlinkClick r:id="" action="ppaction://media"/>
            <a:extLst>
              <a:ext uri="{FF2B5EF4-FFF2-40B4-BE49-F238E27FC236}">
                <a16:creationId xmlns:a16="http://schemas.microsoft.com/office/drawing/2014/main" id="{EB582D4A-9310-47C1-98DE-68EDA3574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935" y="1683865"/>
            <a:ext cx="8793909" cy="49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0781E-5F34-4FAD-BFD6-9EBF7DCB9B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916" y="1195835"/>
            <a:ext cx="1150973" cy="1946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623351-D44D-FD46-A918-D1807F19D4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99" y="3519091"/>
            <a:ext cx="938041" cy="1147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8FC3B7-4D40-A14D-8041-DF37899C6A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426" y="4387245"/>
            <a:ext cx="1661127" cy="776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854DE-5C9D-7545-A898-CD8F004A24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21" y="2392579"/>
            <a:ext cx="822511" cy="1986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EAD6F5-4400-4F43-8949-8B651BD811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844" y="5337492"/>
            <a:ext cx="962314" cy="11085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DBBA3B-E251-274C-94A3-BA3ED04219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309" y="3962155"/>
            <a:ext cx="1836419" cy="13996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328A8D-0B31-E24A-AAD7-55157B9843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575" y="4961105"/>
            <a:ext cx="1139522" cy="13627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EAA45E-C389-0F43-B554-BFEA29A953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227" y="5378190"/>
            <a:ext cx="1337593" cy="10271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74F3FB-A64E-FC4E-9DD0-A69AA4C4D2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465" y="4814238"/>
            <a:ext cx="1348267" cy="19077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EDC44F-843B-174A-8F39-DDDCCDD8501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208" y="1147704"/>
            <a:ext cx="1505118" cy="14854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AD4FF3-822A-5549-8030-4592DD61A3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785" y="3386017"/>
            <a:ext cx="849750" cy="10901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1EBAAA8-243C-354E-AB4D-BBD9E3BB59F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29" y="1254180"/>
            <a:ext cx="898567" cy="18100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A4210D-A60C-A248-9707-7EDEA05A731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612" y="4683037"/>
            <a:ext cx="1233915" cy="1716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0F639C-8E3F-F246-BF49-6847FE66370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416" y="4549599"/>
            <a:ext cx="1142267" cy="17412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7E74D9-0541-D449-AEB4-494A7424E7B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61" b="20749"/>
          <a:stretch/>
        </p:blipFill>
        <p:spPr>
          <a:xfrm>
            <a:off x="3136676" y="2638680"/>
            <a:ext cx="1691079" cy="1617313"/>
          </a:xfrm>
          <a:prstGeom prst="rect">
            <a:avLst/>
          </a:prstGeom>
        </p:spPr>
      </p:pic>
      <p:pic>
        <p:nvPicPr>
          <p:cNvPr id="44" name="Picture 43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4A14BB51-7E7C-6D45-879C-9143E5FAB3A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102" y="2896422"/>
            <a:ext cx="1142268" cy="13813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C8AB8E-6DFA-7642-A55E-E6613B3BFC2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81"/>
          <a:stretch/>
        </p:blipFill>
        <p:spPr>
          <a:xfrm>
            <a:off x="5758729" y="1276163"/>
            <a:ext cx="1197524" cy="2197898"/>
          </a:xfrm>
          <a:prstGeom prst="rect">
            <a:avLst/>
          </a:prstGeom>
        </p:spPr>
      </p:pic>
      <p:pic>
        <p:nvPicPr>
          <p:cNvPr id="50" name="Picture 49" descr="A close - up of a window&#10;&#10;Description automatically generated with low confidence">
            <a:extLst>
              <a:ext uri="{FF2B5EF4-FFF2-40B4-BE49-F238E27FC236}">
                <a16:creationId xmlns:a16="http://schemas.microsoft.com/office/drawing/2014/main" id="{63992063-8086-FB4F-BC79-E8093B2B3DC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76" y="1311767"/>
            <a:ext cx="1089577" cy="1195730"/>
          </a:xfrm>
          <a:prstGeom prst="rect">
            <a:avLst/>
          </a:prstGeom>
        </p:spPr>
      </p:pic>
      <p:pic>
        <p:nvPicPr>
          <p:cNvPr id="52" name="Picture 51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7F58A36B-A439-DC42-95DA-71C44A04421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651" y="1195835"/>
            <a:ext cx="960444" cy="8738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7279A07-5D26-934F-A057-41F7FC7217F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001" y="3025561"/>
            <a:ext cx="1391090" cy="1856753"/>
          </a:xfrm>
          <a:prstGeom prst="rect">
            <a:avLst/>
          </a:prstGeom>
        </p:spPr>
      </p:pic>
      <p:pic>
        <p:nvPicPr>
          <p:cNvPr id="58" name="Picture 57" descr="A picture containing person, trouser&#10;&#10;Description automatically generated">
            <a:extLst>
              <a:ext uri="{FF2B5EF4-FFF2-40B4-BE49-F238E27FC236}">
                <a16:creationId xmlns:a16="http://schemas.microsoft.com/office/drawing/2014/main" id="{D2A05FAB-3AC6-014A-B98D-3915F10AF7D5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057" y="1436901"/>
            <a:ext cx="1091859" cy="1269775"/>
          </a:xfrm>
          <a:prstGeom prst="rect">
            <a:avLst/>
          </a:pr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013E5CC-795B-B240-9A87-D1B91B907DB9}"/>
              </a:ext>
            </a:extLst>
          </p:cNvPr>
          <p:cNvSpPr/>
          <p:nvPr/>
        </p:nvSpPr>
        <p:spPr>
          <a:xfrm>
            <a:off x="2119876" y="1950257"/>
            <a:ext cx="1015329" cy="25811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T-shirt</a:t>
            </a:r>
            <a:endParaRPr lang="en-GB" b="1" dirty="0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344FDCDA-03A1-D145-8B73-F8770051F02F}"/>
              </a:ext>
            </a:extLst>
          </p:cNvPr>
          <p:cNvSpPr/>
          <p:nvPr/>
        </p:nvSpPr>
        <p:spPr>
          <a:xfrm>
            <a:off x="3409747" y="1828077"/>
            <a:ext cx="1206068" cy="5024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swimming trunks</a:t>
            </a:r>
            <a:endParaRPr lang="en-GB" sz="1600" b="1" dirty="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CD70170-0137-9D43-B469-CD1D4D86739E}"/>
              </a:ext>
            </a:extLst>
          </p:cNvPr>
          <p:cNvSpPr/>
          <p:nvPr/>
        </p:nvSpPr>
        <p:spPr>
          <a:xfrm>
            <a:off x="2041279" y="3244237"/>
            <a:ext cx="860885" cy="304641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shorts</a:t>
            </a:r>
            <a:endParaRPr lang="en-GB" b="1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A0BCB8E6-E189-3941-B260-7F291F911B0F}"/>
              </a:ext>
            </a:extLst>
          </p:cNvPr>
          <p:cNvSpPr/>
          <p:nvPr/>
        </p:nvSpPr>
        <p:spPr>
          <a:xfrm>
            <a:off x="3467866" y="3531298"/>
            <a:ext cx="1009990" cy="377843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jumper</a:t>
            </a:r>
            <a:endParaRPr lang="en-GB" b="1" dirty="0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3D2E949-6DDC-494E-87AB-BFD35E79EA25}"/>
              </a:ext>
            </a:extLst>
          </p:cNvPr>
          <p:cNvSpPr/>
          <p:nvPr/>
        </p:nvSpPr>
        <p:spPr>
          <a:xfrm>
            <a:off x="3194047" y="4924308"/>
            <a:ext cx="926449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shoes</a:t>
            </a:r>
            <a:endParaRPr lang="en-GB" b="1" dirty="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2F6B867-A25A-3743-88F5-0FD3C44E637A}"/>
              </a:ext>
            </a:extLst>
          </p:cNvPr>
          <p:cNvSpPr/>
          <p:nvPr/>
        </p:nvSpPr>
        <p:spPr>
          <a:xfrm>
            <a:off x="1889290" y="5387285"/>
            <a:ext cx="1024599" cy="304641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hoodie</a:t>
            </a:r>
            <a:endParaRPr lang="en-GB" b="1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1A50DC9-0823-604F-AE77-822762CEA469}"/>
              </a:ext>
            </a:extLst>
          </p:cNvPr>
          <p:cNvSpPr/>
          <p:nvPr/>
        </p:nvSpPr>
        <p:spPr>
          <a:xfrm>
            <a:off x="3329932" y="5891786"/>
            <a:ext cx="1188293" cy="368831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cardigan</a:t>
            </a:r>
            <a:endParaRPr lang="en-GB" b="1" dirty="0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32E6D6F0-300D-8D4E-BC32-06931AFC76C0}"/>
              </a:ext>
            </a:extLst>
          </p:cNvPr>
          <p:cNvSpPr/>
          <p:nvPr/>
        </p:nvSpPr>
        <p:spPr>
          <a:xfrm>
            <a:off x="5153061" y="5620270"/>
            <a:ext cx="771041" cy="35829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coat</a:t>
            </a:r>
            <a:endParaRPr lang="en-GB" b="1" dirty="0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9F32B18E-92D0-4E4F-AEB5-04EB5DB05B8A}"/>
              </a:ext>
            </a:extLst>
          </p:cNvPr>
          <p:cNvSpPr/>
          <p:nvPr/>
        </p:nvSpPr>
        <p:spPr>
          <a:xfrm>
            <a:off x="6353274" y="5891785"/>
            <a:ext cx="64166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hat</a:t>
            </a:r>
            <a:endParaRPr lang="en-GB" b="1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662CFAD7-E97A-0A45-A2BA-661B89FCF88A}"/>
              </a:ext>
            </a:extLst>
          </p:cNvPr>
          <p:cNvSpPr/>
          <p:nvPr/>
        </p:nvSpPr>
        <p:spPr>
          <a:xfrm>
            <a:off x="6203194" y="4087271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scarf</a:t>
            </a:r>
            <a:endParaRPr lang="en-GB" b="1" dirty="0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2CF0D2E-4339-6E4B-9C36-FA6B564ED509}"/>
              </a:ext>
            </a:extLst>
          </p:cNvPr>
          <p:cNvSpPr/>
          <p:nvPr/>
        </p:nvSpPr>
        <p:spPr>
          <a:xfrm>
            <a:off x="7323905" y="3607145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socks</a:t>
            </a:r>
            <a:endParaRPr lang="en-GB" b="1" dirty="0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2F32D77-89D5-6E4E-88CA-4B4D4564531D}"/>
              </a:ext>
            </a:extLst>
          </p:cNvPr>
          <p:cNvSpPr/>
          <p:nvPr/>
        </p:nvSpPr>
        <p:spPr>
          <a:xfrm>
            <a:off x="9416295" y="2614478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dress</a:t>
            </a:r>
            <a:endParaRPr lang="en-GB" b="1" dirty="0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7E72D854-94CB-484D-AA8B-9AFCED78A4E8}"/>
              </a:ext>
            </a:extLst>
          </p:cNvPr>
          <p:cNvSpPr/>
          <p:nvPr/>
        </p:nvSpPr>
        <p:spPr>
          <a:xfrm>
            <a:off x="5161459" y="1503326"/>
            <a:ext cx="64166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cap</a:t>
            </a:r>
            <a:endParaRPr lang="en-GB" b="1" dirty="0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DB61768A-FBA3-0F44-8F87-3039B3668273}"/>
              </a:ext>
            </a:extLst>
          </p:cNvPr>
          <p:cNvSpPr/>
          <p:nvPr/>
        </p:nvSpPr>
        <p:spPr>
          <a:xfrm>
            <a:off x="7630179" y="5473536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boots</a:t>
            </a:r>
            <a:endParaRPr lang="en-GB" b="1" dirty="0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141F90EB-E740-8449-AC55-0B1D2DE25593}"/>
              </a:ext>
            </a:extLst>
          </p:cNvPr>
          <p:cNvSpPr/>
          <p:nvPr/>
        </p:nvSpPr>
        <p:spPr>
          <a:xfrm>
            <a:off x="5917960" y="1860824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jeans</a:t>
            </a:r>
            <a:endParaRPr lang="en-GB" b="1" dirty="0"/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1DD26F22-33E3-F14B-A8C7-8473A925AA22}"/>
              </a:ext>
            </a:extLst>
          </p:cNvPr>
          <p:cNvSpPr/>
          <p:nvPr/>
        </p:nvSpPr>
        <p:spPr>
          <a:xfrm>
            <a:off x="6856646" y="2314244"/>
            <a:ext cx="1188298" cy="5024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swimming costume</a:t>
            </a:r>
            <a:endParaRPr lang="en-GB" sz="1600" b="1" dirty="0"/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51F711DC-8447-D946-B6B6-1696AB89E2D6}"/>
              </a:ext>
            </a:extLst>
          </p:cNvPr>
          <p:cNvSpPr/>
          <p:nvPr/>
        </p:nvSpPr>
        <p:spPr>
          <a:xfrm>
            <a:off x="8297023" y="2208373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skirt</a:t>
            </a:r>
            <a:endParaRPr lang="en-GB" b="1" dirty="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87652A6-3B47-CD48-99E8-CDE0B7433756}"/>
              </a:ext>
            </a:extLst>
          </p:cNvPr>
          <p:cNvSpPr/>
          <p:nvPr/>
        </p:nvSpPr>
        <p:spPr>
          <a:xfrm>
            <a:off x="9287566" y="3510619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tights</a:t>
            </a:r>
            <a:endParaRPr lang="en-GB" b="1" dirty="0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64E592CD-0372-0347-8CBC-439D954CDD30}"/>
              </a:ext>
            </a:extLst>
          </p:cNvPr>
          <p:cNvSpPr/>
          <p:nvPr/>
        </p:nvSpPr>
        <p:spPr>
          <a:xfrm>
            <a:off x="9181993" y="5669450"/>
            <a:ext cx="839780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shirt</a:t>
            </a:r>
            <a:endParaRPr lang="en-GB" b="1" dirty="0"/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18F607F7-5D87-8B43-B2D8-A946BF7798DB}"/>
              </a:ext>
            </a:extLst>
          </p:cNvPr>
          <p:cNvSpPr/>
          <p:nvPr/>
        </p:nvSpPr>
        <p:spPr>
          <a:xfrm>
            <a:off x="4871396" y="3622487"/>
            <a:ext cx="1091426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trousers</a:t>
            </a:r>
            <a:endParaRPr lang="en-GB" b="1" dirty="0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89A73C9-7F50-F142-B056-E6ECAB65004A}"/>
              </a:ext>
            </a:extLst>
          </p:cNvPr>
          <p:cNvSpPr/>
          <p:nvPr/>
        </p:nvSpPr>
        <p:spPr>
          <a:xfrm>
            <a:off x="8160863" y="4395039"/>
            <a:ext cx="1091426" cy="309118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leggings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732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6096000" y="83801"/>
            <a:ext cx="10960100" cy="994306"/>
          </a:xfrm>
        </p:spPr>
        <p:txBody>
          <a:bodyPr/>
          <a:lstStyle/>
          <a:p>
            <a:r>
              <a:rPr lang="en-GB" dirty="0"/>
              <a:t>Key Phrases Role Play </a:t>
            </a:r>
            <a:endParaRPr lang="en-GB" sz="28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B30B76-E77D-344D-A105-22D7E51938EB}"/>
              </a:ext>
            </a:extLst>
          </p:cNvPr>
          <p:cNvSpPr/>
          <p:nvPr/>
        </p:nvSpPr>
        <p:spPr>
          <a:xfrm>
            <a:off x="431638" y="83801"/>
            <a:ext cx="7776330" cy="6422271"/>
          </a:xfrm>
          <a:prstGeom prst="rect">
            <a:avLst/>
          </a:prstGeom>
          <a:noFill/>
          <a:ln w="19050">
            <a:noFill/>
          </a:ln>
        </p:spPr>
        <p:txBody>
          <a:bodyPr wrap="square" lIns="90000">
            <a:spAutoFit/>
          </a:bodyPr>
          <a:lstStyle/>
          <a:p>
            <a:pPr>
              <a:spcAft>
                <a:spcPts val="1600"/>
              </a:spcAft>
            </a:pPr>
            <a:r>
              <a:rPr lang="en-GB" sz="1400" b="1" dirty="0">
                <a:solidFill>
                  <a:schemeClr val="bg1"/>
                </a:solidFill>
              </a:rPr>
              <a:t>Sales Assistant = SA</a:t>
            </a:r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: Hello, how can I help you?</a:t>
            </a:r>
            <a:br>
              <a:rPr lang="en-GB" sz="2400" dirty="0"/>
            </a:br>
            <a:r>
              <a:rPr lang="en-GB" sz="2400" dirty="0"/>
              <a:t>C: I’m looking for a T-shirt.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How about this one?</a:t>
            </a:r>
            <a:br>
              <a:rPr lang="en-GB" sz="2400" dirty="0"/>
            </a:br>
            <a:r>
              <a:rPr lang="en-GB" sz="2400" dirty="0"/>
              <a:t>C: Do you have it in yellow?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What size would you like?</a:t>
            </a:r>
            <a:br>
              <a:rPr lang="en-GB" sz="2400" dirty="0"/>
            </a:br>
            <a:r>
              <a:rPr lang="en-GB" sz="2400" dirty="0"/>
              <a:t>C: Medium. 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Let me have a look… here it is!</a:t>
            </a:r>
            <a:br>
              <a:rPr lang="en-GB" sz="2400" dirty="0"/>
            </a:br>
            <a:r>
              <a:rPr lang="en-GB" sz="2400" dirty="0"/>
              <a:t>C: Great. How much is it? 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It’s €15.99.</a:t>
            </a:r>
            <a:br>
              <a:rPr lang="en-GB" sz="2400" dirty="0"/>
            </a:br>
            <a:r>
              <a:rPr lang="en-GB" sz="2400" dirty="0"/>
              <a:t>C: And can I try it on?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Of course. The dressing rooms are over there.</a:t>
            </a:r>
            <a:br>
              <a:rPr lang="en-GB" sz="2400" dirty="0"/>
            </a:br>
            <a:r>
              <a:rPr lang="en-GB" sz="2400" dirty="0"/>
              <a:t>C: Thanks.</a:t>
            </a:r>
          </a:p>
          <a:p>
            <a:pPr>
              <a:spcAft>
                <a:spcPts val="1600"/>
              </a:spcAft>
            </a:pPr>
            <a:r>
              <a:rPr lang="en-GB" sz="2400" dirty="0"/>
              <a:t>C: Can I pay by card?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Yes, you can. That’s €15.99 in total.</a:t>
            </a:r>
            <a:br>
              <a:rPr lang="en-GB" sz="2400" dirty="0"/>
            </a:br>
            <a:r>
              <a:rPr lang="en-GB" sz="2400" dirty="0"/>
              <a:t>C: Thanks!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Come again soon!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BF260D-37DF-AF4A-AD15-0C4B82E6A5B8}"/>
              </a:ext>
            </a:extLst>
          </p:cNvPr>
          <p:cNvGrpSpPr/>
          <p:nvPr/>
        </p:nvGrpSpPr>
        <p:grpSpPr>
          <a:xfrm>
            <a:off x="7872198" y="1611876"/>
            <a:ext cx="3697500" cy="4097866"/>
            <a:chOff x="4844309" y="1811867"/>
            <a:chExt cx="3697500" cy="409786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9B1071-D18D-9F4D-B480-3EC900A69091}"/>
                </a:ext>
              </a:extLst>
            </p:cNvPr>
            <p:cNvSpPr/>
            <p:nvPr/>
          </p:nvSpPr>
          <p:spPr>
            <a:xfrm>
              <a:off x="4844309" y="1811867"/>
              <a:ext cx="3697500" cy="4097866"/>
            </a:xfrm>
            <a:prstGeom prst="ellipse">
              <a:avLst/>
            </a:prstGeom>
            <a:solidFill>
              <a:srgbClr val="9ABB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9941662-BDA2-EE43-A779-030D3F5B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379" y="2128052"/>
              <a:ext cx="3344950" cy="3543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0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C7F3EE-5CAA-41D4-9505-A310E8F89F3C}"/>
              </a:ext>
            </a:extLst>
          </p:cNvPr>
          <p:cNvSpPr/>
          <p:nvPr/>
        </p:nvSpPr>
        <p:spPr>
          <a:xfrm>
            <a:off x="431636" y="5226604"/>
            <a:ext cx="11116198" cy="125568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0911CC-9C48-46A9-BDA8-A0F77D7957B9}"/>
              </a:ext>
            </a:extLst>
          </p:cNvPr>
          <p:cNvSpPr/>
          <p:nvPr/>
        </p:nvSpPr>
        <p:spPr>
          <a:xfrm>
            <a:off x="455364" y="3063053"/>
            <a:ext cx="11116198" cy="19265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5B6533-1826-4C77-943D-2CB2C71366AA}"/>
              </a:ext>
            </a:extLst>
          </p:cNvPr>
          <p:cNvSpPr/>
          <p:nvPr/>
        </p:nvSpPr>
        <p:spPr>
          <a:xfrm>
            <a:off x="431637" y="1172451"/>
            <a:ext cx="11116198" cy="8499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B30B76-E77D-344D-A105-22D7E51938EB}"/>
              </a:ext>
            </a:extLst>
          </p:cNvPr>
          <p:cNvSpPr/>
          <p:nvPr/>
        </p:nvSpPr>
        <p:spPr>
          <a:xfrm>
            <a:off x="620438" y="1003553"/>
            <a:ext cx="11035408" cy="6217087"/>
          </a:xfrm>
          <a:prstGeom prst="rect">
            <a:avLst/>
          </a:prstGeom>
          <a:noFill/>
          <a:ln w="19050">
            <a:noFill/>
          </a:ln>
        </p:spPr>
        <p:txBody>
          <a:bodyPr wrap="square" lIns="90000">
            <a:spAutoFit/>
          </a:bodyPr>
          <a:lstStyle/>
          <a:p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: Hello/Good morning/Good afternoon/, how can I help you/how may I assist you?</a:t>
            </a:r>
          </a:p>
          <a:p>
            <a:r>
              <a:rPr lang="en-GB" sz="2400" dirty="0"/>
              <a:t>C: Excuse me! Can you help me? 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C: I’m looking for a T-shirt/</a:t>
            </a:r>
            <a:r>
              <a:rPr lang="en-GB" sz="2400" b="1" u="sng" dirty="0">
                <a:solidFill>
                  <a:srgbClr val="FF0000"/>
                </a:solidFill>
              </a:rPr>
              <a:t>a pair of </a:t>
            </a:r>
            <a:r>
              <a:rPr lang="en-GB" sz="2400" dirty="0"/>
              <a:t>jeans/</a:t>
            </a:r>
            <a:r>
              <a:rPr lang="en-GB" sz="2400" b="1" u="sng" dirty="0">
                <a:solidFill>
                  <a:srgbClr val="FF0000"/>
                </a:solidFill>
              </a:rPr>
              <a:t>a casual </a:t>
            </a:r>
            <a:r>
              <a:rPr lang="en-GB" sz="2400" dirty="0"/>
              <a:t>dress/</a:t>
            </a:r>
            <a:r>
              <a:rPr lang="en-GB" sz="2400" b="1" u="sng" dirty="0">
                <a:solidFill>
                  <a:srgbClr val="FF0000"/>
                </a:solidFill>
              </a:rPr>
              <a:t>a smart </a:t>
            </a:r>
            <a:r>
              <a:rPr lang="en-GB" sz="2400" dirty="0"/>
              <a:t>shirt …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How about this one?</a:t>
            </a:r>
          </a:p>
          <a:p>
            <a:r>
              <a:rPr lang="en-GB" sz="2400" dirty="0"/>
              <a:t>C: This is perfect./Do you have it in yellow/with long sleeves/plain …?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What size would you like?</a:t>
            </a:r>
            <a:br>
              <a:rPr lang="en-GB" sz="2400" dirty="0"/>
            </a:br>
            <a:r>
              <a:rPr lang="en-GB" sz="2400" dirty="0"/>
              <a:t>C: Medium/Size 8 …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/>
              <a:t>C: I really like this jacket. Do you have it in medium/Do you have it in black?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Let me have a look./Just a minute./Let me go and check… Here it is./Unfortunately we don’t have any left! I sold the last one, this morning.</a:t>
            </a:r>
          </a:p>
          <a:p>
            <a:br>
              <a:rPr lang="en-GB" sz="2400" dirty="0"/>
            </a:b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39EDF-7577-40DE-8520-1621B2512396}"/>
              </a:ext>
            </a:extLst>
          </p:cNvPr>
          <p:cNvSpPr txBox="1"/>
          <p:nvPr/>
        </p:nvSpPr>
        <p:spPr>
          <a:xfrm>
            <a:off x="440675" y="407625"/>
            <a:ext cx="11116197" cy="64633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Greeting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A1627-7FE7-4F86-9D82-550B012098A3}"/>
              </a:ext>
            </a:extLst>
          </p:cNvPr>
          <p:cNvSpPr txBox="1"/>
          <p:nvPr/>
        </p:nvSpPr>
        <p:spPr>
          <a:xfrm>
            <a:off x="431637" y="2320496"/>
            <a:ext cx="11116197" cy="64633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Explain what you are looking for.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9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0911CC-9C48-46A9-BDA8-A0F77D7957B9}"/>
              </a:ext>
            </a:extLst>
          </p:cNvPr>
          <p:cNvSpPr/>
          <p:nvPr/>
        </p:nvSpPr>
        <p:spPr>
          <a:xfrm>
            <a:off x="470528" y="1034995"/>
            <a:ext cx="11116198" cy="18773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5B6533-1826-4C77-943D-2CB2C71366AA}"/>
              </a:ext>
            </a:extLst>
          </p:cNvPr>
          <p:cNvSpPr/>
          <p:nvPr/>
        </p:nvSpPr>
        <p:spPr>
          <a:xfrm>
            <a:off x="415991" y="3919365"/>
            <a:ext cx="11116198" cy="270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B30B76-E77D-344D-A105-22D7E51938EB}"/>
              </a:ext>
            </a:extLst>
          </p:cNvPr>
          <p:cNvSpPr/>
          <p:nvPr/>
        </p:nvSpPr>
        <p:spPr>
          <a:xfrm>
            <a:off x="494076" y="143163"/>
            <a:ext cx="11116197" cy="7602081"/>
          </a:xfrm>
          <a:prstGeom prst="rect">
            <a:avLst/>
          </a:prstGeom>
          <a:noFill/>
          <a:ln w="19050">
            <a:noFill/>
          </a:ln>
        </p:spPr>
        <p:txBody>
          <a:bodyPr wrap="square" lIns="90000">
            <a:spAutoFit/>
          </a:bodyPr>
          <a:lstStyle/>
          <a:p>
            <a:br>
              <a:rPr lang="en-GB" sz="1400" b="1" dirty="0">
                <a:solidFill>
                  <a:schemeClr val="bg1"/>
                </a:solidFill>
              </a:rPr>
            </a:br>
            <a:endParaRPr lang="en-GB" sz="1400" b="1" dirty="0">
              <a:solidFill>
                <a:schemeClr val="bg1"/>
              </a:solidFill>
            </a:endParaRPr>
          </a:p>
          <a:p>
            <a:endParaRPr lang="en-GB" sz="1400" b="1" dirty="0">
              <a:solidFill>
                <a:schemeClr val="bg1"/>
              </a:solidFill>
            </a:endParaRPr>
          </a:p>
          <a:p>
            <a:endParaRPr lang="en-GB" sz="1400" b="1" dirty="0">
              <a:solidFill>
                <a:schemeClr val="bg1"/>
              </a:solidFill>
            </a:endParaRPr>
          </a:p>
          <a:p>
            <a:r>
              <a:rPr lang="en-GB" sz="2400" dirty="0"/>
              <a:t>C: Great. How much is it? 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It’s €15.99. (But with the Sales it comes at €7 …)</a:t>
            </a:r>
            <a:br>
              <a:rPr lang="en-GB" sz="2400" dirty="0"/>
            </a:br>
            <a:r>
              <a:rPr lang="en-GB" sz="2400" dirty="0"/>
              <a:t>C: And can I try it on?/Where can I try it on?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Of course. The dressing rooms are over there.</a:t>
            </a:r>
            <a:br>
              <a:rPr lang="en-GB" sz="2400" dirty="0"/>
            </a:br>
            <a:r>
              <a:rPr lang="en-GB" sz="2400" dirty="0"/>
              <a:t>C: Thanks.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How does it fit? </a:t>
            </a:r>
            <a:endParaRPr lang="en-GB" sz="2400" dirty="0"/>
          </a:p>
          <a:p>
            <a:r>
              <a:rPr lang="en-GB" sz="2400" dirty="0"/>
              <a:t>C: It fits too tight./It’s perfect./It feels perfect./It’s a bit loose/They are too short./They fit fine.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Would you prefer a larger/smaller size? </a:t>
            </a:r>
          </a:p>
          <a:p>
            <a:r>
              <a:rPr lang="en-GB" sz="2400" dirty="0"/>
              <a:t>C: Yes, please.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Let me go and check. … I’m sorry that’s the last one./Here you are.</a:t>
            </a:r>
          </a:p>
          <a:p>
            <a:r>
              <a:rPr lang="en-GB" sz="2400" dirty="0"/>
              <a:t>C: Oh, no! What a pity!/That’s great! Thanks. </a:t>
            </a:r>
          </a:p>
          <a:p>
            <a:endParaRPr lang="en-GB" sz="2400" dirty="0"/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EADB0-6212-4F75-B437-D2623056C3AE}"/>
              </a:ext>
            </a:extLst>
          </p:cNvPr>
          <p:cNvSpPr txBox="1"/>
          <p:nvPr/>
        </p:nvSpPr>
        <p:spPr>
          <a:xfrm>
            <a:off x="449765" y="231355"/>
            <a:ext cx="11116197" cy="64633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Ask for price and for dressing rooms.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9971D-B4F0-4BA8-A963-E989F6605765}"/>
              </a:ext>
            </a:extLst>
          </p:cNvPr>
          <p:cNvSpPr txBox="1"/>
          <p:nvPr/>
        </p:nvSpPr>
        <p:spPr>
          <a:xfrm>
            <a:off x="449764" y="3156942"/>
            <a:ext cx="11116197" cy="64633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Discuss fit.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0911CC-9C48-46A9-BDA8-A0F77D7957B9}"/>
              </a:ext>
            </a:extLst>
          </p:cNvPr>
          <p:cNvSpPr/>
          <p:nvPr/>
        </p:nvSpPr>
        <p:spPr>
          <a:xfrm>
            <a:off x="470528" y="1034995"/>
            <a:ext cx="11116198" cy="15396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B30B76-E77D-344D-A105-22D7E51938EB}"/>
              </a:ext>
            </a:extLst>
          </p:cNvPr>
          <p:cNvSpPr/>
          <p:nvPr/>
        </p:nvSpPr>
        <p:spPr>
          <a:xfrm>
            <a:off x="494076" y="143163"/>
            <a:ext cx="12011744" cy="2431435"/>
          </a:xfrm>
          <a:prstGeom prst="rect">
            <a:avLst/>
          </a:prstGeom>
          <a:noFill/>
          <a:ln w="19050">
            <a:noFill/>
          </a:ln>
        </p:spPr>
        <p:txBody>
          <a:bodyPr wrap="square" lIns="90000">
            <a:spAutoFit/>
          </a:bodyPr>
          <a:lstStyle/>
          <a:p>
            <a:br>
              <a:rPr lang="en-GB" sz="1400" b="1" dirty="0">
                <a:solidFill>
                  <a:schemeClr val="bg1"/>
                </a:solidFill>
              </a:rPr>
            </a:br>
            <a:endParaRPr lang="en-GB" sz="1400" b="1" dirty="0">
              <a:solidFill>
                <a:schemeClr val="bg1"/>
              </a:solidFill>
            </a:endParaRPr>
          </a:p>
          <a:p>
            <a:endParaRPr lang="en-GB" sz="1400" b="1" dirty="0">
              <a:solidFill>
                <a:schemeClr val="bg1"/>
              </a:solidFill>
            </a:endParaRPr>
          </a:p>
          <a:p>
            <a:endParaRPr lang="en-GB" sz="1400" b="1" dirty="0">
              <a:solidFill>
                <a:schemeClr val="bg1"/>
              </a:solidFill>
            </a:endParaRPr>
          </a:p>
          <a:p>
            <a:r>
              <a:rPr lang="en-GB" sz="2400" dirty="0"/>
              <a:t>C: Can I pay by card/use cash?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Yes, you can/of course. That’s €15.99 in total.</a:t>
            </a:r>
            <a:br>
              <a:rPr lang="en-GB" sz="2400" dirty="0"/>
            </a:br>
            <a:r>
              <a:rPr lang="en-GB" sz="2400" dirty="0"/>
              <a:t>C: Thanks!</a:t>
            </a:r>
            <a:br>
              <a:rPr lang="en-GB" sz="2400" dirty="0"/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SA: Come again soon!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BF260D-37DF-AF4A-AD15-0C4B82E6A5B8}"/>
              </a:ext>
            </a:extLst>
          </p:cNvPr>
          <p:cNvGrpSpPr/>
          <p:nvPr/>
        </p:nvGrpSpPr>
        <p:grpSpPr>
          <a:xfrm>
            <a:off x="6874525" y="3429000"/>
            <a:ext cx="4691437" cy="3197645"/>
            <a:chOff x="4844309" y="1811867"/>
            <a:chExt cx="3697500" cy="409786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9B1071-D18D-9F4D-B480-3EC900A69091}"/>
                </a:ext>
              </a:extLst>
            </p:cNvPr>
            <p:cNvSpPr/>
            <p:nvPr/>
          </p:nvSpPr>
          <p:spPr>
            <a:xfrm>
              <a:off x="4844309" y="1811867"/>
              <a:ext cx="3697500" cy="4097866"/>
            </a:xfrm>
            <a:prstGeom prst="ellipse">
              <a:avLst/>
            </a:prstGeom>
            <a:solidFill>
              <a:srgbClr val="9ABB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9941662-BDA2-EE43-A779-030D3F5B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379" y="2128052"/>
              <a:ext cx="3344950" cy="354382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CAEADB0-6212-4F75-B437-D2623056C3AE}"/>
              </a:ext>
            </a:extLst>
          </p:cNvPr>
          <p:cNvSpPr txBox="1"/>
          <p:nvPr/>
        </p:nvSpPr>
        <p:spPr>
          <a:xfrm>
            <a:off x="449765" y="231355"/>
            <a:ext cx="11116197" cy="646331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Ask about payment.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36641C-C221-43BB-B9E2-AC65128E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317" y="584461"/>
            <a:ext cx="5167366" cy="90698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Literature Lesson</a:t>
            </a:r>
            <a:endParaRPr lang="en-GB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F9027-1FC8-474D-8160-879FF6A3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DD9BD-93A1-4215-9454-D200FBDB4261}"/>
              </a:ext>
            </a:extLst>
          </p:cNvPr>
          <p:cNvSpPr txBox="1"/>
          <p:nvPr/>
        </p:nvSpPr>
        <p:spPr>
          <a:xfrm>
            <a:off x="1772240" y="1819374"/>
            <a:ext cx="910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Charlie went </a:t>
            </a:r>
            <a:r>
              <a:rPr lang="en-US" sz="3600" dirty="0"/>
              <a:t>inside the Candy Shop </a:t>
            </a:r>
          </a:p>
          <a:p>
            <a:pPr algn="ctr"/>
            <a:r>
              <a:rPr lang="en-US" sz="3600" dirty="0"/>
              <a:t>to buy a chocolate bar.</a:t>
            </a:r>
            <a:r>
              <a:rPr lang="en-US" dirty="0"/>
              <a:t>.</a:t>
            </a:r>
            <a:endParaRPr lang="en-GB" dirty="0"/>
          </a:p>
        </p:txBody>
      </p:sp>
      <p:pic>
        <p:nvPicPr>
          <p:cNvPr id="2" name="Picture 2" descr="Willy Wonka: 'Gene Wilder gave Charlie the Golden Ticket on PURPOSE' |  Films | Entertainment | Express.co.uk">
            <a:extLst>
              <a:ext uri="{FF2B5EF4-FFF2-40B4-BE49-F238E27FC236}">
                <a16:creationId xmlns:a16="http://schemas.microsoft.com/office/drawing/2014/main" id="{32987D91-64EB-4C11-9A7F-5961368C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11" y="3019703"/>
            <a:ext cx="5619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8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1F43-EC3F-4D15-94DA-398221ED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1696825"/>
            <a:ext cx="10482606" cy="2648932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Compare and Contrast</a:t>
            </a:r>
            <a:endParaRPr lang="en-GB" sz="8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6DBE8-25F3-49BD-9949-80E07C7F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0630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3862B-9041-4744-B0FA-6D8E783E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FBCF88-5E87-450C-8794-A84BD00D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11391" y="343770"/>
            <a:ext cx="5165522" cy="1325563"/>
          </a:xfrm>
        </p:spPr>
        <p:txBody>
          <a:bodyPr/>
          <a:lstStyle/>
          <a:p>
            <a:pPr algn="ctr"/>
            <a:r>
              <a:rPr lang="en-US" dirty="0"/>
              <a:t>At the </a:t>
            </a:r>
            <a:br>
              <a:rPr lang="en-US" dirty="0"/>
            </a:br>
            <a:r>
              <a:rPr lang="en-US" dirty="0"/>
              <a:t>candy shop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FE5606-975D-442D-9B4E-8F071BA1F3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840" y="2182746"/>
            <a:ext cx="10976160" cy="3417954"/>
          </a:xfrm>
        </p:spPr>
        <p:txBody>
          <a:bodyPr>
            <a:noAutofit/>
          </a:bodyPr>
          <a:lstStyle/>
          <a:p>
            <a:r>
              <a:rPr lang="en-US" sz="3400" dirty="0"/>
              <a:t>Pretend you are in a candy shop.</a:t>
            </a:r>
          </a:p>
          <a:p>
            <a:r>
              <a:rPr lang="en-US" sz="3400" dirty="0"/>
              <a:t>You are going to buy your </a:t>
            </a:r>
            <a:r>
              <a:rPr lang="en-US" sz="3400" dirty="0" err="1"/>
              <a:t>favourite</a:t>
            </a:r>
            <a:r>
              <a:rPr lang="en-US" sz="3400" dirty="0"/>
              <a:t> candy </a:t>
            </a:r>
          </a:p>
          <a:p>
            <a:r>
              <a:rPr lang="en-US" sz="3400" dirty="0"/>
              <a:t>e.g. a bag of marshmallows. </a:t>
            </a:r>
          </a:p>
          <a:p>
            <a:endParaRPr lang="en-US" sz="3400" dirty="0"/>
          </a:p>
          <a:p>
            <a:r>
              <a:rPr lang="en-US" sz="3400" dirty="0"/>
              <a:t>What would you say to the sales assistant?</a:t>
            </a:r>
          </a:p>
          <a:p>
            <a:r>
              <a:rPr lang="en-US" sz="3400" dirty="0"/>
              <a:t>How would the sales assistant reply?</a:t>
            </a:r>
          </a:p>
          <a:p>
            <a:endParaRPr lang="en-US" sz="3400" dirty="0"/>
          </a:p>
          <a:p>
            <a:r>
              <a:rPr lang="en-US" sz="3400" dirty="0"/>
              <a:t>Plan, rehearse and act out this role-play.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1147358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23D357-E34C-4801-8F13-E38A4B722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900239" y="3897165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8335" y="996258"/>
            <a:ext cx="4822389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5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162" y="2347274"/>
            <a:ext cx="4310933" cy="2988297"/>
          </a:xfrm>
        </p:spPr>
        <p:txBody>
          <a:bodyPr>
            <a:normAutofit fontScale="85000" lnSpcReduction="20000"/>
          </a:bodyPr>
          <a:lstStyle/>
          <a:p>
            <a:endParaRPr lang="en-US" sz="2800" dirty="0"/>
          </a:p>
          <a:p>
            <a:r>
              <a:rPr lang="en-US" sz="2800" dirty="0"/>
              <a:t>You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learn the difference between a shopping mall and a market.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answer questions to compare and contrast the shopping mall and the market. 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6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344362" y="2725672"/>
            <a:ext cx="2587374" cy="3402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Picture Prompts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BACB23E-7553-4BDB-BFC6-49D570C96C5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69647">
            <a:off x="3941859" y="1800181"/>
            <a:ext cx="9151745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07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2F48F-4F5B-4951-A536-8A3B9A2F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2E801F-F753-4900-A27F-B2929031A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072" y="2336105"/>
            <a:ext cx="3864990" cy="334222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2400" b="1" dirty="0"/>
              <a:t>A market is organised </a:t>
            </a:r>
            <a:r>
              <a:rPr lang="en-GB" sz="2400" dirty="0"/>
              <a:t>outside. It is held on a specific day of the week.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A market does not have permanent shops and the products are non-branded.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Usually, a market is located along streets and close to town </a:t>
            </a:r>
            <a:r>
              <a:rPr lang="en-GB" sz="2400" dirty="0" err="1"/>
              <a:t>centers</a:t>
            </a:r>
            <a:r>
              <a:rPr lang="en-GB" sz="2400" dirty="0"/>
              <a:t>.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384059-FAAB-4EC6-B000-9D6E82F9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-53932" y="749973"/>
            <a:ext cx="4908245" cy="1325563"/>
          </a:xfrm>
        </p:spPr>
        <p:txBody>
          <a:bodyPr/>
          <a:lstStyle/>
          <a:p>
            <a:pPr algn="ctr"/>
            <a:r>
              <a:rPr lang="en-US" dirty="0"/>
              <a:t>What is </a:t>
            </a:r>
            <a:br>
              <a:rPr lang="en-US" dirty="0"/>
            </a:br>
            <a:r>
              <a:rPr lang="en-US" dirty="0"/>
              <a:t>a market?</a:t>
            </a:r>
            <a:endParaRPr lang="en-GB" dirty="0"/>
          </a:p>
        </p:txBody>
      </p:sp>
      <p:pic>
        <p:nvPicPr>
          <p:cNvPr id="11" name="At the market">
            <a:hlinkClick r:id="" action="ppaction://media"/>
            <a:extLst>
              <a:ext uri="{FF2B5EF4-FFF2-40B4-BE49-F238E27FC236}">
                <a16:creationId xmlns:a16="http://schemas.microsoft.com/office/drawing/2014/main" id="{98CBFECF-E1C3-49B6-A82D-FBBCFD1A3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0394" y="2169865"/>
            <a:ext cx="6253369" cy="35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9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2F37B-7CE9-43BE-9D82-1B6141CD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B5C52-D06E-49F0-BB36-848A32F73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158" y="2603601"/>
            <a:ext cx="4083868" cy="2222923"/>
          </a:xfrm>
        </p:spPr>
        <p:txBody>
          <a:bodyPr>
            <a:normAutofit/>
          </a:bodyPr>
          <a:lstStyle/>
          <a:p>
            <a:endParaRPr lang="en-GB" sz="2200" dirty="0"/>
          </a:p>
          <a:p>
            <a:r>
              <a:rPr lang="en-GB" sz="2200" dirty="0"/>
              <a:t>A shopping mall is a huge shopping complex, which houses a number of shops and restaurants. </a:t>
            </a:r>
          </a:p>
          <a:p>
            <a:endParaRPr lang="en-GB" sz="2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1FA470-F34C-435C-8C84-C59867BC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-132107" y="787142"/>
            <a:ext cx="5301081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is </a:t>
            </a:r>
            <a:br>
              <a:rPr lang="en-US" sz="3200" dirty="0"/>
            </a:br>
            <a:r>
              <a:rPr lang="en-US" sz="3200" dirty="0"/>
              <a:t>a shopping mall?</a:t>
            </a:r>
            <a:endParaRPr lang="en-GB" sz="3200" dirty="0"/>
          </a:p>
        </p:txBody>
      </p:sp>
      <p:pic>
        <p:nvPicPr>
          <p:cNvPr id="7" name="Shopping in Sliema Malta">
            <a:hlinkClick r:id="" action="ppaction://media"/>
            <a:extLst>
              <a:ext uri="{FF2B5EF4-FFF2-40B4-BE49-F238E27FC236}">
                <a16:creationId xmlns:a16="http://schemas.microsoft.com/office/drawing/2014/main" id="{252154B7-EE43-4B2B-BCCA-A8A915B265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48" end="807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6190" y="1875934"/>
            <a:ext cx="6759810" cy="38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6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0AA4-9CE8-41AB-984C-CC2AAEB4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5" name="Picture 4" descr="What will be the fate of the street vendors in Gozo? - Newsbook">
            <a:extLst>
              <a:ext uri="{FF2B5EF4-FFF2-40B4-BE49-F238E27FC236}">
                <a16:creationId xmlns:a16="http://schemas.microsoft.com/office/drawing/2014/main" id="{D7FC4E2D-4D0B-4F74-97EC-1B73E662A79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88" y="647240"/>
            <a:ext cx="9265185" cy="5563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26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EF310-1262-4F08-8E55-B70B30B9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4" name="Picture 3" descr="https://static.dezeen.com/uploads/2019/09/american-shopping-mall-aaron-betsky-opinion-dezeen-sq-852x479.jpg">
            <a:extLst>
              <a:ext uri="{FF2B5EF4-FFF2-40B4-BE49-F238E27FC236}">
                <a16:creationId xmlns:a16="http://schemas.microsoft.com/office/drawing/2014/main" id="{AA8CAF4C-FD82-411B-8A63-55599329324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2"/>
          <a:stretch/>
        </p:blipFill>
        <p:spPr bwMode="auto">
          <a:xfrm>
            <a:off x="816488" y="384488"/>
            <a:ext cx="10049976" cy="6089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88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922EA-EB15-4939-B026-DDD14EE1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4" name="Picture 3" descr="https://static.dezeen.com/uploads/2019/09/american-shopping-mall-aaron-betsky-opinion-dezeen-sq-852x479.jpg">
            <a:extLst>
              <a:ext uri="{FF2B5EF4-FFF2-40B4-BE49-F238E27FC236}">
                <a16:creationId xmlns:a16="http://schemas.microsoft.com/office/drawing/2014/main" id="{85DAFCEC-073C-4D6A-817A-1CB84152201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2"/>
          <a:stretch/>
        </p:blipFill>
        <p:spPr bwMode="auto">
          <a:xfrm>
            <a:off x="6095998" y="1419416"/>
            <a:ext cx="5427578" cy="3589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What will be the fate of the street vendors in Gozo? - Newsbook">
            <a:extLst>
              <a:ext uri="{FF2B5EF4-FFF2-40B4-BE49-F238E27FC236}">
                <a16:creationId xmlns:a16="http://schemas.microsoft.com/office/drawing/2014/main" id="{ADDBB521-D6E4-4F14-AEA3-AD06D9E2AE9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7"/>
          <a:stretch/>
        </p:blipFill>
        <p:spPr bwMode="auto">
          <a:xfrm>
            <a:off x="517858" y="1419416"/>
            <a:ext cx="5427578" cy="35899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6CD7D-DE79-47ED-8861-D827B6119F6D}"/>
              </a:ext>
            </a:extLst>
          </p:cNvPr>
          <p:cNvSpPr/>
          <p:nvPr/>
        </p:nvSpPr>
        <p:spPr>
          <a:xfrm>
            <a:off x="2619423" y="5505933"/>
            <a:ext cx="6953154" cy="646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lnSpc>
                <a:spcPct val="104000"/>
              </a:lnSpc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GB" sz="3600" dirty="0">
                <a:uFill>
                  <a:solidFill>
                    <a:srgbClr val="000000"/>
                  </a:solidFill>
                </a:uFill>
                <a:latin typeface="Andika"/>
                <a:ea typeface="Andika"/>
                <a:cs typeface="Andika"/>
              </a:rPr>
              <a:t>How are these two pictures alike?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1C4865-A7AE-473E-8D5E-F258A2DC87FB}"/>
              </a:ext>
            </a:extLst>
          </p:cNvPr>
          <p:cNvSpPr/>
          <p:nvPr/>
        </p:nvSpPr>
        <p:spPr>
          <a:xfrm>
            <a:off x="2055340" y="5485870"/>
            <a:ext cx="8081319" cy="665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lnSpc>
                <a:spcPct val="104000"/>
              </a:lnSpc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GB" sz="3600" dirty="0">
                <a:uFill>
                  <a:solidFill>
                    <a:srgbClr val="000000"/>
                  </a:solidFill>
                </a:uFill>
                <a:latin typeface="Andika"/>
                <a:ea typeface="Andika"/>
                <a:cs typeface="Andika"/>
              </a:rPr>
              <a:t>How are they different?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CA5CA-AECF-4990-9F86-B7371A7DA737}"/>
              </a:ext>
            </a:extLst>
          </p:cNvPr>
          <p:cNvSpPr/>
          <p:nvPr/>
        </p:nvSpPr>
        <p:spPr>
          <a:xfrm>
            <a:off x="1210608" y="5075403"/>
            <a:ext cx="990599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en-GB" sz="3600" dirty="0"/>
              <a:t>Have you ever been to a shopping mall? </a:t>
            </a:r>
          </a:p>
          <a:p>
            <a:pPr lvl="0" algn="ctr" fontAlgn="base"/>
            <a:r>
              <a:rPr lang="en-GB" sz="3600" dirty="0"/>
              <a:t>What can you buy from a shopping mall?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B5641B-D951-4EE7-A9F3-82906EDBF633}"/>
              </a:ext>
            </a:extLst>
          </p:cNvPr>
          <p:cNvSpPr/>
          <p:nvPr/>
        </p:nvSpPr>
        <p:spPr>
          <a:xfrm>
            <a:off x="945300" y="5057074"/>
            <a:ext cx="1017130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en-GB" sz="3600" dirty="0"/>
              <a:t>Have you ever been to a market? </a:t>
            </a:r>
          </a:p>
          <a:p>
            <a:pPr lvl="0" algn="ctr" fontAlgn="base"/>
            <a:r>
              <a:rPr lang="en-GB" sz="3600" dirty="0"/>
              <a:t>What did you buy?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B11BA4-60C9-4B81-A7C2-1A59A5BB1E04}"/>
              </a:ext>
            </a:extLst>
          </p:cNvPr>
          <p:cNvSpPr/>
          <p:nvPr/>
        </p:nvSpPr>
        <p:spPr>
          <a:xfrm>
            <a:off x="968868" y="5050069"/>
            <a:ext cx="10171307" cy="1798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lnSpc>
                <a:spcPct val="104000"/>
              </a:lnSpc>
              <a:spcAft>
                <a:spcPts val="25"/>
              </a:spcAft>
              <a:buClr>
                <a:srgbClr val="000000"/>
              </a:buClr>
              <a:buSzPts val="1200"/>
            </a:pPr>
            <a:endParaRPr lang="en-GB" sz="3600" dirty="0">
              <a:uFill>
                <a:solidFill>
                  <a:srgbClr val="000000"/>
                </a:solidFill>
              </a:uFill>
              <a:latin typeface="Andika"/>
              <a:ea typeface="Andika"/>
              <a:cs typeface="Andika"/>
            </a:endParaRPr>
          </a:p>
          <a:p>
            <a:pPr lvl="0" algn="ctr" fontAlgn="base">
              <a:lnSpc>
                <a:spcPct val="104000"/>
              </a:lnSpc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GB" sz="3600" dirty="0">
                <a:uFill>
                  <a:solidFill>
                    <a:srgbClr val="000000"/>
                  </a:solidFill>
                </a:uFill>
                <a:latin typeface="Andika"/>
                <a:ea typeface="Andika"/>
                <a:cs typeface="Andika"/>
              </a:rPr>
              <a:t>Which of these two places do you like most?</a:t>
            </a:r>
          </a:p>
          <a:p>
            <a:pPr lvl="0" algn="ctr" fontAlgn="base">
              <a:lnSpc>
                <a:spcPct val="104000"/>
              </a:lnSpc>
              <a:spcAft>
                <a:spcPts val="25"/>
              </a:spcAft>
              <a:buClr>
                <a:srgbClr val="000000"/>
              </a:buClr>
              <a:buSzPts val="1200"/>
            </a:pPr>
            <a:endParaRPr lang="en-GB" sz="3600" dirty="0">
              <a:uFill>
                <a:solidFill>
                  <a:srgbClr val="000000"/>
                </a:solidFill>
              </a:uFill>
              <a:latin typeface="Andika"/>
              <a:ea typeface="Andika"/>
              <a:cs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32859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281</Words>
  <Application>Microsoft Office PowerPoint</Application>
  <PresentationFormat>Widescreen</PresentationFormat>
  <Paragraphs>120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Andika</vt:lpstr>
      <vt:lpstr>Arial</vt:lpstr>
      <vt:lpstr>Calibri</vt:lpstr>
      <vt:lpstr>Comic Sans MS</vt:lpstr>
      <vt:lpstr>Franklin Gothic Book</vt:lpstr>
      <vt:lpstr>Roboto</vt:lpstr>
      <vt:lpstr>Twinkl</vt:lpstr>
      <vt:lpstr>Twinkl SemiBold</vt:lpstr>
      <vt:lpstr>Office Theme</vt:lpstr>
      <vt:lpstr>Lesson 5 Speaking</vt:lpstr>
      <vt:lpstr>Compare and Contrast</vt:lpstr>
      <vt:lpstr>Lesson 5 Objectives</vt:lpstr>
      <vt:lpstr>Lesson Resources</vt:lpstr>
      <vt:lpstr>What is  a market?</vt:lpstr>
      <vt:lpstr>What is  a shopping mall?</vt:lpstr>
      <vt:lpstr>PowerPoint Presentation</vt:lpstr>
      <vt:lpstr>PowerPoint Presentation</vt:lpstr>
      <vt:lpstr>PowerPoint Presentation</vt:lpstr>
      <vt:lpstr>Role-Play</vt:lpstr>
      <vt:lpstr>Lesson 5 Objectives</vt:lpstr>
      <vt:lpstr>Lesson Resources</vt:lpstr>
      <vt:lpstr>Watch the  video clip!</vt:lpstr>
      <vt:lpstr>PowerPoint Presentation</vt:lpstr>
      <vt:lpstr>Key Phrases Role Play </vt:lpstr>
      <vt:lpstr>PowerPoint Presentation</vt:lpstr>
      <vt:lpstr>PowerPoint Presentation</vt:lpstr>
      <vt:lpstr>PowerPoint Presentation</vt:lpstr>
      <vt:lpstr>Literature Lesson</vt:lpstr>
      <vt:lpstr>At the  candy shop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