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8"/>
  </p:notesMasterIdLst>
  <p:handoutMasterIdLst>
    <p:handoutMasterId r:id="rId29"/>
  </p:handoutMasterIdLst>
  <p:sldIdLst>
    <p:sldId id="256" r:id="rId5"/>
    <p:sldId id="258" r:id="rId6"/>
    <p:sldId id="257" r:id="rId7"/>
    <p:sldId id="261" r:id="rId8"/>
    <p:sldId id="267" r:id="rId9"/>
    <p:sldId id="287" r:id="rId10"/>
    <p:sldId id="279" r:id="rId11"/>
    <p:sldId id="263" r:id="rId12"/>
    <p:sldId id="269" r:id="rId13"/>
    <p:sldId id="265" r:id="rId14"/>
    <p:sldId id="270" r:id="rId15"/>
    <p:sldId id="277" r:id="rId16"/>
    <p:sldId id="283" r:id="rId17"/>
    <p:sldId id="271" r:id="rId18"/>
    <p:sldId id="276" r:id="rId19"/>
    <p:sldId id="281" r:id="rId20"/>
    <p:sldId id="289" r:id="rId21"/>
    <p:sldId id="272" r:id="rId22"/>
    <p:sldId id="278" r:id="rId23"/>
    <p:sldId id="274" r:id="rId24"/>
    <p:sldId id="275" r:id="rId25"/>
    <p:sldId id="288" r:id="rId26"/>
    <p:sldId id="264"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20" autoAdjust="0"/>
    <p:restoredTop sz="94712" autoAdjust="0"/>
  </p:normalViewPr>
  <p:slideViewPr>
    <p:cSldViewPr snapToGrid="0">
      <p:cViewPr varScale="1">
        <p:scale>
          <a:sx n="68" d="100"/>
          <a:sy n="68" d="100"/>
        </p:scale>
        <p:origin x="772" y="5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5/13/2021</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5/13/2021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theworldoftomgates.com/my-world/"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Year 5</a:t>
            </a:r>
          </a:p>
          <a:p>
            <a:r>
              <a:rPr lang="en-US" dirty="0"/>
              <a:t>English</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sz="4800" dirty="0"/>
              <a:t>Lesson 5</a:t>
            </a:r>
            <a:br>
              <a:rPr lang="en-US" sz="4800" dirty="0"/>
            </a:br>
            <a:r>
              <a:rPr lang="en-US" sz="4800" dirty="0"/>
              <a:t>Literature</a:t>
            </a:r>
            <a:endParaRPr lang="ru-RU" sz="4800" dirty="0"/>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802994" y="5103983"/>
            <a:ext cx="4497976" cy="852348"/>
          </a:xfrm>
          <a:prstGeom prst="rect">
            <a:avLst/>
          </a:prstGeom>
        </p:spPr>
      </p:pic>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10</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536658" y="589622"/>
            <a:ext cx="4391191" cy="1325563"/>
          </a:xfrm>
        </p:spPr>
        <p:txBody>
          <a:bodyPr anchor="t">
            <a:normAutofit/>
          </a:bodyPr>
          <a:lstStyle/>
          <a:p>
            <a:r>
              <a:rPr lang="en-US" sz="3600" dirty="0"/>
              <a:t>New words</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1537915" y="1167618"/>
            <a:ext cx="9767845" cy="5460274"/>
          </a:xfrm>
        </p:spPr>
        <p:txBody>
          <a:bodyPr>
            <a:normAutofit/>
          </a:bodyPr>
          <a:lstStyle/>
          <a:p>
            <a:pPr>
              <a:lnSpc>
                <a:spcPct val="150000"/>
              </a:lnSpc>
            </a:pPr>
            <a:r>
              <a:rPr lang="en-US" dirty="0"/>
              <a:t>     rearranged		</a:t>
            </a:r>
          </a:p>
          <a:p>
            <a:pPr>
              <a:lnSpc>
                <a:spcPct val="150000"/>
              </a:lnSpc>
            </a:pPr>
            <a:r>
              <a:rPr lang="en-US" dirty="0"/>
              <a:t>distracted</a:t>
            </a:r>
          </a:p>
          <a:p>
            <a:pPr>
              <a:lnSpc>
                <a:spcPct val="150000"/>
              </a:lnSpc>
            </a:pPr>
            <a:r>
              <a:rPr lang="en-US" dirty="0"/>
              <a:t>occasionally  </a:t>
            </a:r>
          </a:p>
          <a:p>
            <a:endParaRPr lang="en-US" u="sng" dirty="0">
              <a:solidFill>
                <a:schemeClr val="accent2"/>
              </a:solidFill>
            </a:endParaRPr>
          </a:p>
        </p:txBody>
      </p:sp>
    </p:spTree>
    <p:extLst>
      <p:ext uri="{BB962C8B-B14F-4D97-AF65-F5344CB8AC3E}">
        <p14:creationId xmlns:p14="http://schemas.microsoft.com/office/powerpoint/2010/main" val="59582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3A1AC9-0351-4762-82AE-4DA6D8A59762}"/>
              </a:ext>
            </a:extLst>
          </p:cNvPr>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4" name="Title 3">
            <a:extLst>
              <a:ext uri="{FF2B5EF4-FFF2-40B4-BE49-F238E27FC236}">
                <a16:creationId xmlns:a16="http://schemas.microsoft.com/office/drawing/2014/main" id="{E024B566-5BF9-4896-9821-CADC69DEDB84}"/>
              </a:ext>
            </a:extLst>
          </p:cNvPr>
          <p:cNvSpPr>
            <a:spLocks noGrp="1"/>
          </p:cNvSpPr>
          <p:nvPr>
            <p:ph type="title"/>
          </p:nvPr>
        </p:nvSpPr>
        <p:spPr/>
        <p:txBody>
          <a:bodyPr/>
          <a:lstStyle/>
          <a:p>
            <a:r>
              <a:rPr lang="en-US" dirty="0"/>
              <a:t>Step 1</a:t>
            </a:r>
            <a:endParaRPr lang="en-GB" dirty="0"/>
          </a:p>
        </p:txBody>
      </p:sp>
      <p:sp>
        <p:nvSpPr>
          <p:cNvPr id="5" name="Text Placeholder 4">
            <a:extLst>
              <a:ext uri="{FF2B5EF4-FFF2-40B4-BE49-F238E27FC236}">
                <a16:creationId xmlns:a16="http://schemas.microsoft.com/office/drawing/2014/main" id="{568E3D8B-6474-4C6A-B206-B0B253D1552F}"/>
              </a:ext>
            </a:extLst>
          </p:cNvPr>
          <p:cNvSpPr>
            <a:spLocks noGrp="1"/>
          </p:cNvSpPr>
          <p:nvPr>
            <p:ph type="body" idx="1"/>
          </p:nvPr>
        </p:nvSpPr>
        <p:spPr>
          <a:xfrm rot="20701954">
            <a:off x="3895992" y="1738710"/>
            <a:ext cx="8450056" cy="4549654"/>
          </a:xfrm>
        </p:spPr>
        <p:txBody>
          <a:bodyPr>
            <a:normAutofit lnSpcReduction="10000"/>
          </a:bodyPr>
          <a:lstStyle/>
          <a:p>
            <a:endParaRPr lang="en-US" dirty="0"/>
          </a:p>
          <a:p>
            <a:r>
              <a:rPr lang="en-US" sz="5100" dirty="0"/>
              <a:t>READ THE  TWO TEXTS AND THESE QUESTIONS:</a:t>
            </a:r>
          </a:p>
          <a:p>
            <a:endParaRPr lang="en-US" sz="5100" dirty="0"/>
          </a:p>
          <a:p>
            <a:r>
              <a:rPr lang="en-US" sz="3300" dirty="0"/>
              <a:t>What were the texts about? </a:t>
            </a:r>
          </a:p>
          <a:p>
            <a:r>
              <a:rPr lang="en-US" sz="3300" dirty="0"/>
              <a:t>Did you like reading them? </a:t>
            </a:r>
          </a:p>
          <a:p>
            <a:r>
              <a:rPr lang="en-US" sz="3300" dirty="0"/>
              <a:t>How did they make you feel?</a:t>
            </a:r>
          </a:p>
          <a:p>
            <a:endParaRPr lang="en-US" sz="5100" dirty="0"/>
          </a:p>
        </p:txBody>
      </p:sp>
    </p:spTree>
    <p:extLst>
      <p:ext uri="{BB962C8B-B14F-4D97-AF65-F5344CB8AC3E}">
        <p14:creationId xmlns:p14="http://schemas.microsoft.com/office/powerpoint/2010/main" val="68762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B2CD4E-66AA-4DCF-A564-8E23DC28A9B5}"/>
              </a:ext>
            </a:extLst>
          </p:cNvPr>
          <p:cNvSpPr>
            <a:spLocks noGrp="1"/>
          </p:cNvSpPr>
          <p:nvPr>
            <p:ph type="sldNum" sz="quarter" idx="12"/>
          </p:nvPr>
        </p:nvSpPr>
        <p:spPr/>
        <p:txBody>
          <a:bodyPr/>
          <a:lstStyle/>
          <a:p>
            <a:fld id="{98C0CDE5-970C-4CC4-BF43-0DA127E73E82}" type="slidenum">
              <a:rPr lang="en-US" noProof="0" smtClean="0"/>
              <a:t>12</a:t>
            </a:fld>
            <a:endParaRPr lang="en-US" noProof="0" dirty="0"/>
          </a:p>
        </p:txBody>
      </p:sp>
      <p:pic>
        <p:nvPicPr>
          <p:cNvPr id="2" name="Picture 1">
            <a:extLst>
              <a:ext uri="{FF2B5EF4-FFF2-40B4-BE49-F238E27FC236}">
                <a16:creationId xmlns:a16="http://schemas.microsoft.com/office/drawing/2014/main" id="{552B6316-0AF5-4C0F-BDA9-3A806FF4E15C}"/>
              </a:ext>
            </a:extLst>
          </p:cNvPr>
          <p:cNvPicPr>
            <a:picLocks noChangeAspect="1"/>
          </p:cNvPicPr>
          <p:nvPr/>
        </p:nvPicPr>
        <p:blipFill>
          <a:blip r:embed="rId2"/>
          <a:stretch>
            <a:fillRect/>
          </a:stretch>
        </p:blipFill>
        <p:spPr>
          <a:xfrm>
            <a:off x="100553" y="398282"/>
            <a:ext cx="5995447" cy="6061435"/>
          </a:xfrm>
          <a:prstGeom prst="rect">
            <a:avLst/>
          </a:prstGeom>
        </p:spPr>
      </p:pic>
      <p:pic>
        <p:nvPicPr>
          <p:cNvPr id="4" name="Picture 3">
            <a:extLst>
              <a:ext uri="{FF2B5EF4-FFF2-40B4-BE49-F238E27FC236}">
                <a16:creationId xmlns:a16="http://schemas.microsoft.com/office/drawing/2014/main" id="{BA0127AA-CB79-493B-BA5D-14F53DABAE61}"/>
              </a:ext>
            </a:extLst>
          </p:cNvPr>
          <p:cNvPicPr>
            <a:picLocks noChangeAspect="1"/>
          </p:cNvPicPr>
          <p:nvPr/>
        </p:nvPicPr>
        <p:blipFill>
          <a:blip r:embed="rId3"/>
          <a:stretch>
            <a:fillRect/>
          </a:stretch>
        </p:blipFill>
        <p:spPr>
          <a:xfrm>
            <a:off x="6196555" y="1212105"/>
            <a:ext cx="6076138" cy="3637224"/>
          </a:xfrm>
          <a:prstGeom prst="rect">
            <a:avLst/>
          </a:prstGeom>
        </p:spPr>
      </p:pic>
    </p:spTree>
    <p:extLst>
      <p:ext uri="{BB962C8B-B14F-4D97-AF65-F5344CB8AC3E}">
        <p14:creationId xmlns:p14="http://schemas.microsoft.com/office/powerpoint/2010/main" val="242264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326592-8740-4E50-ACA7-B17170090818}"/>
              </a:ext>
            </a:extLst>
          </p:cNvPr>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4" name="Title 3">
            <a:extLst>
              <a:ext uri="{FF2B5EF4-FFF2-40B4-BE49-F238E27FC236}">
                <a16:creationId xmlns:a16="http://schemas.microsoft.com/office/drawing/2014/main" id="{0541738E-BA15-40F8-9A27-2DEBA1C7215E}"/>
              </a:ext>
            </a:extLst>
          </p:cNvPr>
          <p:cNvSpPr>
            <a:spLocks noGrp="1"/>
          </p:cNvSpPr>
          <p:nvPr>
            <p:ph type="title"/>
          </p:nvPr>
        </p:nvSpPr>
        <p:spPr/>
        <p:txBody>
          <a:bodyPr/>
          <a:lstStyle/>
          <a:p>
            <a:r>
              <a:rPr lang="en-US" dirty="0"/>
              <a:t>Step 2</a:t>
            </a:r>
            <a:endParaRPr lang="en-GB" dirty="0"/>
          </a:p>
        </p:txBody>
      </p:sp>
      <p:sp>
        <p:nvSpPr>
          <p:cNvPr id="5" name="Text Placeholder 4">
            <a:extLst>
              <a:ext uri="{FF2B5EF4-FFF2-40B4-BE49-F238E27FC236}">
                <a16:creationId xmlns:a16="http://schemas.microsoft.com/office/drawing/2014/main" id="{37F38262-C7D6-45CD-8C11-7A393681B409}"/>
              </a:ext>
            </a:extLst>
          </p:cNvPr>
          <p:cNvSpPr>
            <a:spLocks noGrp="1"/>
          </p:cNvSpPr>
          <p:nvPr>
            <p:ph type="body" idx="1"/>
          </p:nvPr>
        </p:nvSpPr>
        <p:spPr>
          <a:xfrm rot="20793436">
            <a:off x="4006883" y="2648416"/>
            <a:ext cx="7586760" cy="2721049"/>
          </a:xfrm>
        </p:spPr>
        <p:txBody>
          <a:bodyPr>
            <a:normAutofit fontScale="85000" lnSpcReduction="20000"/>
          </a:bodyPr>
          <a:lstStyle/>
          <a:p>
            <a:r>
              <a:rPr lang="en-US" sz="5400" dirty="0"/>
              <a:t>DISCUSS THE QUESTIONS:</a:t>
            </a:r>
          </a:p>
          <a:p>
            <a:endParaRPr lang="en-US" sz="5400" dirty="0"/>
          </a:p>
          <a:p>
            <a:r>
              <a:rPr lang="en-US" sz="3600" dirty="0"/>
              <a:t>What were the texts about? </a:t>
            </a:r>
          </a:p>
          <a:p>
            <a:r>
              <a:rPr lang="en-US" sz="3600" dirty="0"/>
              <a:t>Did you like reading them? </a:t>
            </a:r>
          </a:p>
          <a:p>
            <a:r>
              <a:rPr lang="en-US" sz="3600" dirty="0"/>
              <a:t>How did they make you feel?</a:t>
            </a:r>
            <a:endParaRPr lang="en-GB" sz="3600" dirty="0"/>
          </a:p>
          <a:p>
            <a:endParaRPr lang="en-GB" dirty="0"/>
          </a:p>
        </p:txBody>
      </p:sp>
    </p:spTree>
    <p:extLst>
      <p:ext uri="{BB962C8B-B14F-4D97-AF65-F5344CB8AC3E}">
        <p14:creationId xmlns:p14="http://schemas.microsoft.com/office/powerpoint/2010/main" val="1762528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7D93EB-4CD2-40ED-9678-14DEDF913A33}"/>
              </a:ext>
            </a:extLst>
          </p:cNvPr>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4" name="Title 3">
            <a:extLst>
              <a:ext uri="{FF2B5EF4-FFF2-40B4-BE49-F238E27FC236}">
                <a16:creationId xmlns:a16="http://schemas.microsoft.com/office/drawing/2014/main" id="{9B3194C3-82B5-4EE0-AAB3-4A273D04B7CB}"/>
              </a:ext>
            </a:extLst>
          </p:cNvPr>
          <p:cNvSpPr>
            <a:spLocks noGrp="1"/>
          </p:cNvSpPr>
          <p:nvPr>
            <p:ph type="title"/>
          </p:nvPr>
        </p:nvSpPr>
        <p:spPr/>
        <p:txBody>
          <a:bodyPr/>
          <a:lstStyle/>
          <a:p>
            <a:r>
              <a:rPr lang="en-US" dirty="0"/>
              <a:t>Step 3</a:t>
            </a:r>
            <a:endParaRPr lang="en-GB" dirty="0"/>
          </a:p>
        </p:txBody>
      </p:sp>
      <p:sp>
        <p:nvSpPr>
          <p:cNvPr id="6" name="Text Placeholder 4">
            <a:extLst>
              <a:ext uri="{FF2B5EF4-FFF2-40B4-BE49-F238E27FC236}">
                <a16:creationId xmlns:a16="http://schemas.microsoft.com/office/drawing/2014/main" id="{6C6F2BC1-C0C3-4896-B5AB-9267807D57F6}"/>
              </a:ext>
            </a:extLst>
          </p:cNvPr>
          <p:cNvSpPr>
            <a:spLocks noGrp="1"/>
          </p:cNvSpPr>
          <p:nvPr>
            <p:ph type="body" idx="1"/>
          </p:nvPr>
        </p:nvSpPr>
        <p:spPr>
          <a:xfrm rot="20701954">
            <a:off x="3462623" y="2486062"/>
            <a:ext cx="8973276" cy="1450975"/>
          </a:xfrm>
        </p:spPr>
        <p:txBody>
          <a:bodyPr>
            <a:noAutofit/>
          </a:bodyPr>
          <a:lstStyle/>
          <a:p>
            <a:r>
              <a:rPr lang="en-US" sz="3600" dirty="0"/>
              <a:t>READ THE TEXTS AND THESE QUESTIONS: </a:t>
            </a:r>
          </a:p>
          <a:p>
            <a:pPr marL="1143000" indent="-1143000" algn="l">
              <a:lnSpc>
                <a:spcPct val="120000"/>
              </a:lnSpc>
              <a:spcBef>
                <a:spcPts val="600"/>
              </a:spcBef>
              <a:buFont typeface="Arial" panose="020B0604020202020204" pitchFamily="34" charset="0"/>
              <a:buChar char="•"/>
            </a:pPr>
            <a:r>
              <a:rPr lang="en-US" sz="2400" dirty="0"/>
              <a:t>Tom is often late for school. List a few reasons. </a:t>
            </a:r>
          </a:p>
          <a:p>
            <a:pPr marL="1143000" indent="-1143000" algn="l">
              <a:lnSpc>
                <a:spcPct val="120000"/>
              </a:lnSpc>
              <a:spcBef>
                <a:spcPts val="600"/>
              </a:spcBef>
              <a:buFont typeface="Arial" panose="020B0604020202020204" pitchFamily="34" charset="0"/>
              <a:buChar char="•"/>
            </a:pPr>
            <a:r>
              <a:rPr lang="en-US" sz="2400" dirty="0"/>
              <a:t>Do you think Tom is a diligent pupil?</a:t>
            </a:r>
          </a:p>
          <a:p>
            <a:pPr marL="1143000" indent="-1143000" algn="l">
              <a:lnSpc>
                <a:spcPct val="120000"/>
              </a:lnSpc>
              <a:spcBef>
                <a:spcPts val="600"/>
              </a:spcBef>
              <a:buFont typeface="Arial" panose="020B0604020202020204" pitchFamily="34" charset="0"/>
              <a:buChar char="•"/>
            </a:pPr>
            <a:r>
              <a:rPr lang="en-US" sz="2400" dirty="0"/>
              <a:t>Do you think Tom gets along with his sister Delia?</a:t>
            </a:r>
          </a:p>
          <a:p>
            <a:pPr marL="1143000" indent="-1143000" algn="l">
              <a:lnSpc>
                <a:spcPct val="120000"/>
              </a:lnSpc>
              <a:spcBef>
                <a:spcPts val="600"/>
              </a:spcBef>
              <a:buFont typeface="Arial" panose="020B0604020202020204" pitchFamily="34" charset="0"/>
              <a:buChar char="•"/>
            </a:pPr>
            <a:r>
              <a:rPr lang="en-US" sz="2400" dirty="0"/>
              <a:t>Is Tom pleased with </a:t>
            </a:r>
            <a:r>
              <a:rPr lang="en-US" sz="2400" dirty="0" err="1"/>
              <a:t>Mr</a:t>
            </a:r>
            <a:r>
              <a:rPr lang="en-US" sz="2400" dirty="0"/>
              <a:t> </a:t>
            </a:r>
            <a:r>
              <a:rPr lang="en-US" sz="2400" dirty="0" err="1"/>
              <a:t>Fullerman’s</a:t>
            </a:r>
            <a:r>
              <a:rPr lang="en-US" sz="2400" dirty="0"/>
              <a:t> surprise? Why?</a:t>
            </a:r>
          </a:p>
        </p:txBody>
      </p:sp>
      <p:sp>
        <p:nvSpPr>
          <p:cNvPr id="2" name="Rectangle 1">
            <a:extLst>
              <a:ext uri="{FF2B5EF4-FFF2-40B4-BE49-F238E27FC236}">
                <a16:creationId xmlns:a16="http://schemas.microsoft.com/office/drawing/2014/main" id="{73397C8A-9A53-4BFB-91B7-9FEC6E4AA5EC}"/>
              </a:ext>
            </a:extLst>
          </p:cNvPr>
          <p:cNvSpPr/>
          <p:nvPr/>
        </p:nvSpPr>
        <p:spPr>
          <a:xfrm>
            <a:off x="3048000" y="-29526175"/>
            <a:ext cx="6096000" cy="3767698"/>
          </a:xfrm>
          <a:prstGeom prst="rect">
            <a:avLst/>
          </a:prstGeom>
        </p:spPr>
        <p:txBody>
          <a:bodyPr>
            <a:spAutoFit/>
          </a:bodyPr>
          <a:lstStyle/>
          <a:p>
            <a:pPr marL="1143000" indent="-1143000">
              <a:lnSpc>
                <a:spcPct val="120000"/>
              </a:lnSpc>
              <a:spcBef>
                <a:spcPts val="600"/>
              </a:spcBef>
              <a:buFont typeface="Arial" panose="020B0604020202020204" pitchFamily="34" charset="0"/>
              <a:buChar char="•"/>
            </a:pPr>
            <a:r>
              <a:rPr lang="en-US" sz="2000" dirty="0"/>
              <a:t>Does Tom live far away from school?</a:t>
            </a:r>
            <a:endParaRPr lang="en-GB" sz="2000" dirty="0"/>
          </a:p>
          <a:p>
            <a:pPr marL="1143000" indent="-1143000">
              <a:lnSpc>
                <a:spcPct val="120000"/>
              </a:lnSpc>
              <a:spcBef>
                <a:spcPts val="600"/>
              </a:spcBef>
              <a:buFont typeface="Arial" panose="020B0604020202020204" pitchFamily="34" charset="0"/>
              <a:buChar char="•"/>
            </a:pPr>
            <a:r>
              <a:rPr lang="en-US" sz="2000" dirty="0"/>
              <a:t>Tom is often late for school for many reasons. Can you think of a few?</a:t>
            </a:r>
          </a:p>
          <a:p>
            <a:pPr marL="1143000" indent="-1143000">
              <a:lnSpc>
                <a:spcPct val="120000"/>
              </a:lnSpc>
              <a:spcBef>
                <a:spcPts val="600"/>
              </a:spcBef>
              <a:buFont typeface="Arial" panose="020B0604020202020204" pitchFamily="34" charset="0"/>
              <a:buChar char="•"/>
            </a:pPr>
            <a:r>
              <a:rPr lang="en-US" sz="2000" dirty="0"/>
              <a:t>What are Tom’s hobbies?</a:t>
            </a:r>
            <a:endParaRPr lang="en-GB" sz="2000" dirty="0"/>
          </a:p>
          <a:p>
            <a:pPr marL="1143000" indent="-1143000">
              <a:lnSpc>
                <a:spcPct val="120000"/>
              </a:lnSpc>
              <a:spcBef>
                <a:spcPts val="600"/>
              </a:spcBef>
              <a:buFont typeface="Arial" panose="020B0604020202020204" pitchFamily="34" charset="0"/>
              <a:buChar char="•"/>
            </a:pPr>
            <a:r>
              <a:rPr lang="en-US" sz="2000" dirty="0"/>
              <a:t>Do you think Tom is a diligent pupil?</a:t>
            </a:r>
          </a:p>
          <a:p>
            <a:pPr marL="1143000" indent="-1143000">
              <a:lnSpc>
                <a:spcPct val="120000"/>
              </a:lnSpc>
              <a:spcBef>
                <a:spcPts val="600"/>
              </a:spcBef>
              <a:buFont typeface="Arial" panose="020B0604020202020204" pitchFamily="34" charset="0"/>
              <a:buChar char="•"/>
            </a:pPr>
            <a:r>
              <a:rPr lang="en-US" sz="2000" dirty="0"/>
              <a:t>Do you think Tom gets along with his sister Delia?</a:t>
            </a:r>
          </a:p>
          <a:p>
            <a:pPr marL="1143000" indent="-1143000">
              <a:lnSpc>
                <a:spcPct val="120000"/>
              </a:lnSpc>
              <a:spcBef>
                <a:spcPts val="600"/>
              </a:spcBef>
              <a:buFont typeface="Arial" panose="020B0604020202020204" pitchFamily="34" charset="0"/>
              <a:buChar char="•"/>
            </a:pPr>
            <a:r>
              <a:rPr lang="en-US" sz="2000" dirty="0"/>
              <a:t>What is Mr. </a:t>
            </a:r>
            <a:r>
              <a:rPr lang="en-US" sz="2000" dirty="0" err="1"/>
              <a:t>Fullerman’s</a:t>
            </a:r>
            <a:r>
              <a:rPr lang="en-US" sz="2000" dirty="0"/>
              <a:t> surprise? Is Tom pleased with it?</a:t>
            </a:r>
          </a:p>
        </p:txBody>
      </p:sp>
    </p:spTree>
    <p:extLst>
      <p:ext uri="{BB962C8B-B14F-4D97-AF65-F5344CB8AC3E}">
        <p14:creationId xmlns:p14="http://schemas.microsoft.com/office/powerpoint/2010/main" val="2531682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329BA7-11BD-424F-BEA2-E4D4634EDF6E}"/>
              </a:ext>
            </a:extLst>
          </p:cNvPr>
          <p:cNvSpPr>
            <a:spLocks noGrp="1"/>
          </p:cNvSpPr>
          <p:nvPr>
            <p:ph type="sldNum" sz="quarter" idx="12"/>
          </p:nvPr>
        </p:nvSpPr>
        <p:spPr/>
        <p:txBody>
          <a:bodyPr/>
          <a:lstStyle/>
          <a:p>
            <a:fld id="{98C0CDE5-970C-4CC4-BF43-0DA127E73E82}" type="slidenum">
              <a:rPr lang="en-US" noProof="0" smtClean="0"/>
              <a:t>15</a:t>
            </a:fld>
            <a:endParaRPr lang="en-US" noProof="0" dirty="0"/>
          </a:p>
        </p:txBody>
      </p:sp>
      <p:sp>
        <p:nvSpPr>
          <p:cNvPr id="6" name="Title 5">
            <a:extLst>
              <a:ext uri="{FF2B5EF4-FFF2-40B4-BE49-F238E27FC236}">
                <a16:creationId xmlns:a16="http://schemas.microsoft.com/office/drawing/2014/main" id="{58F59C66-80FC-424E-BD90-A52ECC9E2AF0}"/>
              </a:ext>
            </a:extLst>
          </p:cNvPr>
          <p:cNvSpPr>
            <a:spLocks noGrp="1"/>
          </p:cNvSpPr>
          <p:nvPr>
            <p:ph type="title"/>
          </p:nvPr>
        </p:nvSpPr>
        <p:spPr>
          <a:xfrm rot="21180000">
            <a:off x="286484" y="322136"/>
            <a:ext cx="4922168" cy="1325563"/>
          </a:xfrm>
        </p:spPr>
        <p:txBody>
          <a:bodyPr>
            <a:normAutofit/>
          </a:bodyPr>
          <a:lstStyle/>
          <a:p>
            <a:r>
              <a:rPr lang="en-US" sz="3200" dirty="0"/>
              <a:t>Discuss the questions</a:t>
            </a:r>
            <a:endParaRPr lang="en-GB" sz="3200" dirty="0"/>
          </a:p>
        </p:txBody>
      </p:sp>
      <p:sp>
        <p:nvSpPr>
          <p:cNvPr id="2" name="Rectangle 1">
            <a:extLst>
              <a:ext uri="{FF2B5EF4-FFF2-40B4-BE49-F238E27FC236}">
                <a16:creationId xmlns:a16="http://schemas.microsoft.com/office/drawing/2014/main" id="{987C1047-C672-4829-AF25-813E01879B35}"/>
              </a:ext>
            </a:extLst>
          </p:cNvPr>
          <p:cNvSpPr/>
          <p:nvPr/>
        </p:nvSpPr>
        <p:spPr>
          <a:xfrm>
            <a:off x="1359451" y="5471201"/>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Is Tom pleased with </a:t>
            </a:r>
            <a:r>
              <a:rPr lang="en-US" sz="2800" dirty="0" err="1">
                <a:solidFill>
                  <a:srgbClr val="180200"/>
                </a:solidFill>
              </a:rPr>
              <a:t>Mr</a:t>
            </a:r>
            <a:r>
              <a:rPr lang="en-US" sz="2800" dirty="0">
                <a:solidFill>
                  <a:srgbClr val="180200"/>
                </a:solidFill>
              </a:rPr>
              <a:t> </a:t>
            </a:r>
            <a:r>
              <a:rPr lang="en-US" sz="2800" dirty="0" err="1">
                <a:solidFill>
                  <a:srgbClr val="180200"/>
                </a:solidFill>
              </a:rPr>
              <a:t>Fullerman’s</a:t>
            </a:r>
            <a:r>
              <a:rPr lang="en-US" sz="2800" dirty="0">
                <a:solidFill>
                  <a:srgbClr val="180200"/>
                </a:solidFill>
              </a:rPr>
              <a:t> surprise? Why?</a:t>
            </a:r>
            <a:endParaRPr lang="en-GB" sz="2800" dirty="0">
              <a:solidFill>
                <a:srgbClr val="180200"/>
              </a:solidFill>
            </a:endParaRPr>
          </a:p>
        </p:txBody>
      </p:sp>
      <p:sp>
        <p:nvSpPr>
          <p:cNvPr id="4" name="Rectangle 3">
            <a:extLst>
              <a:ext uri="{FF2B5EF4-FFF2-40B4-BE49-F238E27FC236}">
                <a16:creationId xmlns:a16="http://schemas.microsoft.com/office/drawing/2014/main" id="{16200B7E-26C2-4A7C-83D5-AE89403CA567}"/>
              </a:ext>
            </a:extLst>
          </p:cNvPr>
          <p:cNvSpPr/>
          <p:nvPr/>
        </p:nvSpPr>
        <p:spPr>
          <a:xfrm>
            <a:off x="1370375" y="5881547"/>
            <a:ext cx="10114959" cy="1079783"/>
          </a:xfrm>
          <a:prstGeom prst="rect">
            <a:avLst/>
          </a:prstGeom>
        </p:spPr>
        <p:txBody>
          <a:bodyPr wrap="square">
            <a:spAutoFit/>
          </a:bodyPr>
          <a:lstStyle/>
          <a:p>
            <a:pPr>
              <a:lnSpc>
                <a:spcPct val="120000"/>
              </a:lnSpc>
              <a:spcBef>
                <a:spcPts val="600"/>
              </a:spcBef>
            </a:pPr>
            <a:r>
              <a:rPr lang="en-US" sz="2800" dirty="0"/>
              <a:t>No. He is going to sit at the front of the class so he cannot draw or read comics. He is going to sit next to Marcus who is annoying. </a:t>
            </a:r>
            <a:endParaRPr lang="en-GB" sz="2800" dirty="0"/>
          </a:p>
        </p:txBody>
      </p:sp>
      <p:sp>
        <p:nvSpPr>
          <p:cNvPr id="8" name="Rectangle 7">
            <a:extLst>
              <a:ext uri="{FF2B5EF4-FFF2-40B4-BE49-F238E27FC236}">
                <a16:creationId xmlns:a16="http://schemas.microsoft.com/office/drawing/2014/main" id="{F0074522-E213-4E40-A3D1-988D2706779E}"/>
              </a:ext>
            </a:extLst>
          </p:cNvPr>
          <p:cNvSpPr/>
          <p:nvPr/>
        </p:nvSpPr>
        <p:spPr>
          <a:xfrm>
            <a:off x="1359452" y="1413521"/>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Tom is often late for school. List a few reasons.</a:t>
            </a:r>
            <a:endParaRPr lang="en-GB" sz="2800" dirty="0">
              <a:solidFill>
                <a:srgbClr val="180200"/>
              </a:solidFill>
            </a:endParaRPr>
          </a:p>
        </p:txBody>
      </p:sp>
      <p:sp>
        <p:nvSpPr>
          <p:cNvPr id="9" name="Rectangle 8">
            <a:extLst>
              <a:ext uri="{FF2B5EF4-FFF2-40B4-BE49-F238E27FC236}">
                <a16:creationId xmlns:a16="http://schemas.microsoft.com/office/drawing/2014/main" id="{F6F1BCF6-3192-4D1C-853F-B4824B58C3FC}"/>
              </a:ext>
            </a:extLst>
          </p:cNvPr>
          <p:cNvSpPr/>
          <p:nvPr/>
        </p:nvSpPr>
        <p:spPr>
          <a:xfrm>
            <a:off x="1359452" y="1725843"/>
            <a:ext cx="10537175" cy="1596847"/>
          </a:xfrm>
          <a:prstGeom prst="rect">
            <a:avLst/>
          </a:prstGeom>
        </p:spPr>
        <p:txBody>
          <a:bodyPr wrap="square">
            <a:spAutoFit/>
          </a:bodyPr>
          <a:lstStyle/>
          <a:p>
            <a:pPr>
              <a:lnSpc>
                <a:spcPct val="120000"/>
              </a:lnSpc>
              <a:spcBef>
                <a:spcPts val="600"/>
              </a:spcBef>
            </a:pPr>
            <a:r>
              <a:rPr lang="en-US" sz="2800" dirty="0"/>
              <a:t>He chats a lot with his friend Derek. They stop at the shop to buy candy. He wastes time listening to music,  playing the guitar, looking for his clothes, annoying his sister Delia and reading a comic.</a:t>
            </a:r>
            <a:endParaRPr lang="en-GB" sz="2800" dirty="0"/>
          </a:p>
        </p:txBody>
      </p:sp>
      <p:sp>
        <p:nvSpPr>
          <p:cNvPr id="10" name="Rectangle 9">
            <a:extLst>
              <a:ext uri="{FF2B5EF4-FFF2-40B4-BE49-F238E27FC236}">
                <a16:creationId xmlns:a16="http://schemas.microsoft.com/office/drawing/2014/main" id="{4C039926-E9DF-4F04-A341-BE346BAC943D}"/>
              </a:ext>
            </a:extLst>
          </p:cNvPr>
          <p:cNvSpPr/>
          <p:nvPr/>
        </p:nvSpPr>
        <p:spPr>
          <a:xfrm>
            <a:off x="1222101" y="3107512"/>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Do you think Tom is a diligent pupil?</a:t>
            </a:r>
            <a:endParaRPr lang="en-GB" sz="2800" dirty="0">
              <a:solidFill>
                <a:srgbClr val="180200"/>
              </a:solidFill>
            </a:endParaRPr>
          </a:p>
        </p:txBody>
      </p:sp>
      <p:sp>
        <p:nvSpPr>
          <p:cNvPr id="12" name="Rectangle 11">
            <a:extLst>
              <a:ext uri="{FF2B5EF4-FFF2-40B4-BE49-F238E27FC236}">
                <a16:creationId xmlns:a16="http://schemas.microsoft.com/office/drawing/2014/main" id="{0D549FEE-A4A2-4715-ADCA-54F6FD7017DB}"/>
              </a:ext>
            </a:extLst>
          </p:cNvPr>
          <p:cNvSpPr/>
          <p:nvPr/>
        </p:nvSpPr>
        <p:spPr>
          <a:xfrm>
            <a:off x="1222101" y="4333811"/>
            <a:ext cx="10436089" cy="562718"/>
          </a:xfrm>
          <a:prstGeom prst="rect">
            <a:avLst/>
          </a:prstGeom>
        </p:spPr>
        <p:txBody>
          <a:bodyPr wrap="square">
            <a:spAutoFit/>
          </a:bodyPr>
          <a:lstStyle/>
          <a:p>
            <a:pPr marL="1143000" indent="-1143000">
              <a:lnSpc>
                <a:spcPct val="120000"/>
              </a:lnSpc>
              <a:spcBef>
                <a:spcPts val="600"/>
              </a:spcBef>
              <a:buFont typeface="Arial" panose="020B0604020202020204" pitchFamily="34" charset="0"/>
              <a:buChar char="•"/>
            </a:pPr>
            <a:r>
              <a:rPr lang="en-US" sz="2800" dirty="0">
                <a:solidFill>
                  <a:srgbClr val="180200"/>
                </a:solidFill>
              </a:rPr>
              <a:t>Do you think Tom gets along with his sister Delia?</a:t>
            </a:r>
            <a:endParaRPr lang="en-GB" sz="2800" dirty="0">
              <a:solidFill>
                <a:srgbClr val="180200"/>
              </a:solidFill>
            </a:endParaRPr>
          </a:p>
        </p:txBody>
      </p:sp>
      <p:sp>
        <p:nvSpPr>
          <p:cNvPr id="13" name="Rectangle 12">
            <a:extLst>
              <a:ext uri="{FF2B5EF4-FFF2-40B4-BE49-F238E27FC236}">
                <a16:creationId xmlns:a16="http://schemas.microsoft.com/office/drawing/2014/main" id="{35B6315A-E569-49A4-B349-0551B3EBA632}"/>
              </a:ext>
            </a:extLst>
          </p:cNvPr>
          <p:cNvSpPr/>
          <p:nvPr/>
        </p:nvSpPr>
        <p:spPr>
          <a:xfrm>
            <a:off x="1222101" y="3497298"/>
            <a:ext cx="10881915" cy="1079783"/>
          </a:xfrm>
          <a:prstGeom prst="rect">
            <a:avLst/>
          </a:prstGeom>
        </p:spPr>
        <p:txBody>
          <a:bodyPr wrap="square">
            <a:spAutoFit/>
          </a:bodyPr>
          <a:lstStyle/>
          <a:p>
            <a:pPr>
              <a:lnSpc>
                <a:spcPct val="120000"/>
              </a:lnSpc>
              <a:spcBef>
                <a:spcPts val="600"/>
              </a:spcBef>
            </a:pPr>
            <a:r>
              <a:rPr lang="en-US" sz="2800" dirty="0"/>
              <a:t>No. He does not do his homework or have his clothes ready before school. </a:t>
            </a:r>
            <a:endParaRPr lang="en-GB" sz="2800" dirty="0"/>
          </a:p>
        </p:txBody>
      </p:sp>
      <p:sp>
        <p:nvSpPr>
          <p:cNvPr id="14" name="Rectangle 13">
            <a:extLst>
              <a:ext uri="{FF2B5EF4-FFF2-40B4-BE49-F238E27FC236}">
                <a16:creationId xmlns:a16="http://schemas.microsoft.com/office/drawing/2014/main" id="{E4E0BE28-413A-4C38-839A-75010ECD83C5}"/>
              </a:ext>
            </a:extLst>
          </p:cNvPr>
          <p:cNvSpPr/>
          <p:nvPr/>
        </p:nvSpPr>
        <p:spPr>
          <a:xfrm>
            <a:off x="1359451" y="4628946"/>
            <a:ext cx="10114959" cy="1079783"/>
          </a:xfrm>
          <a:prstGeom prst="rect">
            <a:avLst/>
          </a:prstGeom>
        </p:spPr>
        <p:txBody>
          <a:bodyPr wrap="square">
            <a:spAutoFit/>
          </a:bodyPr>
          <a:lstStyle/>
          <a:p>
            <a:pPr>
              <a:lnSpc>
                <a:spcPct val="120000"/>
              </a:lnSpc>
              <a:spcBef>
                <a:spcPts val="600"/>
              </a:spcBef>
            </a:pPr>
            <a:r>
              <a:rPr lang="en-US" sz="2800" dirty="0"/>
              <a:t>No. He annoyed his sister, hid her glasses and kept her waiting outside the bathroom. </a:t>
            </a:r>
            <a:endParaRPr lang="en-GB" sz="2800" dirty="0"/>
          </a:p>
        </p:txBody>
      </p:sp>
    </p:spTree>
    <p:extLst>
      <p:ext uri="{BB962C8B-B14F-4D97-AF65-F5344CB8AC3E}">
        <p14:creationId xmlns:p14="http://schemas.microsoft.com/office/powerpoint/2010/main" val="39090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P spid="9" grpId="0"/>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1789F3E-3A9D-4910-90A0-3D1C4558E515}"/>
              </a:ext>
            </a:extLst>
          </p:cNvPr>
          <p:cNvSpPr>
            <a:spLocks noGrp="1"/>
          </p:cNvSpPr>
          <p:nvPr>
            <p:ph type="sldNum" sz="quarter" idx="12"/>
          </p:nvPr>
        </p:nvSpPr>
        <p:spPr/>
        <p:txBody>
          <a:bodyPr/>
          <a:lstStyle/>
          <a:p>
            <a:fld id="{98C0CDE5-970C-4CC4-BF43-0DA127E73E82}" type="slidenum">
              <a:rPr lang="en-US" noProof="0" smtClean="0"/>
              <a:t>16</a:t>
            </a:fld>
            <a:endParaRPr lang="en-US" noProof="0" dirty="0"/>
          </a:p>
        </p:txBody>
      </p:sp>
      <p:sp>
        <p:nvSpPr>
          <p:cNvPr id="4" name="Title 3">
            <a:extLst>
              <a:ext uri="{FF2B5EF4-FFF2-40B4-BE49-F238E27FC236}">
                <a16:creationId xmlns:a16="http://schemas.microsoft.com/office/drawing/2014/main" id="{FA82E373-AB3A-49B2-8442-B094F2EE21B4}"/>
              </a:ext>
            </a:extLst>
          </p:cNvPr>
          <p:cNvSpPr>
            <a:spLocks noGrp="1"/>
          </p:cNvSpPr>
          <p:nvPr>
            <p:ph type="title"/>
          </p:nvPr>
        </p:nvSpPr>
        <p:spPr/>
        <p:txBody>
          <a:bodyPr/>
          <a:lstStyle/>
          <a:p>
            <a:r>
              <a:rPr lang="en-US" dirty="0"/>
              <a:t>Step 5</a:t>
            </a:r>
            <a:endParaRPr lang="en-GB" dirty="0"/>
          </a:p>
        </p:txBody>
      </p:sp>
      <p:sp>
        <p:nvSpPr>
          <p:cNvPr id="5" name="Text Placeholder 4">
            <a:extLst>
              <a:ext uri="{FF2B5EF4-FFF2-40B4-BE49-F238E27FC236}">
                <a16:creationId xmlns:a16="http://schemas.microsoft.com/office/drawing/2014/main" id="{18C5E4F0-38B1-4822-9AE6-1B6069683A9E}"/>
              </a:ext>
            </a:extLst>
          </p:cNvPr>
          <p:cNvSpPr>
            <a:spLocks noGrp="1"/>
          </p:cNvSpPr>
          <p:nvPr>
            <p:ph type="body" idx="1"/>
          </p:nvPr>
        </p:nvSpPr>
        <p:spPr>
          <a:xfrm rot="20837776">
            <a:off x="4020430" y="2676615"/>
            <a:ext cx="8245221" cy="3262533"/>
          </a:xfrm>
        </p:spPr>
        <p:txBody>
          <a:bodyPr>
            <a:normAutofit/>
          </a:bodyPr>
          <a:lstStyle/>
          <a:p>
            <a:r>
              <a:rPr lang="en-US" sz="4800" dirty="0"/>
              <a:t>LISTEN AND READ </a:t>
            </a:r>
          </a:p>
          <a:p>
            <a:r>
              <a:rPr lang="en-US" sz="4800" dirty="0"/>
              <a:t>SILENTLY </a:t>
            </a:r>
          </a:p>
          <a:p>
            <a:r>
              <a:rPr lang="en-US" sz="4800" dirty="0"/>
              <a:t>WITH ME. </a:t>
            </a:r>
            <a:endParaRPr lang="en-GB" sz="4800" dirty="0"/>
          </a:p>
        </p:txBody>
      </p:sp>
    </p:spTree>
    <p:extLst>
      <p:ext uri="{BB962C8B-B14F-4D97-AF65-F5344CB8AC3E}">
        <p14:creationId xmlns:p14="http://schemas.microsoft.com/office/powerpoint/2010/main" val="468223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B2CD4E-66AA-4DCF-A564-8E23DC28A9B5}"/>
              </a:ext>
            </a:extLst>
          </p:cNvPr>
          <p:cNvSpPr>
            <a:spLocks noGrp="1"/>
          </p:cNvSpPr>
          <p:nvPr>
            <p:ph type="sldNum" sz="quarter" idx="12"/>
          </p:nvPr>
        </p:nvSpPr>
        <p:spPr/>
        <p:txBody>
          <a:bodyPr/>
          <a:lstStyle/>
          <a:p>
            <a:fld id="{98C0CDE5-970C-4CC4-BF43-0DA127E73E82}" type="slidenum">
              <a:rPr lang="en-US" noProof="0" smtClean="0"/>
              <a:t>17</a:t>
            </a:fld>
            <a:endParaRPr lang="en-US" noProof="0" dirty="0"/>
          </a:p>
        </p:txBody>
      </p:sp>
      <p:pic>
        <p:nvPicPr>
          <p:cNvPr id="2" name="Picture 1">
            <a:extLst>
              <a:ext uri="{FF2B5EF4-FFF2-40B4-BE49-F238E27FC236}">
                <a16:creationId xmlns:a16="http://schemas.microsoft.com/office/drawing/2014/main" id="{552B6316-0AF5-4C0F-BDA9-3A806FF4E15C}"/>
              </a:ext>
            </a:extLst>
          </p:cNvPr>
          <p:cNvPicPr>
            <a:picLocks noChangeAspect="1"/>
          </p:cNvPicPr>
          <p:nvPr/>
        </p:nvPicPr>
        <p:blipFill>
          <a:blip r:embed="rId2"/>
          <a:stretch>
            <a:fillRect/>
          </a:stretch>
        </p:blipFill>
        <p:spPr>
          <a:xfrm>
            <a:off x="100553" y="398282"/>
            <a:ext cx="5995447" cy="6061435"/>
          </a:xfrm>
          <a:prstGeom prst="rect">
            <a:avLst/>
          </a:prstGeom>
        </p:spPr>
      </p:pic>
      <p:pic>
        <p:nvPicPr>
          <p:cNvPr id="4" name="Picture 3">
            <a:extLst>
              <a:ext uri="{FF2B5EF4-FFF2-40B4-BE49-F238E27FC236}">
                <a16:creationId xmlns:a16="http://schemas.microsoft.com/office/drawing/2014/main" id="{BA0127AA-CB79-493B-BA5D-14F53DABAE61}"/>
              </a:ext>
            </a:extLst>
          </p:cNvPr>
          <p:cNvPicPr>
            <a:picLocks noChangeAspect="1"/>
          </p:cNvPicPr>
          <p:nvPr/>
        </p:nvPicPr>
        <p:blipFill>
          <a:blip r:embed="rId3"/>
          <a:stretch>
            <a:fillRect/>
          </a:stretch>
        </p:blipFill>
        <p:spPr>
          <a:xfrm>
            <a:off x="6196555" y="1212105"/>
            <a:ext cx="6076138" cy="3637224"/>
          </a:xfrm>
          <a:prstGeom prst="rect">
            <a:avLst/>
          </a:prstGeom>
        </p:spPr>
      </p:pic>
    </p:spTree>
    <p:extLst>
      <p:ext uri="{BB962C8B-B14F-4D97-AF65-F5344CB8AC3E}">
        <p14:creationId xmlns:p14="http://schemas.microsoft.com/office/powerpoint/2010/main" val="1404378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4F11B-9072-4DE7-99FD-C598F4E50B22}"/>
              </a:ext>
            </a:extLst>
          </p:cNvPr>
          <p:cNvSpPr>
            <a:spLocks noGrp="1"/>
          </p:cNvSpPr>
          <p:nvPr>
            <p:ph type="sldNum" sz="quarter" idx="12"/>
          </p:nvPr>
        </p:nvSpPr>
        <p:spPr/>
        <p:txBody>
          <a:bodyPr/>
          <a:lstStyle/>
          <a:p>
            <a:fld id="{98C0CDE5-970C-4CC4-BF43-0DA127E73E82}" type="slidenum">
              <a:rPr lang="en-US" noProof="0" smtClean="0"/>
              <a:t>18</a:t>
            </a:fld>
            <a:endParaRPr lang="en-US" noProof="0" dirty="0"/>
          </a:p>
        </p:txBody>
      </p:sp>
      <p:sp>
        <p:nvSpPr>
          <p:cNvPr id="4" name="Title 3">
            <a:extLst>
              <a:ext uri="{FF2B5EF4-FFF2-40B4-BE49-F238E27FC236}">
                <a16:creationId xmlns:a16="http://schemas.microsoft.com/office/drawing/2014/main" id="{AFED2DDE-0A08-43F5-B428-0C203D4AE01D}"/>
              </a:ext>
            </a:extLst>
          </p:cNvPr>
          <p:cNvSpPr>
            <a:spLocks noGrp="1"/>
          </p:cNvSpPr>
          <p:nvPr>
            <p:ph type="title"/>
          </p:nvPr>
        </p:nvSpPr>
        <p:spPr/>
        <p:txBody>
          <a:bodyPr/>
          <a:lstStyle/>
          <a:p>
            <a:r>
              <a:rPr lang="en-US" dirty="0"/>
              <a:t>Step 3</a:t>
            </a:r>
            <a:endParaRPr lang="en-GB" dirty="0"/>
          </a:p>
        </p:txBody>
      </p:sp>
      <p:sp>
        <p:nvSpPr>
          <p:cNvPr id="6" name="Text Placeholder 4">
            <a:extLst>
              <a:ext uri="{FF2B5EF4-FFF2-40B4-BE49-F238E27FC236}">
                <a16:creationId xmlns:a16="http://schemas.microsoft.com/office/drawing/2014/main" id="{DC65B745-047E-466C-9F5A-3706896412AF}"/>
              </a:ext>
            </a:extLst>
          </p:cNvPr>
          <p:cNvSpPr>
            <a:spLocks noGrp="1"/>
          </p:cNvSpPr>
          <p:nvPr>
            <p:ph type="body" idx="1"/>
          </p:nvPr>
        </p:nvSpPr>
        <p:spPr>
          <a:xfrm rot="20835703">
            <a:off x="4057063" y="2718973"/>
            <a:ext cx="8176191" cy="2987147"/>
          </a:xfrm>
        </p:spPr>
        <p:txBody>
          <a:bodyPr>
            <a:normAutofit/>
          </a:bodyPr>
          <a:lstStyle/>
          <a:p>
            <a:r>
              <a:rPr lang="en-US" sz="6000" dirty="0"/>
              <a:t>Work out the</a:t>
            </a:r>
          </a:p>
          <a:p>
            <a:r>
              <a:rPr lang="en-US" sz="6000" dirty="0"/>
              <a:t>Questions Worksheet.</a:t>
            </a:r>
            <a:endParaRPr lang="en-GB" sz="6000" dirty="0"/>
          </a:p>
        </p:txBody>
      </p:sp>
    </p:spTree>
    <p:extLst>
      <p:ext uri="{BB962C8B-B14F-4D97-AF65-F5344CB8AC3E}">
        <p14:creationId xmlns:p14="http://schemas.microsoft.com/office/powerpoint/2010/main" val="3401205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0E78B8-C5E5-4B35-8CB8-A43CF6B41F90}"/>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pic>
        <p:nvPicPr>
          <p:cNvPr id="2" name="Picture 1">
            <a:extLst>
              <a:ext uri="{FF2B5EF4-FFF2-40B4-BE49-F238E27FC236}">
                <a16:creationId xmlns:a16="http://schemas.microsoft.com/office/drawing/2014/main" id="{7C8BAC0E-3B9F-4129-B188-2CC3C631EF13}"/>
              </a:ext>
            </a:extLst>
          </p:cNvPr>
          <p:cNvPicPr>
            <a:picLocks noChangeAspect="1"/>
          </p:cNvPicPr>
          <p:nvPr/>
        </p:nvPicPr>
        <p:blipFill>
          <a:blip r:embed="rId2"/>
          <a:stretch>
            <a:fillRect/>
          </a:stretch>
        </p:blipFill>
        <p:spPr>
          <a:xfrm>
            <a:off x="985881" y="0"/>
            <a:ext cx="4841488" cy="6858000"/>
          </a:xfrm>
          <a:prstGeom prst="rect">
            <a:avLst/>
          </a:prstGeom>
        </p:spPr>
      </p:pic>
      <p:pic>
        <p:nvPicPr>
          <p:cNvPr id="6" name="Picture 5">
            <a:extLst>
              <a:ext uri="{FF2B5EF4-FFF2-40B4-BE49-F238E27FC236}">
                <a16:creationId xmlns:a16="http://schemas.microsoft.com/office/drawing/2014/main" id="{2C668593-24A6-4B7D-86C7-C76CFC5FFFB6}"/>
              </a:ext>
            </a:extLst>
          </p:cNvPr>
          <p:cNvPicPr>
            <a:picLocks noChangeAspect="1"/>
          </p:cNvPicPr>
          <p:nvPr/>
        </p:nvPicPr>
        <p:blipFill>
          <a:blip r:embed="rId3"/>
          <a:stretch>
            <a:fillRect/>
          </a:stretch>
        </p:blipFill>
        <p:spPr>
          <a:xfrm>
            <a:off x="5827369" y="0"/>
            <a:ext cx="5017765" cy="6777872"/>
          </a:xfrm>
          <a:prstGeom prst="rect">
            <a:avLst/>
          </a:prstGeom>
        </p:spPr>
      </p:pic>
    </p:spTree>
    <p:extLst>
      <p:ext uri="{BB962C8B-B14F-4D97-AF65-F5344CB8AC3E}">
        <p14:creationId xmlns:p14="http://schemas.microsoft.com/office/powerpoint/2010/main" val="404403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198993" y="1008795"/>
            <a:ext cx="4582516" cy="734415"/>
          </a:xfrm>
        </p:spPr>
        <p:txBody>
          <a:bodyPr>
            <a:normAutofit fontScale="90000"/>
          </a:bodyPr>
          <a:lstStyle/>
          <a:p>
            <a:r>
              <a:rPr lang="en-US" dirty="0"/>
              <a:t>Lesson Objectives</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560318" y="2190600"/>
            <a:ext cx="4776408" cy="4474151"/>
          </a:xfrm>
        </p:spPr>
        <p:txBody>
          <a:bodyPr>
            <a:normAutofit/>
          </a:bodyPr>
          <a:lstStyle/>
          <a:p>
            <a:r>
              <a:rPr lang="en-US" sz="2800" dirty="0"/>
              <a:t>You will:</a:t>
            </a:r>
          </a:p>
          <a:p>
            <a:pPr marL="342900" indent="-342900">
              <a:buFont typeface="Arial" panose="020B0604020202020204" pitchFamily="34" charset="0"/>
              <a:buChar char="•"/>
            </a:pPr>
            <a:r>
              <a:rPr lang="en-US" sz="2800" dirty="0"/>
              <a:t>use the dictionary to find the meaning of new words.</a:t>
            </a:r>
          </a:p>
          <a:p>
            <a:pPr marL="342900" indent="-342900">
              <a:buFont typeface="Arial" panose="020B0604020202020204" pitchFamily="34" charset="0"/>
              <a:buChar char="•"/>
            </a:pPr>
            <a:r>
              <a:rPr lang="en-US" sz="2800" dirty="0"/>
              <a:t>read a piece of prose silently and aloud.</a:t>
            </a:r>
          </a:p>
          <a:p>
            <a:pPr marL="342900" indent="-342900">
              <a:buFont typeface="Arial" panose="020B0604020202020204" pitchFamily="34" charset="0"/>
              <a:buChar char="•"/>
            </a:pPr>
            <a:r>
              <a:rPr lang="en-US" sz="2800" dirty="0"/>
              <a:t>listen to a piece of prose being read aloud.</a:t>
            </a:r>
          </a:p>
          <a:p>
            <a:pPr marL="342900" indent="-342900">
              <a:buFont typeface="Arial" panose="020B0604020202020204" pitchFamily="34" charset="0"/>
              <a:buChar char="•"/>
            </a:pPr>
            <a:r>
              <a:rPr lang="en-US" sz="2800" dirty="0"/>
              <a:t>answer questions about the text.</a:t>
            </a:r>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a:stretch/>
        </p:blipFill>
        <p:spPr>
          <a:xfrm rot="720000">
            <a:off x="6384187" y="209524"/>
            <a:ext cx="4647699" cy="5472101"/>
          </a:xfrm>
        </p:spPr>
      </p:pic>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en-US" smtClean="0"/>
              <a:pPr/>
              <a:t>2</a:t>
            </a:fld>
            <a:endParaRPr lang="en-US" dirty="0"/>
          </a:p>
        </p:txBody>
      </p:sp>
    </p:spTree>
    <p:extLst>
      <p:ext uri="{BB962C8B-B14F-4D97-AF65-F5344CB8AC3E}">
        <p14:creationId xmlns:p14="http://schemas.microsoft.com/office/powerpoint/2010/main" val="3671418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14799D-7EE4-45DB-8484-D0B3D995FBAE}"/>
              </a:ext>
            </a:extLst>
          </p:cNvPr>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4" name="Title 3">
            <a:extLst>
              <a:ext uri="{FF2B5EF4-FFF2-40B4-BE49-F238E27FC236}">
                <a16:creationId xmlns:a16="http://schemas.microsoft.com/office/drawing/2014/main" id="{BC3272C0-78C7-49AC-A039-3E3A66EE7B9D}"/>
              </a:ext>
            </a:extLst>
          </p:cNvPr>
          <p:cNvSpPr>
            <a:spLocks noGrp="1"/>
          </p:cNvSpPr>
          <p:nvPr>
            <p:ph type="title"/>
          </p:nvPr>
        </p:nvSpPr>
        <p:spPr/>
        <p:txBody>
          <a:bodyPr/>
          <a:lstStyle/>
          <a:p>
            <a:r>
              <a:rPr lang="en-US" dirty="0"/>
              <a:t>Step 4</a:t>
            </a:r>
            <a:endParaRPr lang="en-GB" dirty="0"/>
          </a:p>
        </p:txBody>
      </p:sp>
      <p:sp>
        <p:nvSpPr>
          <p:cNvPr id="5" name="Text Placeholder 4">
            <a:extLst>
              <a:ext uri="{FF2B5EF4-FFF2-40B4-BE49-F238E27FC236}">
                <a16:creationId xmlns:a16="http://schemas.microsoft.com/office/drawing/2014/main" id="{62603366-C077-4912-BD98-D358CBC6C7D7}"/>
              </a:ext>
            </a:extLst>
          </p:cNvPr>
          <p:cNvSpPr>
            <a:spLocks noGrp="1"/>
          </p:cNvSpPr>
          <p:nvPr>
            <p:ph type="body" idx="1"/>
          </p:nvPr>
        </p:nvSpPr>
        <p:spPr>
          <a:xfrm rot="20804688">
            <a:off x="4498403" y="3242305"/>
            <a:ext cx="7319700" cy="1500187"/>
          </a:xfrm>
        </p:spPr>
        <p:txBody>
          <a:bodyPr>
            <a:normAutofit/>
          </a:bodyPr>
          <a:lstStyle/>
          <a:p>
            <a:r>
              <a:rPr lang="en-US" sz="5400" dirty="0"/>
              <a:t>Revise your answers.</a:t>
            </a:r>
            <a:endParaRPr lang="en-GB" sz="5400" dirty="0"/>
          </a:p>
        </p:txBody>
      </p:sp>
    </p:spTree>
    <p:extLst>
      <p:ext uri="{BB962C8B-B14F-4D97-AF65-F5344CB8AC3E}">
        <p14:creationId xmlns:p14="http://schemas.microsoft.com/office/powerpoint/2010/main" val="1827117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C186EC-3C04-4959-9B28-C9EC7BFB49CE}"/>
              </a:ext>
            </a:extLst>
          </p:cNvPr>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4" name="Title 3">
            <a:extLst>
              <a:ext uri="{FF2B5EF4-FFF2-40B4-BE49-F238E27FC236}">
                <a16:creationId xmlns:a16="http://schemas.microsoft.com/office/drawing/2014/main" id="{584FCEE2-67D5-4B80-8A5F-1DE275C5A398}"/>
              </a:ext>
            </a:extLst>
          </p:cNvPr>
          <p:cNvSpPr>
            <a:spLocks noGrp="1"/>
          </p:cNvSpPr>
          <p:nvPr>
            <p:ph type="title"/>
          </p:nvPr>
        </p:nvSpPr>
        <p:spPr/>
        <p:txBody>
          <a:bodyPr/>
          <a:lstStyle/>
          <a:p>
            <a:r>
              <a:rPr lang="en-US" dirty="0"/>
              <a:t>Step 5</a:t>
            </a:r>
            <a:endParaRPr lang="en-GB" dirty="0"/>
          </a:p>
        </p:txBody>
      </p:sp>
      <p:sp>
        <p:nvSpPr>
          <p:cNvPr id="5" name="Text Placeholder 4">
            <a:extLst>
              <a:ext uri="{FF2B5EF4-FFF2-40B4-BE49-F238E27FC236}">
                <a16:creationId xmlns:a16="http://schemas.microsoft.com/office/drawing/2014/main" id="{E964EBA7-3CC5-4E05-B092-FEFA20FE3806}"/>
              </a:ext>
            </a:extLst>
          </p:cNvPr>
          <p:cNvSpPr>
            <a:spLocks noGrp="1"/>
          </p:cNvSpPr>
          <p:nvPr>
            <p:ph type="body" idx="1"/>
          </p:nvPr>
        </p:nvSpPr>
        <p:spPr>
          <a:xfrm rot="20851242">
            <a:off x="4470524" y="2549167"/>
            <a:ext cx="7319700" cy="1500187"/>
          </a:xfrm>
        </p:spPr>
        <p:txBody>
          <a:bodyPr>
            <a:noAutofit/>
          </a:bodyPr>
          <a:lstStyle/>
          <a:p>
            <a:r>
              <a:rPr lang="en-US" sz="5000" dirty="0"/>
              <a:t>Check your answers </a:t>
            </a:r>
          </a:p>
          <a:p>
            <a:r>
              <a:rPr lang="en-US" sz="5000" dirty="0"/>
              <a:t>using the</a:t>
            </a:r>
          </a:p>
          <a:p>
            <a:r>
              <a:rPr lang="en-US" sz="5000" b="1" dirty="0"/>
              <a:t>Answers Handout.</a:t>
            </a:r>
            <a:endParaRPr lang="en-GB" sz="5000" b="1" dirty="0"/>
          </a:p>
        </p:txBody>
      </p:sp>
    </p:spTree>
    <p:extLst>
      <p:ext uri="{BB962C8B-B14F-4D97-AF65-F5344CB8AC3E}">
        <p14:creationId xmlns:p14="http://schemas.microsoft.com/office/powerpoint/2010/main" val="2817791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051B50-D049-4C79-9164-8C616891C3C4}"/>
              </a:ext>
            </a:extLst>
          </p:cNvPr>
          <p:cNvSpPr>
            <a:spLocks noGrp="1"/>
          </p:cNvSpPr>
          <p:nvPr>
            <p:ph type="sldNum" sz="quarter" idx="12"/>
          </p:nvPr>
        </p:nvSpPr>
        <p:spPr/>
        <p:txBody>
          <a:bodyPr/>
          <a:lstStyle/>
          <a:p>
            <a:fld id="{98C0CDE5-970C-4CC4-BF43-0DA127E73E82}" type="slidenum">
              <a:rPr lang="en-US" noProof="0" smtClean="0"/>
              <a:t>22</a:t>
            </a:fld>
            <a:endParaRPr lang="en-US" noProof="0" dirty="0"/>
          </a:p>
        </p:txBody>
      </p:sp>
      <p:sp>
        <p:nvSpPr>
          <p:cNvPr id="6" name="Title 5">
            <a:extLst>
              <a:ext uri="{FF2B5EF4-FFF2-40B4-BE49-F238E27FC236}">
                <a16:creationId xmlns:a16="http://schemas.microsoft.com/office/drawing/2014/main" id="{316FB4F4-36E3-4F9B-80ED-8C0DDDF23417}"/>
              </a:ext>
            </a:extLst>
          </p:cNvPr>
          <p:cNvSpPr>
            <a:spLocks noGrp="1"/>
          </p:cNvSpPr>
          <p:nvPr>
            <p:ph type="title"/>
          </p:nvPr>
        </p:nvSpPr>
        <p:spPr>
          <a:xfrm>
            <a:off x="437419" y="3772922"/>
            <a:ext cx="5361201" cy="734415"/>
          </a:xfrm>
        </p:spPr>
        <p:txBody>
          <a:bodyPr>
            <a:noAutofit/>
          </a:bodyPr>
          <a:lstStyle/>
          <a:p>
            <a:r>
              <a:rPr lang="en-GB" sz="3200" dirty="0">
                <a:hlinkClick r:id="rId2"/>
              </a:rPr>
              <a:t>My World - Tom Gates (theworldoftomgates.com)</a:t>
            </a:r>
            <a:br>
              <a:rPr lang="en-GB" sz="4400" dirty="0"/>
            </a:br>
            <a:endParaRPr lang="en-GB" sz="4400" dirty="0"/>
          </a:p>
        </p:txBody>
      </p:sp>
      <p:sp>
        <p:nvSpPr>
          <p:cNvPr id="11" name="Picture Placeholder 10">
            <a:extLst>
              <a:ext uri="{FF2B5EF4-FFF2-40B4-BE49-F238E27FC236}">
                <a16:creationId xmlns:a16="http://schemas.microsoft.com/office/drawing/2014/main" id="{946B7FEC-6AB9-414E-B2DE-7A5DC776EE0F}"/>
              </a:ext>
            </a:extLst>
          </p:cNvPr>
          <p:cNvSpPr>
            <a:spLocks noGrp="1"/>
          </p:cNvSpPr>
          <p:nvPr>
            <p:ph type="pic" sz="quarter" idx="14"/>
          </p:nvPr>
        </p:nvSpPr>
        <p:spPr/>
      </p:sp>
      <p:pic>
        <p:nvPicPr>
          <p:cNvPr id="8" name="Picture 7">
            <a:extLst>
              <a:ext uri="{FF2B5EF4-FFF2-40B4-BE49-F238E27FC236}">
                <a16:creationId xmlns:a16="http://schemas.microsoft.com/office/drawing/2014/main" id="{18616F57-DD62-4226-BB7D-282CB0AAC92E}"/>
              </a:ext>
            </a:extLst>
          </p:cNvPr>
          <p:cNvPicPr>
            <a:picLocks noChangeAspect="1"/>
          </p:cNvPicPr>
          <p:nvPr/>
        </p:nvPicPr>
        <p:blipFill>
          <a:blip r:embed="rId3"/>
          <a:stretch>
            <a:fillRect/>
          </a:stretch>
        </p:blipFill>
        <p:spPr>
          <a:xfrm rot="760291">
            <a:off x="6371217" y="269669"/>
            <a:ext cx="4673638" cy="5431845"/>
          </a:xfrm>
          <a:prstGeom prst="rect">
            <a:avLst/>
          </a:prstGeom>
        </p:spPr>
      </p:pic>
      <p:sp>
        <p:nvSpPr>
          <p:cNvPr id="12" name="Title 3">
            <a:extLst>
              <a:ext uri="{FF2B5EF4-FFF2-40B4-BE49-F238E27FC236}">
                <a16:creationId xmlns:a16="http://schemas.microsoft.com/office/drawing/2014/main" id="{7624B877-B456-4EE3-A722-01C88434B06F}"/>
              </a:ext>
            </a:extLst>
          </p:cNvPr>
          <p:cNvSpPr txBox="1">
            <a:spLocks/>
          </p:cNvSpPr>
          <p:nvPr/>
        </p:nvSpPr>
        <p:spPr>
          <a:xfrm rot="-360000">
            <a:off x="803491" y="1001491"/>
            <a:ext cx="4065084" cy="7008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t>Website</a:t>
            </a:r>
            <a:endParaRPr lang="en-GB" dirty="0"/>
          </a:p>
        </p:txBody>
      </p:sp>
    </p:spTree>
    <p:extLst>
      <p:ext uri="{BB962C8B-B14F-4D97-AF65-F5344CB8AC3E}">
        <p14:creationId xmlns:p14="http://schemas.microsoft.com/office/powerpoint/2010/main" val="4256751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2"/>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5" name="Text Placeholder 4">
            <a:extLst>
              <a:ext uri="{FF2B5EF4-FFF2-40B4-BE49-F238E27FC236}">
                <a16:creationId xmlns:a16="http://schemas.microsoft.com/office/drawing/2014/main" id="{D0AE8630-9EC8-4DFF-A22C-386D38D095E2}"/>
              </a:ext>
            </a:extLst>
          </p:cNvPr>
          <p:cNvSpPr>
            <a:spLocks noGrp="1"/>
          </p:cNvSpPr>
          <p:nvPr>
            <p:ph type="body" sz="quarter" idx="14"/>
          </p:nvPr>
        </p:nvSpPr>
        <p:spPr/>
        <p:txBody>
          <a:bodyPr/>
          <a:lstStyle/>
          <a:p>
            <a:endParaRPr lang="en-GB"/>
          </a:p>
        </p:txBody>
      </p:sp>
      <p:pic>
        <p:nvPicPr>
          <p:cNvPr id="8" name="Picture 7">
            <a:extLst>
              <a:ext uri="{FF2B5EF4-FFF2-40B4-BE49-F238E27FC236}">
                <a16:creationId xmlns:a16="http://schemas.microsoft.com/office/drawing/2014/main" id="{84EC511D-982E-4802-879A-F7BC3E0D95DC}"/>
              </a:ext>
            </a:extLst>
          </p:cNvPr>
          <p:cNvPicPr>
            <a:picLocks noChangeAspect="1"/>
          </p:cNvPicPr>
          <p:nvPr/>
        </p:nvPicPr>
        <p:blipFill>
          <a:blip r:embed="rId3"/>
          <a:stretch>
            <a:fillRect/>
          </a:stretch>
        </p:blipFill>
        <p:spPr>
          <a:xfrm rot="685514">
            <a:off x="7918498" y="3891017"/>
            <a:ext cx="4497976" cy="852348"/>
          </a:xfrm>
          <a:prstGeom prst="rect">
            <a:avLst/>
          </a:prstGeom>
        </p:spPr>
      </p:pic>
    </p:spTree>
    <p:extLst>
      <p:ext uri="{BB962C8B-B14F-4D97-AF65-F5344CB8AC3E}">
        <p14:creationId xmlns:p14="http://schemas.microsoft.com/office/powerpoint/2010/main" val="1923331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69857" y="1003756"/>
            <a:ext cx="4065084" cy="700842"/>
          </a:xfrm>
        </p:spPr>
        <p:txBody>
          <a:bodyPr>
            <a:normAutofit fontScale="90000"/>
          </a:bodyPr>
          <a:lstStyle/>
          <a:p>
            <a:r>
              <a:rPr lang="en-US" dirty="0"/>
              <a:t>Lesson Resources</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3</a:t>
            </a:fld>
            <a:endParaRPr lang="en-US" dirty="0"/>
          </a:p>
        </p:txBody>
      </p:sp>
      <p:sp>
        <p:nvSpPr>
          <p:cNvPr id="11" name="Text Placeholder 3">
            <a:extLst>
              <a:ext uri="{FF2B5EF4-FFF2-40B4-BE49-F238E27FC236}">
                <a16:creationId xmlns:a16="http://schemas.microsoft.com/office/drawing/2014/main" id="{1EE739B1-534B-48CE-B753-D30B0C4CB887}"/>
              </a:ext>
            </a:extLst>
          </p:cNvPr>
          <p:cNvSpPr txBox="1">
            <a:spLocks/>
          </p:cNvSpPr>
          <p:nvPr/>
        </p:nvSpPr>
        <p:spPr>
          <a:xfrm>
            <a:off x="344362" y="2908235"/>
            <a:ext cx="2832471" cy="34027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Dictionary</a:t>
            </a:r>
          </a:p>
          <a:p>
            <a:r>
              <a:rPr lang="en-US" dirty="0"/>
              <a:t>Reading Text</a:t>
            </a:r>
          </a:p>
          <a:p>
            <a:r>
              <a:rPr lang="en-US" dirty="0"/>
              <a:t>Questions Worksheet</a:t>
            </a:r>
          </a:p>
          <a:p>
            <a:r>
              <a:rPr lang="en-US" dirty="0"/>
              <a:t>Answers Handout</a:t>
            </a:r>
          </a:p>
        </p:txBody>
      </p:sp>
      <p:pic>
        <p:nvPicPr>
          <p:cNvPr id="1026" name="Picture 2" descr="See the source image">
            <a:extLst>
              <a:ext uri="{FF2B5EF4-FFF2-40B4-BE49-F238E27FC236}">
                <a16:creationId xmlns:a16="http://schemas.microsoft.com/office/drawing/2014/main" id="{0BACB23E-7553-4BDB-BFC6-49D570C96C5E}"/>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829" r="8829"/>
          <a:stretch>
            <a:fillRect/>
          </a:stretch>
        </p:blipFill>
        <p:spPr bwMode="auto">
          <a:xfrm rot="20769647">
            <a:off x="3941859" y="1800181"/>
            <a:ext cx="9151745" cy="60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47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lstStyle/>
          <a:p>
            <a:r>
              <a:rPr lang="en-US" dirty="0"/>
              <a:t>Picture 1</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1084556" y="2389984"/>
            <a:ext cx="3758656" cy="2807737"/>
          </a:xfrm>
        </p:spPr>
        <p:txBody>
          <a:bodyPr tIns="180000" bIns="108000">
            <a:normAutofit/>
          </a:bodyPr>
          <a:lstStyle/>
          <a:p>
            <a:pPr algn="ctr"/>
            <a:r>
              <a:rPr lang="en-US" sz="4800" dirty="0"/>
              <a:t>What can you see in the picture?</a:t>
            </a: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4</a:t>
            </a:fld>
            <a:endParaRPr lang="en-US" dirty="0"/>
          </a:p>
        </p:txBody>
      </p:sp>
      <p:pic>
        <p:nvPicPr>
          <p:cNvPr id="1026" name="Picture 2" descr="Image result for Tom Gates Logo">
            <a:extLst>
              <a:ext uri="{FF2B5EF4-FFF2-40B4-BE49-F238E27FC236}">
                <a16:creationId xmlns:a16="http://schemas.microsoft.com/office/drawing/2014/main" id="{26F0C88B-B51E-46EA-9FAE-12F06D16F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130" y="975679"/>
            <a:ext cx="4488669" cy="4906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84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p:txBody>
          <a:bodyPr/>
          <a:lstStyle/>
          <a:p>
            <a:r>
              <a:rPr lang="en-US" dirty="0"/>
              <a:t>Picture 2</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1215185" y="2588306"/>
            <a:ext cx="3628027" cy="2363600"/>
          </a:xfrm>
        </p:spPr>
        <p:txBody>
          <a:bodyPr tIns="180000" bIns="108000">
            <a:normAutofit/>
          </a:bodyPr>
          <a:lstStyle/>
          <a:p>
            <a:pPr algn="ctr"/>
            <a:r>
              <a:rPr lang="en-US" sz="2400" i="1" dirty="0"/>
              <a:t>The Brilliant World </a:t>
            </a:r>
          </a:p>
          <a:p>
            <a:pPr algn="ctr"/>
            <a:r>
              <a:rPr lang="en-US" sz="2400" i="1" dirty="0"/>
              <a:t>of Tom Gates</a:t>
            </a:r>
          </a:p>
          <a:p>
            <a:pPr algn="ctr"/>
            <a:r>
              <a:rPr lang="en-US" sz="2400" dirty="0"/>
              <a:t>by </a:t>
            </a:r>
          </a:p>
          <a:p>
            <a:pPr algn="ctr"/>
            <a:r>
              <a:rPr lang="en-US" sz="2400" dirty="0"/>
              <a:t>Liz Pichon</a:t>
            </a: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5</a:t>
            </a:fld>
            <a:endParaRPr lang="en-US" dirty="0"/>
          </a:p>
        </p:txBody>
      </p:sp>
      <p:pic>
        <p:nvPicPr>
          <p:cNvPr id="2050" name="Picture 2" descr="Image result for Tom Gates Series">
            <a:extLst>
              <a:ext uri="{FF2B5EF4-FFF2-40B4-BE49-F238E27FC236}">
                <a16:creationId xmlns:a16="http://schemas.microsoft.com/office/drawing/2014/main" id="{2A8F6FEA-A8CE-4473-A84F-3EC3792C2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342" y="919146"/>
            <a:ext cx="6459683" cy="424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465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C472BA-22C4-44AB-BDCD-2F2F134F6A53}"/>
              </a:ext>
            </a:extLst>
          </p:cNvPr>
          <p:cNvSpPr>
            <a:spLocks noGrp="1"/>
          </p:cNvSpPr>
          <p:nvPr>
            <p:ph type="sldNum" sz="quarter" idx="12"/>
          </p:nvPr>
        </p:nvSpPr>
        <p:spPr/>
        <p:txBody>
          <a:bodyPr/>
          <a:lstStyle/>
          <a:p>
            <a:fld id="{98C0CDE5-970C-4CC4-BF43-0DA127E73E82}" type="slidenum">
              <a:rPr lang="en-US" noProof="0" smtClean="0"/>
              <a:t>6</a:t>
            </a:fld>
            <a:endParaRPr lang="en-US" noProof="0" dirty="0"/>
          </a:p>
        </p:txBody>
      </p:sp>
      <p:pic>
        <p:nvPicPr>
          <p:cNvPr id="7" name="Tom Gates Brilliant World">
            <a:hlinkClick r:id="" action="ppaction://media"/>
            <a:extLst>
              <a:ext uri="{FF2B5EF4-FFF2-40B4-BE49-F238E27FC236}">
                <a16:creationId xmlns:a16="http://schemas.microsoft.com/office/drawing/2014/main" id="{88292C67-14C9-402D-B735-7A2848A359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0465" y="430980"/>
            <a:ext cx="10453278" cy="5879969"/>
          </a:xfrm>
          <a:prstGeom prst="rect">
            <a:avLst/>
          </a:prstGeom>
        </p:spPr>
      </p:pic>
    </p:spTree>
    <p:extLst>
      <p:ext uri="{BB962C8B-B14F-4D97-AF65-F5344CB8AC3E}">
        <p14:creationId xmlns:p14="http://schemas.microsoft.com/office/powerpoint/2010/main" val="5044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5E4CAA-0F2A-4311-8B26-42EE62C52E66}"/>
              </a:ext>
            </a:extLst>
          </p:cNvPr>
          <p:cNvSpPr>
            <a:spLocks noGrp="1"/>
          </p:cNvSpPr>
          <p:nvPr>
            <p:ph type="sldNum" sz="quarter" idx="12"/>
          </p:nvPr>
        </p:nvSpPr>
        <p:spPr/>
        <p:txBody>
          <a:bodyPr/>
          <a:lstStyle/>
          <a:p>
            <a:fld id="{98C0CDE5-970C-4CC4-BF43-0DA127E73E82}" type="slidenum">
              <a:rPr lang="en-US" noProof="0" smtClean="0"/>
              <a:t>7</a:t>
            </a:fld>
            <a:endParaRPr lang="en-US" noProof="0" dirty="0"/>
          </a:p>
        </p:txBody>
      </p:sp>
      <p:sp>
        <p:nvSpPr>
          <p:cNvPr id="4" name="Title 3">
            <a:extLst>
              <a:ext uri="{FF2B5EF4-FFF2-40B4-BE49-F238E27FC236}">
                <a16:creationId xmlns:a16="http://schemas.microsoft.com/office/drawing/2014/main" id="{7543D45B-9983-4D0D-BC73-F88F85B84E30}"/>
              </a:ext>
            </a:extLst>
          </p:cNvPr>
          <p:cNvSpPr>
            <a:spLocks noGrp="1"/>
          </p:cNvSpPr>
          <p:nvPr>
            <p:ph type="title"/>
          </p:nvPr>
        </p:nvSpPr>
        <p:spPr/>
        <p:txBody>
          <a:bodyPr/>
          <a:lstStyle/>
          <a:p>
            <a:r>
              <a:rPr lang="en-US" dirty="0"/>
              <a:t>Picture 3</a:t>
            </a:r>
            <a:endParaRPr lang="en-GB" dirty="0"/>
          </a:p>
        </p:txBody>
      </p:sp>
      <p:sp>
        <p:nvSpPr>
          <p:cNvPr id="5" name="Text Placeholder 4">
            <a:extLst>
              <a:ext uri="{FF2B5EF4-FFF2-40B4-BE49-F238E27FC236}">
                <a16:creationId xmlns:a16="http://schemas.microsoft.com/office/drawing/2014/main" id="{6A2C1BCE-74CA-48E1-B83B-5727B990C546}"/>
              </a:ext>
            </a:extLst>
          </p:cNvPr>
          <p:cNvSpPr>
            <a:spLocks noGrp="1"/>
          </p:cNvSpPr>
          <p:nvPr>
            <p:ph type="body" idx="1"/>
          </p:nvPr>
        </p:nvSpPr>
        <p:spPr>
          <a:xfrm>
            <a:off x="953495" y="2380645"/>
            <a:ext cx="3200400" cy="1700784"/>
          </a:xfrm>
        </p:spPr>
        <p:txBody>
          <a:bodyPr>
            <a:normAutofit/>
          </a:bodyPr>
          <a:lstStyle/>
          <a:p>
            <a:pPr algn="ctr"/>
            <a:r>
              <a:rPr lang="en-US" sz="4000" dirty="0"/>
              <a:t>Liz Pichon</a:t>
            </a:r>
            <a:endParaRPr lang="en-GB" sz="4000" dirty="0"/>
          </a:p>
        </p:txBody>
      </p:sp>
      <p:pic>
        <p:nvPicPr>
          <p:cNvPr id="3074" name="Picture 2" descr="See the source image">
            <a:extLst>
              <a:ext uri="{FF2B5EF4-FFF2-40B4-BE49-F238E27FC236}">
                <a16:creationId xmlns:a16="http://schemas.microsoft.com/office/drawing/2014/main" id="{E0135FED-FF9C-4FBC-B45A-85953B292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100" y="1585702"/>
            <a:ext cx="5458013" cy="399526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a:extLst>
              <a:ext uri="{FF2B5EF4-FFF2-40B4-BE49-F238E27FC236}">
                <a16:creationId xmlns:a16="http://schemas.microsoft.com/office/drawing/2014/main" id="{D541173A-5302-4CA7-94C2-C38DA1C0C841}"/>
              </a:ext>
            </a:extLst>
          </p:cNvPr>
          <p:cNvSpPr txBox="1">
            <a:spLocks/>
          </p:cNvSpPr>
          <p:nvPr/>
        </p:nvSpPr>
        <p:spPr>
          <a:xfrm>
            <a:off x="822907" y="4353763"/>
            <a:ext cx="3118884" cy="1348410"/>
          </a:xfrm>
          <a:prstGeom prst="rect">
            <a:avLst/>
          </a:prstGeom>
          <a:solidFill>
            <a:schemeClr val="bg1"/>
          </a:solidFill>
        </p:spPr>
        <p:txBody>
          <a:bodyPr vert="horz" lIns="144000" tIns="108000" rIns="108000" bIns="10800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GB" dirty="0"/>
          </a:p>
        </p:txBody>
      </p:sp>
    </p:spTree>
    <p:extLst>
      <p:ext uri="{BB962C8B-B14F-4D97-AF65-F5344CB8AC3E}">
        <p14:creationId xmlns:p14="http://schemas.microsoft.com/office/powerpoint/2010/main" val="337675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8</a:t>
            </a:fld>
            <a:endParaRPr lang="en-US" dirty="0"/>
          </a:p>
        </p:txBody>
      </p:sp>
      <p:sp>
        <p:nvSpPr>
          <p:cNvPr id="6" name="Title 5">
            <a:extLst>
              <a:ext uri="{FF2B5EF4-FFF2-40B4-BE49-F238E27FC236}">
                <a16:creationId xmlns:a16="http://schemas.microsoft.com/office/drawing/2014/main" id="{6D6FD521-721D-4FA5-A5D1-0AB88F98BA62}"/>
              </a:ext>
            </a:extLst>
          </p:cNvPr>
          <p:cNvSpPr>
            <a:spLocks noGrp="1"/>
          </p:cNvSpPr>
          <p:nvPr>
            <p:ph type="title"/>
          </p:nvPr>
        </p:nvSpPr>
        <p:spPr>
          <a:xfrm>
            <a:off x="911225" y="130999"/>
            <a:ext cx="3968496" cy="832104"/>
          </a:xfrm>
        </p:spPr>
        <p:txBody>
          <a:bodyPr>
            <a:normAutofit/>
          </a:bodyPr>
          <a:lstStyle/>
          <a:p>
            <a:pPr algn="ctr"/>
            <a:r>
              <a:rPr lang="en-US" sz="3200" dirty="0"/>
              <a:t>Using a dictionary!</a:t>
            </a:r>
            <a:endParaRPr lang="en-GB" sz="3200" dirty="0"/>
          </a:p>
        </p:txBody>
      </p:sp>
      <p:pic>
        <p:nvPicPr>
          <p:cNvPr id="2050" name="Picture 2" descr="https://www.tes.com/tesv2/files/styles/news_article_ml_x2/public/media/image/2019-09/TES_DICTIONARY_USE.jpg?h=468a0b19&amp;itok=bwmdo1rZ">
            <a:extLst>
              <a:ext uri="{FF2B5EF4-FFF2-40B4-BE49-F238E27FC236}">
                <a16:creationId xmlns:a16="http://schemas.microsoft.com/office/drawing/2014/main" id="{A1025CC0-DB8B-490F-A60D-D54D29D7DA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755" y="1231720"/>
            <a:ext cx="8382569" cy="471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96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9</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536658" y="589622"/>
            <a:ext cx="4391191" cy="1325563"/>
          </a:xfrm>
        </p:spPr>
        <p:txBody>
          <a:bodyPr anchor="t">
            <a:normAutofit/>
          </a:bodyPr>
          <a:lstStyle/>
          <a:p>
            <a:r>
              <a:rPr lang="en-US" sz="3600" dirty="0"/>
              <a:t>New words</a:t>
            </a:r>
          </a:p>
        </p:txBody>
      </p:sp>
      <p:sp>
        <p:nvSpPr>
          <p:cNvPr id="7" name="Text Placeholder 6">
            <a:extLst>
              <a:ext uri="{FF2B5EF4-FFF2-40B4-BE49-F238E27FC236}">
                <a16:creationId xmlns:a16="http://schemas.microsoft.com/office/drawing/2014/main" id="{AE495B20-FF2C-4679-89D6-BE7A90DA9F73}"/>
              </a:ext>
            </a:extLst>
          </p:cNvPr>
          <p:cNvSpPr>
            <a:spLocks noGrp="1"/>
          </p:cNvSpPr>
          <p:nvPr>
            <p:ph type="body" sz="quarter" idx="13"/>
          </p:nvPr>
        </p:nvSpPr>
        <p:spPr>
          <a:xfrm>
            <a:off x="2391312" y="2481560"/>
            <a:ext cx="7893332" cy="947440"/>
          </a:xfrm>
        </p:spPr>
        <p:txBody>
          <a:bodyPr>
            <a:normAutofit fontScale="47500" lnSpcReduction="20000"/>
          </a:bodyPr>
          <a:lstStyle/>
          <a:p>
            <a:r>
              <a:rPr lang="en-US" sz="14800" dirty="0"/>
              <a:t>chunk …</a:t>
            </a:r>
            <a:endParaRPr lang="en-GB" sz="14800" dirty="0"/>
          </a:p>
          <a:p>
            <a:endParaRPr lang="en-US" u="sng" dirty="0">
              <a:solidFill>
                <a:schemeClr val="accent2"/>
              </a:solidFill>
            </a:endParaRPr>
          </a:p>
        </p:txBody>
      </p:sp>
      <p:sp>
        <p:nvSpPr>
          <p:cNvPr id="5" name="Text Placeholder 6">
            <a:extLst>
              <a:ext uri="{FF2B5EF4-FFF2-40B4-BE49-F238E27FC236}">
                <a16:creationId xmlns:a16="http://schemas.microsoft.com/office/drawing/2014/main" id="{412822C3-4755-48CE-B33B-447AC7E66E52}"/>
              </a:ext>
            </a:extLst>
          </p:cNvPr>
          <p:cNvSpPr txBox="1">
            <a:spLocks/>
          </p:cNvSpPr>
          <p:nvPr/>
        </p:nvSpPr>
        <p:spPr>
          <a:xfrm>
            <a:off x="2241097" y="4043777"/>
            <a:ext cx="8043547" cy="636403"/>
          </a:xfrm>
          <a:prstGeom prst="rect">
            <a:avLst/>
          </a:prstGeom>
        </p:spPr>
        <p:txBody>
          <a:bodyPr vert="horz" lIns="91440" tIns="45720" rIns="91440" bIns="45720" rtlCol="0" anchor="ctr">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600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 large piece of something</a:t>
            </a:r>
            <a:endParaRPr lang="en-GB" dirty="0"/>
          </a:p>
          <a:p>
            <a:endParaRPr lang="en-US" u="sng" dirty="0">
              <a:solidFill>
                <a:schemeClr val="accent2"/>
              </a:solidFill>
            </a:endParaRPr>
          </a:p>
        </p:txBody>
      </p:sp>
    </p:spTree>
    <p:extLst>
      <p:ext uri="{BB962C8B-B14F-4D97-AF65-F5344CB8AC3E}">
        <p14:creationId xmlns:p14="http://schemas.microsoft.com/office/powerpoint/2010/main" val="139459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4E2D03-4971-40C6-9798-67DD10EB96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6C8FF-3D90-457B-9108-406F928CD7CB}">
  <ds:schemaRef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488</Words>
  <Application>Microsoft Office PowerPoint</Application>
  <PresentationFormat>Widescreen</PresentationFormat>
  <Paragraphs>102</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Comic Sans MS</vt:lpstr>
      <vt:lpstr>Franklin Gothic Book</vt:lpstr>
      <vt:lpstr>Office Theme</vt:lpstr>
      <vt:lpstr>Lesson 5 Literature</vt:lpstr>
      <vt:lpstr>Lesson Objectives</vt:lpstr>
      <vt:lpstr>Lesson Resources</vt:lpstr>
      <vt:lpstr>Picture 1</vt:lpstr>
      <vt:lpstr>Picture 2</vt:lpstr>
      <vt:lpstr>PowerPoint Presentation</vt:lpstr>
      <vt:lpstr>Picture 3</vt:lpstr>
      <vt:lpstr>Using a dictionary!</vt:lpstr>
      <vt:lpstr>New words</vt:lpstr>
      <vt:lpstr>New words</vt:lpstr>
      <vt:lpstr>Step 1</vt:lpstr>
      <vt:lpstr>PowerPoint Presentation</vt:lpstr>
      <vt:lpstr>Step 2</vt:lpstr>
      <vt:lpstr>Step 3</vt:lpstr>
      <vt:lpstr>Discuss the questions</vt:lpstr>
      <vt:lpstr>Step 5</vt:lpstr>
      <vt:lpstr>PowerPoint Presentation</vt:lpstr>
      <vt:lpstr>Step 3</vt:lpstr>
      <vt:lpstr>PowerPoint Presentation</vt:lpstr>
      <vt:lpstr>Step 4</vt:lpstr>
      <vt:lpstr>Step 5</vt:lpstr>
      <vt:lpstr>My World - Tom Gates (theworldoftomgates.com)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2021-02-08T08:30:35Z</dcterms:created>
  <dcterms:modified xsi:type="dcterms:W3CDTF">2021-05-13T07:07:23Z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