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9"/>
  </p:notesMasterIdLst>
  <p:sldIdLst>
    <p:sldId id="260" r:id="rId6"/>
    <p:sldId id="307" r:id="rId7"/>
    <p:sldId id="318" r:id="rId8"/>
    <p:sldId id="353" r:id="rId9"/>
    <p:sldId id="362" r:id="rId10"/>
    <p:sldId id="363" r:id="rId11"/>
    <p:sldId id="364" r:id="rId12"/>
    <p:sldId id="365" r:id="rId13"/>
    <p:sldId id="366" r:id="rId14"/>
    <p:sldId id="299" r:id="rId15"/>
    <p:sldId id="351" r:id="rId16"/>
    <p:sldId id="334" r:id="rId17"/>
    <p:sldId id="324" r:id="rId18"/>
    <p:sldId id="352" r:id="rId19"/>
    <p:sldId id="293" r:id="rId20"/>
    <p:sldId id="329" r:id="rId21"/>
    <p:sldId id="330" r:id="rId22"/>
    <p:sldId id="331" r:id="rId23"/>
    <p:sldId id="332" r:id="rId24"/>
    <p:sldId id="333" r:id="rId25"/>
    <p:sldId id="360" r:id="rId26"/>
    <p:sldId id="361" r:id="rId27"/>
    <p:sldId id="340" r:id="rId28"/>
  </p:sldIdLst>
  <p:sldSz cx="12192000" cy="6858000"/>
  <p:notesSz cx="6858000" cy="9144000"/>
  <p:embeddedFontLst>
    <p:embeddedFont>
      <p:font typeface="Aharoni" panose="02010803020104030203" pitchFamily="2" charset="-79"/>
      <p:bold r:id="rId30"/>
    </p:embeddedFont>
    <p:embeddedFont>
      <p:font typeface="Andika" panose="02000000000000000000" pitchFamily="2"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volini" panose="03000502040302020204" pitchFamily="66"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75367-C143-4EF8-A392-C4709445B48A}" v="738" dt="2021-03-26T11:16:57.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81681" autoAdjust="0"/>
  </p:normalViewPr>
  <p:slideViewPr>
    <p:cSldViewPr snapToGrid="0">
      <p:cViewPr varScale="1">
        <p:scale>
          <a:sx n="67" d="100"/>
          <a:sy n="67" d="100"/>
        </p:scale>
        <p:origin x="113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4A2C3-0927-43EE-BBD0-B96EC9800DA0}" type="datetimeFigureOut">
              <a:rPr lang="en-GB" smtClean="0"/>
              <a:t>26/03/2021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CB019-3ABD-41C1-AE35-B48AE422BC6B}" type="slidenum">
              <a:rPr lang="en-GB" smtClean="0"/>
              <a:t>‹#›</a:t>
            </a:fld>
            <a:endParaRPr lang="en-GB"/>
          </a:p>
        </p:txBody>
      </p:sp>
    </p:spTree>
    <p:extLst>
      <p:ext uri="{BB962C8B-B14F-4D97-AF65-F5344CB8AC3E}">
        <p14:creationId xmlns:p14="http://schemas.microsoft.com/office/powerpoint/2010/main" val="280568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Hello again children.  Welcome to our third lesson.  In this lesson we are going to listen and respond to a story by my favourite author Julia Donaldson.  Let me show you the cover of this book.</a:t>
            </a:r>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a:t>
            </a:fld>
            <a:endParaRPr lang="en-GB"/>
          </a:p>
        </p:txBody>
      </p:sp>
    </p:spTree>
    <p:extLst>
      <p:ext uri="{BB962C8B-B14F-4D97-AF65-F5344CB8AC3E}">
        <p14:creationId xmlns:p14="http://schemas.microsoft.com/office/powerpoint/2010/main" val="551700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7E4206-08BD-4AB4-8C6A-4726E646DF73}" type="slidenum">
              <a:rPr lang="en-GB" smtClean="0"/>
              <a:t>10</a:t>
            </a:fld>
            <a:endParaRPr lang="en-GB"/>
          </a:p>
        </p:txBody>
      </p:sp>
    </p:spTree>
    <p:extLst>
      <p:ext uri="{BB962C8B-B14F-4D97-AF65-F5344CB8AC3E}">
        <p14:creationId xmlns:p14="http://schemas.microsoft.com/office/powerpoint/2010/main" val="2242660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we are going to listen to part of the story of Tabby </a:t>
            </a:r>
            <a:r>
              <a:rPr lang="en-GB" sz="1200" kern="1200" dirty="0" err="1">
                <a:solidFill>
                  <a:schemeClr val="tx1"/>
                </a:solidFill>
                <a:effectLst/>
                <a:latin typeface="+mn-lt"/>
                <a:ea typeface="+mn-ea"/>
                <a:cs typeface="+mn-cs"/>
              </a:rPr>
              <a:t>McTat</a:t>
            </a:r>
            <a:r>
              <a:rPr lang="en-GB" sz="1200" kern="1200" dirty="0">
                <a:solidFill>
                  <a:schemeClr val="tx1"/>
                </a:solidFill>
                <a:effectLst/>
                <a:latin typeface="+mn-lt"/>
                <a:ea typeface="+mn-ea"/>
                <a:cs typeface="+mn-cs"/>
              </a:rPr>
              <a:t> and afterwards we will look at the main character in more depth.  Let’s listen to the story first, to get the general idea.</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9DCB019-3ABD-41C1-AE35-B48AE422BC6B}" type="slidenum">
              <a:rPr lang="en-GB" smtClean="0"/>
              <a:t>11</a:t>
            </a:fld>
            <a:endParaRPr lang="en-GB"/>
          </a:p>
        </p:txBody>
      </p:sp>
    </p:spTree>
    <p:extLst>
      <p:ext uri="{BB962C8B-B14F-4D97-AF65-F5344CB8AC3E}">
        <p14:creationId xmlns:p14="http://schemas.microsoft.com/office/powerpoint/2010/main" val="40386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Stop at 3:18</a:t>
            </a:r>
          </a:p>
        </p:txBody>
      </p:sp>
      <p:sp>
        <p:nvSpPr>
          <p:cNvPr id="4" name="Slide Number Placeholder 3"/>
          <p:cNvSpPr>
            <a:spLocks noGrp="1"/>
          </p:cNvSpPr>
          <p:nvPr>
            <p:ph type="sldNum" sz="quarter" idx="5"/>
          </p:nvPr>
        </p:nvSpPr>
        <p:spPr/>
        <p:txBody>
          <a:bodyPr/>
          <a:lstStyle/>
          <a:p>
            <a:fld id="{C9DCB019-3ABD-41C1-AE35-B48AE422BC6B}" type="slidenum">
              <a:rPr lang="en-GB" smtClean="0"/>
              <a:t>12</a:t>
            </a:fld>
            <a:endParaRPr lang="en-GB"/>
          </a:p>
        </p:txBody>
      </p:sp>
    </p:spTree>
    <p:extLst>
      <p:ext uri="{BB962C8B-B14F-4D97-AF65-F5344CB8AC3E}">
        <p14:creationId xmlns:p14="http://schemas.microsoft.com/office/powerpoint/2010/main" val="417015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that we have listened to the story, let’s discuss the three main questions I asked you to think about.</a:t>
            </a:r>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13</a:t>
            </a:fld>
            <a:endParaRPr lang="en-GB"/>
          </a:p>
        </p:txBody>
      </p:sp>
    </p:spTree>
    <p:extLst>
      <p:ext uri="{BB962C8B-B14F-4D97-AF65-F5344CB8AC3E}">
        <p14:creationId xmlns:p14="http://schemas.microsoft.com/office/powerpoint/2010/main" val="1148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15</a:t>
            </a:fld>
            <a:endParaRPr lang="en-GB"/>
          </a:p>
        </p:txBody>
      </p:sp>
    </p:spTree>
    <p:extLst>
      <p:ext uri="{BB962C8B-B14F-4D97-AF65-F5344CB8AC3E}">
        <p14:creationId xmlns:p14="http://schemas.microsoft.com/office/powerpoint/2010/main" val="746782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Now, let’ talk a bit more about some of the pictures in more detail.  One of the reasons why I enjoy reading Julia Donaldson’s books so much is that the illustrations are very detailed and they help me or the reader understand the story.  Let’s look at this picture in more detail and try to answer the questions.  This is the first page from the story and here the reader is introduced to the main characters – the busker and Tabby </a:t>
            </a:r>
            <a:r>
              <a:rPr lang="en-GB" sz="1200" kern="1200" dirty="0" err="1">
                <a:solidFill>
                  <a:schemeClr val="tx1"/>
                </a:solidFill>
                <a:effectLst/>
                <a:latin typeface="+mn-lt"/>
                <a:ea typeface="+mn-ea"/>
                <a:cs typeface="+mn-cs"/>
              </a:rPr>
              <a:t>McTat</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16</a:t>
            </a:fld>
            <a:endParaRPr lang="en-GB"/>
          </a:p>
        </p:txBody>
      </p:sp>
    </p:spTree>
    <p:extLst>
      <p:ext uri="{BB962C8B-B14F-4D97-AF65-F5344CB8AC3E}">
        <p14:creationId xmlns:p14="http://schemas.microsoft.com/office/powerpoint/2010/main" val="156421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let’s look at how Tabby </a:t>
            </a:r>
            <a:r>
              <a:rPr lang="en-GB" sz="1200" kern="1200" dirty="0" err="1">
                <a:solidFill>
                  <a:schemeClr val="tx1"/>
                </a:solidFill>
                <a:effectLst/>
                <a:latin typeface="+mn-lt"/>
                <a:ea typeface="+mn-ea"/>
                <a:cs typeface="+mn-cs"/>
              </a:rPr>
              <a:t>McTat</a:t>
            </a:r>
            <a:r>
              <a:rPr lang="en-GB" sz="1200" kern="1200" dirty="0">
                <a:solidFill>
                  <a:schemeClr val="tx1"/>
                </a:solidFill>
                <a:effectLst/>
                <a:latin typeface="+mn-lt"/>
                <a:ea typeface="+mn-ea"/>
                <a:cs typeface="+mn-cs"/>
              </a:rPr>
              <a:t> looks.  Let’s compare the way Tabby </a:t>
            </a:r>
            <a:r>
              <a:rPr lang="en-GB" sz="1200" kern="1200" dirty="0" err="1">
                <a:solidFill>
                  <a:schemeClr val="tx1"/>
                </a:solidFill>
                <a:effectLst/>
                <a:latin typeface="+mn-lt"/>
                <a:ea typeface="+mn-ea"/>
                <a:cs typeface="+mn-cs"/>
              </a:rPr>
              <a:t>McTat</a:t>
            </a:r>
            <a:r>
              <a:rPr lang="en-GB" sz="1200" kern="1200" dirty="0">
                <a:solidFill>
                  <a:schemeClr val="tx1"/>
                </a:solidFill>
                <a:effectLst/>
                <a:latin typeface="+mn-lt"/>
                <a:ea typeface="+mn-ea"/>
                <a:cs typeface="+mn-cs"/>
              </a:rPr>
              <a:t> looks to how Sock looks. </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19</a:t>
            </a:fld>
            <a:endParaRPr lang="en-GB"/>
          </a:p>
        </p:txBody>
      </p:sp>
    </p:spTree>
    <p:extLst>
      <p:ext uri="{BB962C8B-B14F-4D97-AF65-F5344CB8AC3E}">
        <p14:creationId xmlns:p14="http://schemas.microsoft.com/office/powerpoint/2010/main" val="294436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Right, now let’s go deeper into Tabby </a:t>
            </a:r>
            <a:r>
              <a:rPr lang="en-GB" sz="1200" kern="1200" dirty="0" err="1">
                <a:solidFill>
                  <a:schemeClr val="tx1"/>
                </a:solidFill>
                <a:effectLst/>
                <a:latin typeface="+mn-lt"/>
                <a:ea typeface="+mn-ea"/>
                <a:cs typeface="+mn-cs"/>
              </a:rPr>
              <a:t>McTat’s</a:t>
            </a:r>
            <a:r>
              <a:rPr lang="en-GB" sz="1200" kern="1200" dirty="0">
                <a:solidFill>
                  <a:schemeClr val="tx1"/>
                </a:solidFill>
                <a:effectLst/>
                <a:latin typeface="+mn-lt"/>
                <a:ea typeface="+mn-ea"/>
                <a:cs typeface="+mn-cs"/>
              </a:rPr>
              <a:t> character up to the point where we stopped the story.  When we think about character we generally think in terms of what a character feels, says, thinks and does.  We need to support our answers by finding evidence from the text.  If we had the book in front of us, we would be able to flip through the pages to find the information we need, but instead we need to listen to the story one more time. </a:t>
            </a:r>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20</a:t>
            </a:fld>
            <a:endParaRPr lang="en-GB"/>
          </a:p>
        </p:txBody>
      </p:sp>
    </p:spTree>
    <p:extLst>
      <p:ext uri="{BB962C8B-B14F-4D97-AF65-F5344CB8AC3E}">
        <p14:creationId xmlns:p14="http://schemas.microsoft.com/office/powerpoint/2010/main" val="176977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Stop at 3:18</a:t>
            </a:r>
          </a:p>
        </p:txBody>
      </p:sp>
      <p:sp>
        <p:nvSpPr>
          <p:cNvPr id="4" name="Slide Number Placeholder 3"/>
          <p:cNvSpPr>
            <a:spLocks noGrp="1"/>
          </p:cNvSpPr>
          <p:nvPr>
            <p:ph type="sldNum" sz="quarter" idx="5"/>
          </p:nvPr>
        </p:nvSpPr>
        <p:spPr/>
        <p:txBody>
          <a:bodyPr/>
          <a:lstStyle/>
          <a:p>
            <a:fld id="{C9DCB019-3ABD-41C1-AE35-B48AE422BC6B}" type="slidenum">
              <a:rPr lang="en-GB" smtClean="0"/>
              <a:t>21</a:t>
            </a:fld>
            <a:endParaRPr lang="en-GB"/>
          </a:p>
        </p:txBody>
      </p:sp>
    </p:spTree>
    <p:extLst>
      <p:ext uri="{BB962C8B-B14F-4D97-AF65-F5344CB8AC3E}">
        <p14:creationId xmlns:p14="http://schemas.microsoft.com/office/powerpoint/2010/main" val="339041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BA16BC-090B-4809-B51F-B39A798812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0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22</a:t>
            </a:fld>
            <a:endParaRPr lang="en-GB"/>
          </a:p>
        </p:txBody>
      </p:sp>
    </p:spTree>
    <p:extLst>
      <p:ext uri="{BB962C8B-B14F-4D97-AF65-F5344CB8AC3E}">
        <p14:creationId xmlns:p14="http://schemas.microsoft.com/office/powerpoint/2010/main" val="98986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name of the story is Tabby </a:t>
            </a:r>
            <a:r>
              <a:rPr lang="en-GB" sz="1200" kern="1200" dirty="0" err="1">
                <a:solidFill>
                  <a:schemeClr val="tx1"/>
                </a:solidFill>
                <a:effectLst/>
                <a:latin typeface="+mn-lt"/>
                <a:ea typeface="+mn-ea"/>
                <a:cs typeface="+mn-cs"/>
              </a:rPr>
              <a:t>McTat</a:t>
            </a:r>
            <a:r>
              <a:rPr lang="en-GB" sz="1200" kern="1200" dirty="0">
                <a:solidFill>
                  <a:schemeClr val="tx1"/>
                </a:solidFill>
                <a:effectLst/>
                <a:latin typeface="+mn-lt"/>
                <a:ea typeface="+mn-ea"/>
                <a:cs typeface="+mn-cs"/>
              </a:rPr>
              <a:t>.  It is also the name of the main character in the story, the tabby cat. Do you know what a Tabby cat is? a grey or brownish cat streaked with dark stripes.</a:t>
            </a:r>
          </a:p>
          <a:p>
            <a:r>
              <a:rPr lang="en-GB" sz="1200" kern="1200" dirty="0">
                <a:solidFill>
                  <a:schemeClr val="tx1"/>
                </a:solidFill>
                <a:effectLst/>
                <a:latin typeface="+mn-lt"/>
                <a:ea typeface="+mn-ea"/>
                <a:cs typeface="+mn-cs"/>
              </a:rPr>
              <a:t>Tabby </a:t>
            </a:r>
            <a:r>
              <a:rPr lang="en-GB" sz="1200" kern="1200" dirty="0" err="1">
                <a:solidFill>
                  <a:schemeClr val="tx1"/>
                </a:solidFill>
                <a:effectLst/>
                <a:latin typeface="+mn-lt"/>
                <a:ea typeface="+mn-ea"/>
                <a:cs typeface="+mn-cs"/>
              </a:rPr>
              <a:t>McTat</a:t>
            </a:r>
            <a:r>
              <a:rPr lang="en-GB" sz="1200" kern="1200" dirty="0">
                <a:solidFill>
                  <a:schemeClr val="tx1"/>
                </a:solidFill>
                <a:effectLst/>
                <a:latin typeface="+mn-lt"/>
                <a:ea typeface="+mn-ea"/>
                <a:cs typeface="+mn-cs"/>
              </a:rPr>
              <a:t> is a happy cat, singing along all day with Fred the busker. But when Fred gives chase to a thief, the two are separated. </a:t>
            </a:r>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3</a:t>
            </a:fld>
            <a:endParaRPr lang="en-GB"/>
          </a:p>
        </p:txBody>
      </p:sp>
    </p:spTree>
    <p:extLst>
      <p:ext uri="{BB962C8B-B14F-4D97-AF65-F5344CB8AC3E}">
        <p14:creationId xmlns:p14="http://schemas.microsoft.com/office/powerpoint/2010/main" val="97286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Busker – by looking at the picture, what do you think is a busker? </a:t>
            </a:r>
            <a:r>
              <a:rPr lang="en-GB" sz="1200" b="0" i="0" kern="1200" dirty="0">
                <a:solidFill>
                  <a:schemeClr val="tx1"/>
                </a:solidFill>
                <a:effectLst/>
                <a:latin typeface="+mn-lt"/>
                <a:ea typeface="+mn-ea"/>
                <a:cs typeface="+mn-cs"/>
              </a:rPr>
              <a:t>a person who performs music or other entertainment in the street or another public place for monetary donations.</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4</a:t>
            </a:fld>
            <a:endParaRPr lang="en-GB"/>
          </a:p>
        </p:txBody>
      </p:sp>
    </p:spTree>
    <p:extLst>
      <p:ext uri="{BB962C8B-B14F-4D97-AF65-F5344CB8AC3E}">
        <p14:creationId xmlns:p14="http://schemas.microsoft.com/office/powerpoint/2010/main" val="1537981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5</a:t>
            </a:fld>
            <a:endParaRPr lang="en-GB"/>
          </a:p>
        </p:txBody>
      </p:sp>
    </p:spTree>
    <p:extLst>
      <p:ext uri="{BB962C8B-B14F-4D97-AF65-F5344CB8AC3E}">
        <p14:creationId xmlns:p14="http://schemas.microsoft.com/office/powerpoint/2010/main" val="302016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6</a:t>
            </a:fld>
            <a:endParaRPr lang="en-GB"/>
          </a:p>
        </p:txBody>
      </p:sp>
    </p:spTree>
    <p:extLst>
      <p:ext uri="{BB962C8B-B14F-4D97-AF65-F5344CB8AC3E}">
        <p14:creationId xmlns:p14="http://schemas.microsoft.com/office/powerpoint/2010/main" val="7734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7</a:t>
            </a:fld>
            <a:endParaRPr lang="en-GB"/>
          </a:p>
        </p:txBody>
      </p:sp>
    </p:spTree>
    <p:extLst>
      <p:ext uri="{BB962C8B-B14F-4D97-AF65-F5344CB8AC3E}">
        <p14:creationId xmlns:p14="http://schemas.microsoft.com/office/powerpoint/2010/main" val="264946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8</a:t>
            </a:fld>
            <a:endParaRPr lang="en-GB"/>
          </a:p>
        </p:txBody>
      </p:sp>
    </p:spTree>
    <p:extLst>
      <p:ext uri="{BB962C8B-B14F-4D97-AF65-F5344CB8AC3E}">
        <p14:creationId xmlns:p14="http://schemas.microsoft.com/office/powerpoint/2010/main" val="2423179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Chunking:  We do this whenever we break up the word into smaller parts.  For example the word: chatting can be broken up into smaller words.  The word block for example can be broken down into bl + </a:t>
            </a:r>
            <a:r>
              <a:rPr lang="en-GB" sz="1200" kern="1200" dirty="0" err="1">
                <a:solidFill>
                  <a:schemeClr val="tx1"/>
                </a:solidFill>
                <a:effectLst/>
                <a:latin typeface="+mn-lt"/>
                <a:ea typeface="+mn-ea"/>
                <a:cs typeface="+mn-cs"/>
              </a:rPr>
              <a:t>ock</a:t>
            </a:r>
            <a:r>
              <a:rPr lang="en-GB" sz="1200" kern="1200" dirty="0">
                <a:solidFill>
                  <a:schemeClr val="tx1"/>
                </a:solidFill>
                <a:effectLst/>
                <a:latin typeface="+mn-lt"/>
                <a:ea typeface="+mn-ea"/>
                <a:cs typeface="+mn-cs"/>
              </a:rPr>
              <a:t>.  The ending part rhymes with rock and sock and frock and clock.  So then I just add the bl sound </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9</a:t>
            </a:fld>
            <a:endParaRPr lang="en-GB"/>
          </a:p>
        </p:txBody>
      </p:sp>
    </p:spTree>
    <p:extLst>
      <p:ext uri="{BB962C8B-B14F-4D97-AF65-F5344CB8AC3E}">
        <p14:creationId xmlns:p14="http://schemas.microsoft.com/office/powerpoint/2010/main" val="2276256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CA97-BA0E-4FC2-A659-600C8E347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6A442F-33A4-4316-B73C-EAC05A8F4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58EAB3-57B1-4058-B57B-64A67DE06E4A}"/>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5" name="Footer Placeholder 4">
            <a:extLst>
              <a:ext uri="{FF2B5EF4-FFF2-40B4-BE49-F238E27FC236}">
                <a16:creationId xmlns:a16="http://schemas.microsoft.com/office/drawing/2014/main" id="{3345C336-8FC0-409B-AC18-973B794253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313EB-8F7F-4B4F-AB24-B657B2215B4D}"/>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4137485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07CEC-E3CB-4F9F-9D48-15F78C4EB7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4E72D9-4F2B-4458-A7C9-3EFD8BC3C0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C1AAB8-E07B-440F-B103-490BF11F871E}"/>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5" name="Footer Placeholder 4">
            <a:extLst>
              <a:ext uri="{FF2B5EF4-FFF2-40B4-BE49-F238E27FC236}">
                <a16:creationId xmlns:a16="http://schemas.microsoft.com/office/drawing/2014/main" id="{FAD87450-3A25-48BF-992C-14CD6134C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1ACEF7-48E4-449D-A5C8-4FC66DA1E4DE}"/>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365246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CF341-4DF1-4B42-902D-65BF8E1CD8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480448-9825-4784-97F0-B782B81237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BAEA3F-DE6C-48A0-A317-1406559CEF4E}"/>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5" name="Footer Placeholder 4">
            <a:extLst>
              <a:ext uri="{FF2B5EF4-FFF2-40B4-BE49-F238E27FC236}">
                <a16:creationId xmlns:a16="http://schemas.microsoft.com/office/drawing/2014/main" id="{FC86C3D4-51DF-480A-9C00-6D141B3CAB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BEE71B-2AEE-423F-9D2E-C96C905D46DC}"/>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2120183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806734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561145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4821BE-082A-491D-BD5C-D1E820985500}"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216270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4821BE-082A-491D-BD5C-D1E820985500}"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81038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4821BE-082A-491D-BD5C-D1E820985500}" type="datetimeFigureOut">
              <a:rPr lang="en-GB" smtClean="0"/>
              <a:t>26/03/2021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19519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4821BE-082A-491D-BD5C-D1E820985500}" type="datetimeFigureOut">
              <a:rPr lang="en-GB" smtClean="0"/>
              <a:t>26/03/2021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74278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821BE-082A-491D-BD5C-D1E820985500}" type="datetimeFigureOut">
              <a:rPr lang="en-GB" smtClean="0"/>
              <a:t>26/03/2021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95900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08968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89583-3397-48C2-AD25-653F462F6A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993B25-034A-44DD-A679-0C1159D4BF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725F03-0CCA-4427-A9DE-318746D997DB}"/>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5" name="Footer Placeholder 4">
            <a:extLst>
              <a:ext uri="{FF2B5EF4-FFF2-40B4-BE49-F238E27FC236}">
                <a16:creationId xmlns:a16="http://schemas.microsoft.com/office/drawing/2014/main" id="{059F996F-81BE-480F-8693-EC5E3C878B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62DC96-625C-46FC-BC3A-F57671878109}"/>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4018347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32821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401937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85330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C128-2CA0-440B-B842-B8334AB45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6EF80E5-D3F8-48EE-850F-32060441F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844569-83EF-4E00-8148-8ED0596839AF}"/>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5" name="Footer Placeholder 4">
            <a:extLst>
              <a:ext uri="{FF2B5EF4-FFF2-40B4-BE49-F238E27FC236}">
                <a16:creationId xmlns:a16="http://schemas.microsoft.com/office/drawing/2014/main" id="{74CE0307-37AA-4867-8359-571A96F90E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999428-738C-4F8D-95F7-43A7B73C7458}"/>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273913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4C74-0F6A-47DA-9AF6-95879FBCCE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7059B0-5BEE-485D-B234-280AE7D81A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8B1A33-E371-4F72-BF44-4251F86303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DDD15A-602A-4BB0-945F-0524687EA9D3}"/>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6" name="Footer Placeholder 5">
            <a:extLst>
              <a:ext uri="{FF2B5EF4-FFF2-40B4-BE49-F238E27FC236}">
                <a16:creationId xmlns:a16="http://schemas.microsoft.com/office/drawing/2014/main" id="{854E7B5E-6D01-4EEE-9B77-AFFE806077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7904A3-4EAC-4110-BD81-2E21685B7452}"/>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7127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9289-0935-4E5C-AD89-F5B05F415F0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618168-2B08-4C5D-B71A-D1B3439C0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33CEBD-C2CC-429C-BD3B-7A30A493E4E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879CE4-FD87-42F9-BEB3-7B88DAC1E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30C60F-B224-4248-9027-395165C341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6D1C5A-9485-4178-A7DA-047C704CB78B}"/>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8" name="Footer Placeholder 7">
            <a:extLst>
              <a:ext uri="{FF2B5EF4-FFF2-40B4-BE49-F238E27FC236}">
                <a16:creationId xmlns:a16="http://schemas.microsoft.com/office/drawing/2014/main" id="{89B7CD59-501F-4615-A823-A8BF02DFBB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EA5290-9B21-4B38-8471-8AE4E0E8012A}"/>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137929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54C7-8F5D-4903-9F3A-6D214277D9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41BF72-8033-4BDC-A75F-E035E4599BE1}"/>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4" name="Footer Placeholder 3">
            <a:extLst>
              <a:ext uri="{FF2B5EF4-FFF2-40B4-BE49-F238E27FC236}">
                <a16:creationId xmlns:a16="http://schemas.microsoft.com/office/drawing/2014/main" id="{6009B7E1-99AD-48F4-A1D6-EF2AB0059C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3FD21D9-C837-42F9-8379-DB1EA0CCC6EA}"/>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45386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56267-4B67-45E2-BFE2-4F0932FF755E}"/>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3" name="Footer Placeholder 2">
            <a:extLst>
              <a:ext uri="{FF2B5EF4-FFF2-40B4-BE49-F238E27FC236}">
                <a16:creationId xmlns:a16="http://schemas.microsoft.com/office/drawing/2014/main" id="{C037A860-B6A1-4843-82EA-5BF0E7695E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A0144D-9F83-4A69-977C-94035762E27D}"/>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113963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B789-570D-4724-9404-3A5D93535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029BA-FFF8-4E5A-8AAF-E0A262361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EC9D84-58B7-4806-9B52-A88AECC6A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BC3B20-0278-4C94-A063-11D297C8ADD8}"/>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6" name="Footer Placeholder 5">
            <a:extLst>
              <a:ext uri="{FF2B5EF4-FFF2-40B4-BE49-F238E27FC236}">
                <a16:creationId xmlns:a16="http://schemas.microsoft.com/office/drawing/2014/main" id="{35A06B5F-67D6-4D2C-B652-31A4412A92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BE1A09-B513-401A-9EAC-DFE764C09F3D}"/>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263312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588C-A76C-4348-A2F2-0D9A28BF7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21E2A3-9611-4B0A-ACDD-07ED86166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E71C41-90C7-4CAF-B712-7275EE4F9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1D0DF3-D68B-40C5-AE0E-F54CAB0FB925}"/>
              </a:ext>
            </a:extLst>
          </p:cNvPr>
          <p:cNvSpPr>
            <a:spLocks noGrp="1"/>
          </p:cNvSpPr>
          <p:nvPr>
            <p:ph type="dt" sz="half" idx="10"/>
          </p:nvPr>
        </p:nvSpPr>
        <p:spPr/>
        <p:txBody>
          <a:bodyPr/>
          <a:lstStyle/>
          <a:p>
            <a:fld id="{BC4DF552-9F7E-41FC-B297-06B7757AB673}" type="datetimeFigureOut">
              <a:rPr lang="en-GB" smtClean="0"/>
              <a:t>26/03/2021</a:t>
            </a:fld>
            <a:endParaRPr lang="en-GB"/>
          </a:p>
        </p:txBody>
      </p:sp>
      <p:sp>
        <p:nvSpPr>
          <p:cNvPr id="6" name="Footer Placeholder 5">
            <a:extLst>
              <a:ext uri="{FF2B5EF4-FFF2-40B4-BE49-F238E27FC236}">
                <a16:creationId xmlns:a16="http://schemas.microsoft.com/office/drawing/2014/main" id="{CF1719F9-8372-49F7-BDF5-2B7380717D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B39B75-77E8-4D46-B4D4-1930551C1040}"/>
              </a:ext>
            </a:extLst>
          </p:cNvPr>
          <p:cNvSpPr>
            <a:spLocks noGrp="1"/>
          </p:cNvSpPr>
          <p:nvPr>
            <p:ph type="sldNum" sz="quarter" idx="12"/>
          </p:nvPr>
        </p:nvSpPr>
        <p:spPr/>
        <p:txBody>
          <a:bodyPr/>
          <a:lstStyle/>
          <a:p>
            <a:fld id="{DA9335F4-DEC3-45CA-AF91-D2FBB5B1C327}" type="slidenum">
              <a:rPr lang="en-GB" smtClean="0"/>
              <a:t>‹#›</a:t>
            </a:fld>
            <a:endParaRPr lang="en-GB"/>
          </a:p>
        </p:txBody>
      </p:sp>
    </p:spTree>
    <p:extLst>
      <p:ext uri="{BB962C8B-B14F-4D97-AF65-F5344CB8AC3E}">
        <p14:creationId xmlns:p14="http://schemas.microsoft.com/office/powerpoint/2010/main" val="398166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2F36A-08E2-4887-9E09-C6E269BFB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275F5E-7ED1-41F4-8743-9A18A73C2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218CAB-A06B-4D53-A1AD-69CC4D9CB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DF552-9F7E-41FC-B297-06B7757AB673}" type="datetimeFigureOut">
              <a:rPr lang="en-GB" smtClean="0"/>
              <a:t>26/03/2021</a:t>
            </a:fld>
            <a:endParaRPr lang="en-GB"/>
          </a:p>
        </p:txBody>
      </p:sp>
      <p:sp>
        <p:nvSpPr>
          <p:cNvPr id="5" name="Footer Placeholder 4">
            <a:extLst>
              <a:ext uri="{FF2B5EF4-FFF2-40B4-BE49-F238E27FC236}">
                <a16:creationId xmlns:a16="http://schemas.microsoft.com/office/drawing/2014/main" id="{43FB9FD7-7E9A-4FCA-A9B7-BA941714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2049C9A-C308-4F2C-A00D-2B02F1810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335F4-DEC3-45CA-AF91-D2FBB5B1C327}" type="slidenum">
              <a:rPr lang="en-GB" smtClean="0"/>
              <a:t>‹#›</a:t>
            </a:fld>
            <a:endParaRPr lang="en-GB"/>
          </a:p>
        </p:txBody>
      </p:sp>
    </p:spTree>
    <p:extLst>
      <p:ext uri="{BB962C8B-B14F-4D97-AF65-F5344CB8AC3E}">
        <p14:creationId xmlns:p14="http://schemas.microsoft.com/office/powerpoint/2010/main" val="1361538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821BE-082A-491D-BD5C-D1E820985500}" type="datetimeFigureOut">
              <a:rPr lang="en-GB" smtClean="0"/>
              <a:t>26/03/2021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BE9DF-ED45-47FD-B67E-6E18596E34C9}" type="slidenum">
              <a:rPr lang="en-GB" smtClean="0"/>
              <a:t>‹#›</a:t>
            </a:fld>
            <a:endParaRPr lang="en-GB"/>
          </a:p>
        </p:txBody>
      </p:sp>
    </p:spTree>
    <p:extLst>
      <p:ext uri="{BB962C8B-B14F-4D97-AF65-F5344CB8AC3E}">
        <p14:creationId xmlns:p14="http://schemas.microsoft.com/office/powerpoint/2010/main" val="476005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LIWXpiy8wwo&amp;t=154s" TargetMode="External"/><Relationship Id="rId7"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mailto:mary.jude.camilleri@ilearn.edu.mt" TargetMode="External"/><Relationship Id="rId5" Type="http://schemas.openxmlformats.org/officeDocument/2006/relationships/hyperlink" Target="mailto:urieth.attard@ilearn.edu.mt" TargetMode="External"/><Relationship Id="rId4" Type="http://schemas.openxmlformats.org/officeDocument/2006/relationships/hyperlink" Target="mailto:marie-claire.camilleri@ilearn.edu.m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englishprimarymalta.co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et - Scenic Roots Garden Center">
            <a:extLst>
              <a:ext uri="{FF2B5EF4-FFF2-40B4-BE49-F238E27FC236}">
                <a16:creationId xmlns:a16="http://schemas.microsoft.com/office/drawing/2014/main" id="{71C3B158-3C51-4F1A-AA6A-0190C1208F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8D0916-1146-4848-8F04-554AA4584025}"/>
              </a:ext>
            </a:extLst>
          </p:cNvPr>
          <p:cNvSpPr>
            <a:spLocks noGrp="1"/>
          </p:cNvSpPr>
          <p:nvPr>
            <p:ph type="ctrTitle"/>
          </p:nvPr>
        </p:nvSpPr>
        <p:spPr>
          <a:xfrm>
            <a:off x="8022021" y="3231931"/>
            <a:ext cx="3852041" cy="1834056"/>
          </a:xfrm>
        </p:spPr>
        <p:txBody>
          <a:bodyPr>
            <a:normAutofit/>
          </a:bodyPr>
          <a:lstStyle/>
          <a:p>
            <a:r>
              <a:rPr lang="en-GB" sz="4000" b="1">
                <a:ln w="22225">
                  <a:solidFill>
                    <a:schemeClr val="tx1"/>
                  </a:solidFill>
                  <a:prstDash val="solid"/>
                </a:ln>
                <a:latin typeface="Andika" panose="02000000000000000000" pitchFamily="2" charset="0"/>
                <a:ea typeface="Andika" panose="02000000000000000000" pitchFamily="2" charset="0"/>
                <a:cs typeface="Andika" panose="02000000000000000000" pitchFamily="2" charset="0"/>
              </a:rPr>
              <a:t>Pets</a:t>
            </a:r>
          </a:p>
        </p:txBody>
      </p:sp>
      <p:sp>
        <p:nvSpPr>
          <p:cNvPr id="3" name="Subtitle 2">
            <a:extLst>
              <a:ext uri="{FF2B5EF4-FFF2-40B4-BE49-F238E27FC236}">
                <a16:creationId xmlns:a16="http://schemas.microsoft.com/office/drawing/2014/main" id="{400C2842-0827-4AED-BCA2-5C8FD3F3C1C3}"/>
              </a:ext>
            </a:extLst>
          </p:cNvPr>
          <p:cNvSpPr>
            <a:spLocks noGrp="1"/>
          </p:cNvSpPr>
          <p:nvPr>
            <p:ph type="subTitle" idx="1"/>
          </p:nvPr>
        </p:nvSpPr>
        <p:spPr>
          <a:xfrm>
            <a:off x="7782910" y="5242675"/>
            <a:ext cx="4330262" cy="683284"/>
          </a:xfrm>
        </p:spPr>
        <p:txBody>
          <a:bodyPr>
            <a:normAutofit/>
          </a:bodyPr>
          <a:lstStyle/>
          <a:p>
            <a:r>
              <a:rPr lang="en-GB" sz="2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Lesson 4 Literature</a:t>
            </a:r>
          </a:p>
        </p:txBody>
      </p:sp>
    </p:spTree>
    <p:extLst>
      <p:ext uri="{BB962C8B-B14F-4D97-AF65-F5344CB8AC3E}">
        <p14:creationId xmlns:p14="http://schemas.microsoft.com/office/powerpoint/2010/main" val="99691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7DB90-85D3-4756-9EC2-6EB94DB1C20F}"/>
              </a:ext>
            </a:extLst>
          </p:cNvPr>
          <p:cNvSpPr/>
          <p:nvPr/>
        </p:nvSpPr>
        <p:spPr>
          <a:xfrm>
            <a:off x="1" y="185876"/>
            <a:ext cx="12192000" cy="1561901"/>
          </a:xfrm>
          <a:prstGeom prst="rect">
            <a:avLst/>
          </a:prstGeom>
          <a:solidFill>
            <a:srgbClr val="CC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D4ED53B-8230-4C36-9720-599714DF2D7B}"/>
              </a:ext>
            </a:extLst>
          </p:cNvPr>
          <p:cNvSpPr>
            <a:spLocks noGrp="1"/>
          </p:cNvSpPr>
          <p:nvPr>
            <p:ph type="title"/>
          </p:nvPr>
        </p:nvSpPr>
        <p:spPr>
          <a:xfrm>
            <a:off x="2100157" y="114900"/>
            <a:ext cx="9411659" cy="1286160"/>
          </a:xfrm>
        </p:spPr>
        <p:txBody>
          <a:bodyPr anchor="b">
            <a:normAutofit/>
          </a:bodyPr>
          <a:lstStyle/>
          <a:p>
            <a:pPr>
              <a:lnSpc>
                <a:spcPct val="150000"/>
              </a:lnSpc>
            </a:pPr>
            <a:r>
              <a:rPr lang="en-GB" sz="3700" b="1" dirty="0">
                <a:ln w="22225">
                  <a:noFill/>
                  <a:prstDash val="solid"/>
                </a:ln>
                <a:solidFill>
                  <a:schemeClr val="bg1"/>
                </a:solidFill>
                <a:latin typeface="Andika" panose="02000000000000000000" pitchFamily="2" charset="0"/>
                <a:ea typeface="Andika" panose="02000000000000000000" pitchFamily="2" charset="0"/>
                <a:cs typeface="Andika" panose="02000000000000000000" pitchFamily="2" charset="0"/>
              </a:rPr>
              <a:t>I am learning how to respond to a story.</a:t>
            </a:r>
          </a:p>
        </p:txBody>
      </p:sp>
      <p:pic>
        <p:nvPicPr>
          <p:cNvPr id="4098" name="Picture 2" descr="Reading - Free people icons">
            <a:extLst>
              <a:ext uri="{FF2B5EF4-FFF2-40B4-BE49-F238E27FC236}">
                <a16:creationId xmlns:a16="http://schemas.microsoft.com/office/drawing/2014/main" id="{07E050BF-ED3A-461D-A302-E8FE9262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30" y="286886"/>
            <a:ext cx="1359877" cy="135987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A26E9CFD-8B9E-4D05-8ED6-5B41CEACAB25}"/>
              </a:ext>
            </a:extLst>
          </p:cNvPr>
          <p:cNvSpPr/>
          <p:nvPr/>
        </p:nvSpPr>
        <p:spPr>
          <a:xfrm>
            <a:off x="4919219" y="1885646"/>
            <a:ext cx="7130026" cy="1659090"/>
          </a:xfrm>
          <a:custGeom>
            <a:avLst/>
            <a:gdLst>
              <a:gd name="connsiteX0" fmla="*/ 0 w 7130026"/>
              <a:gd name="connsiteY0" fmla="*/ 241517 h 1449073"/>
              <a:gd name="connsiteX1" fmla="*/ 241517 w 7130026"/>
              <a:gd name="connsiteY1" fmla="*/ 0 h 1449073"/>
              <a:gd name="connsiteX2" fmla="*/ 6888509 w 7130026"/>
              <a:gd name="connsiteY2" fmla="*/ 0 h 1449073"/>
              <a:gd name="connsiteX3" fmla="*/ 7130026 w 7130026"/>
              <a:gd name="connsiteY3" fmla="*/ 241517 h 1449073"/>
              <a:gd name="connsiteX4" fmla="*/ 7130026 w 7130026"/>
              <a:gd name="connsiteY4" fmla="*/ 1207556 h 1449073"/>
              <a:gd name="connsiteX5" fmla="*/ 6888509 w 7130026"/>
              <a:gd name="connsiteY5" fmla="*/ 1449073 h 1449073"/>
              <a:gd name="connsiteX6" fmla="*/ 241517 w 7130026"/>
              <a:gd name="connsiteY6" fmla="*/ 1449073 h 1449073"/>
              <a:gd name="connsiteX7" fmla="*/ 0 w 7130026"/>
              <a:gd name="connsiteY7" fmla="*/ 1207556 h 1449073"/>
              <a:gd name="connsiteX8" fmla="*/ 0 w 7130026"/>
              <a:gd name="connsiteY8" fmla="*/ 241517 h 144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449073">
                <a:moveTo>
                  <a:pt x="0" y="241517"/>
                </a:moveTo>
                <a:cubicBezTo>
                  <a:pt x="0" y="108131"/>
                  <a:pt x="108131" y="0"/>
                  <a:pt x="241517" y="0"/>
                </a:cubicBezTo>
                <a:lnTo>
                  <a:pt x="6888509" y="0"/>
                </a:lnTo>
                <a:cubicBezTo>
                  <a:pt x="7021895" y="0"/>
                  <a:pt x="7130026" y="108131"/>
                  <a:pt x="7130026" y="241517"/>
                </a:cubicBezTo>
                <a:lnTo>
                  <a:pt x="7130026" y="1207556"/>
                </a:lnTo>
                <a:cubicBezTo>
                  <a:pt x="7130026" y="1340942"/>
                  <a:pt x="7021895" y="1449073"/>
                  <a:pt x="6888509" y="1449073"/>
                </a:cubicBezTo>
                <a:lnTo>
                  <a:pt x="241517" y="1449073"/>
                </a:lnTo>
                <a:cubicBezTo>
                  <a:pt x="108131" y="1449073"/>
                  <a:pt x="0" y="1340942"/>
                  <a:pt x="0" y="1207556"/>
                </a:cubicBezTo>
                <a:lnTo>
                  <a:pt x="0" y="241517"/>
                </a:lnTo>
                <a:close/>
              </a:path>
            </a:pathLst>
          </a:custGeom>
          <a:solidFill>
            <a:srgbClr val="FFC000"/>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92658" tIns="192658" rIns="192658" bIns="192658" numCol="1" spcCol="1270" anchor="ctr" anchorCtr="0">
            <a:noAutofit/>
          </a:bodyPr>
          <a:lstStyle/>
          <a:p>
            <a:pPr marL="0" lvl="0" indent="0" algn="l" defTabSz="1422400">
              <a:lnSpc>
                <a:spcPct val="100000"/>
              </a:lnSpc>
              <a:spcBef>
                <a:spcPct val="0"/>
              </a:spcBef>
              <a:spcAft>
                <a:spcPts val="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talk about the </a:t>
            </a:r>
            <a:r>
              <a:rPr lang="en-GB" sz="3200" b="1" dirty="0">
                <a:latin typeface="Andika" panose="02000000000000000000" pitchFamily="2" charset="0"/>
                <a:ea typeface="Andika" panose="02000000000000000000" pitchFamily="2" charset="0"/>
                <a:cs typeface="Andika" panose="02000000000000000000" pitchFamily="2" charset="0"/>
              </a:rPr>
              <a:t>main events of the story.</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12" name="Freeform: Shape 11">
            <a:extLst>
              <a:ext uri="{FF2B5EF4-FFF2-40B4-BE49-F238E27FC236}">
                <a16:creationId xmlns:a16="http://schemas.microsoft.com/office/drawing/2014/main" id="{EB9EF41A-3E6A-4B81-9DF4-4C6C837241D6}"/>
              </a:ext>
            </a:extLst>
          </p:cNvPr>
          <p:cNvSpPr/>
          <p:nvPr/>
        </p:nvSpPr>
        <p:spPr>
          <a:xfrm>
            <a:off x="4919219" y="3615712"/>
            <a:ext cx="7130026" cy="1591858"/>
          </a:xfrm>
          <a:custGeom>
            <a:avLst/>
            <a:gdLst>
              <a:gd name="connsiteX0" fmla="*/ 0 w 7130026"/>
              <a:gd name="connsiteY0" fmla="*/ 231730 h 1390352"/>
              <a:gd name="connsiteX1" fmla="*/ 231730 w 7130026"/>
              <a:gd name="connsiteY1" fmla="*/ 0 h 1390352"/>
              <a:gd name="connsiteX2" fmla="*/ 6898296 w 7130026"/>
              <a:gd name="connsiteY2" fmla="*/ 0 h 1390352"/>
              <a:gd name="connsiteX3" fmla="*/ 7130026 w 7130026"/>
              <a:gd name="connsiteY3" fmla="*/ 231730 h 1390352"/>
              <a:gd name="connsiteX4" fmla="*/ 7130026 w 7130026"/>
              <a:gd name="connsiteY4" fmla="*/ 1158622 h 1390352"/>
              <a:gd name="connsiteX5" fmla="*/ 6898296 w 7130026"/>
              <a:gd name="connsiteY5" fmla="*/ 1390352 h 1390352"/>
              <a:gd name="connsiteX6" fmla="*/ 231730 w 7130026"/>
              <a:gd name="connsiteY6" fmla="*/ 1390352 h 1390352"/>
              <a:gd name="connsiteX7" fmla="*/ 0 w 7130026"/>
              <a:gd name="connsiteY7" fmla="*/ 1158622 h 1390352"/>
              <a:gd name="connsiteX8" fmla="*/ 0 w 7130026"/>
              <a:gd name="connsiteY8" fmla="*/ 231730 h 139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390352">
                <a:moveTo>
                  <a:pt x="0" y="231730"/>
                </a:moveTo>
                <a:cubicBezTo>
                  <a:pt x="0" y="103749"/>
                  <a:pt x="103749" y="0"/>
                  <a:pt x="231730" y="0"/>
                </a:cubicBezTo>
                <a:lnTo>
                  <a:pt x="6898296" y="0"/>
                </a:lnTo>
                <a:cubicBezTo>
                  <a:pt x="7026277" y="0"/>
                  <a:pt x="7130026" y="103749"/>
                  <a:pt x="7130026" y="231730"/>
                </a:cubicBezTo>
                <a:lnTo>
                  <a:pt x="7130026" y="1158622"/>
                </a:lnTo>
                <a:cubicBezTo>
                  <a:pt x="7130026" y="1286603"/>
                  <a:pt x="7026277" y="1390352"/>
                  <a:pt x="6898296" y="1390352"/>
                </a:cubicBezTo>
                <a:lnTo>
                  <a:pt x="231730" y="1390352"/>
                </a:lnTo>
                <a:cubicBezTo>
                  <a:pt x="103749" y="1390352"/>
                  <a:pt x="0" y="1286603"/>
                  <a:pt x="0" y="1158622"/>
                </a:cubicBezTo>
                <a:lnTo>
                  <a:pt x="0" y="231730"/>
                </a:lnTo>
                <a:close/>
              </a:path>
            </a:pathLst>
          </a:custGeom>
          <a:solidFill>
            <a:srgbClr val="FF33CC"/>
          </a:solidFill>
        </p:spPr>
        <p:style>
          <a:lnRef idx="3">
            <a:schemeClr val="lt1">
              <a:hueOff val="0"/>
              <a:satOff val="0"/>
              <a:lumOff val="0"/>
              <a:alphaOff val="0"/>
            </a:schemeClr>
          </a:lnRef>
          <a:fillRef idx="1">
            <a:schemeClr val="accent4">
              <a:hueOff val="4900445"/>
              <a:satOff val="-20388"/>
              <a:lumOff val="4804"/>
              <a:alphaOff val="0"/>
            </a:schemeClr>
          </a:fillRef>
          <a:effectRef idx="1">
            <a:schemeClr val="accent4">
              <a:hueOff val="4900445"/>
              <a:satOff val="-20388"/>
              <a:lumOff val="4804"/>
              <a:alphaOff val="0"/>
            </a:schemeClr>
          </a:effectRef>
          <a:fontRef idx="minor">
            <a:schemeClr val="lt1"/>
          </a:fontRef>
        </p:style>
        <p:txBody>
          <a:bodyPr spcFirstLastPara="0" vert="horz" wrap="square" lIns="189791" tIns="189791" rIns="189791" bIns="189791" numCol="1" spcCol="1270" anchor="ctr" anchorCtr="0">
            <a:noAutofit/>
          </a:bodyPr>
          <a:lstStyle/>
          <a:p>
            <a:pPr marL="0" lvl="0" indent="0" algn="l" defTabSz="1422400">
              <a:lnSpc>
                <a:spcPct val="100000"/>
              </a:lnSpc>
              <a:spcBef>
                <a:spcPct val="0"/>
              </a:spcBef>
              <a:spcAft>
                <a:spcPts val="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a:t>
            </a:r>
            <a:r>
              <a:rPr lang="en-GB" sz="3200" b="1" dirty="0">
                <a:latin typeface="Andika" panose="02000000000000000000" pitchFamily="2" charset="0"/>
                <a:ea typeface="Andika" panose="02000000000000000000" pitchFamily="2" charset="0"/>
                <a:cs typeface="Andika" panose="02000000000000000000" pitchFamily="2" charset="0"/>
              </a:rPr>
              <a:t>talk about the main character.</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13" name="Freeform: Shape 12">
            <a:extLst>
              <a:ext uri="{FF2B5EF4-FFF2-40B4-BE49-F238E27FC236}">
                <a16:creationId xmlns:a16="http://schemas.microsoft.com/office/drawing/2014/main" id="{B895C837-4C78-4D02-8B95-5EB234D478CD}"/>
              </a:ext>
            </a:extLst>
          </p:cNvPr>
          <p:cNvSpPr/>
          <p:nvPr/>
        </p:nvSpPr>
        <p:spPr>
          <a:xfrm>
            <a:off x="4919219" y="5278546"/>
            <a:ext cx="7130026" cy="1393578"/>
          </a:xfrm>
          <a:custGeom>
            <a:avLst/>
            <a:gdLst>
              <a:gd name="connsiteX0" fmla="*/ 0 w 7130026"/>
              <a:gd name="connsiteY0" fmla="*/ 144197 h 865162"/>
              <a:gd name="connsiteX1" fmla="*/ 144197 w 7130026"/>
              <a:gd name="connsiteY1" fmla="*/ 0 h 865162"/>
              <a:gd name="connsiteX2" fmla="*/ 6985829 w 7130026"/>
              <a:gd name="connsiteY2" fmla="*/ 0 h 865162"/>
              <a:gd name="connsiteX3" fmla="*/ 7130026 w 7130026"/>
              <a:gd name="connsiteY3" fmla="*/ 144197 h 865162"/>
              <a:gd name="connsiteX4" fmla="*/ 7130026 w 7130026"/>
              <a:gd name="connsiteY4" fmla="*/ 720965 h 865162"/>
              <a:gd name="connsiteX5" fmla="*/ 6985829 w 7130026"/>
              <a:gd name="connsiteY5" fmla="*/ 865162 h 865162"/>
              <a:gd name="connsiteX6" fmla="*/ 144197 w 7130026"/>
              <a:gd name="connsiteY6" fmla="*/ 865162 h 865162"/>
              <a:gd name="connsiteX7" fmla="*/ 0 w 7130026"/>
              <a:gd name="connsiteY7" fmla="*/ 720965 h 865162"/>
              <a:gd name="connsiteX8" fmla="*/ 0 w 7130026"/>
              <a:gd name="connsiteY8" fmla="*/ 144197 h 8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865162">
                <a:moveTo>
                  <a:pt x="0" y="144197"/>
                </a:moveTo>
                <a:cubicBezTo>
                  <a:pt x="0" y="64559"/>
                  <a:pt x="64559" y="0"/>
                  <a:pt x="144197" y="0"/>
                </a:cubicBezTo>
                <a:lnTo>
                  <a:pt x="6985829" y="0"/>
                </a:lnTo>
                <a:cubicBezTo>
                  <a:pt x="7065467" y="0"/>
                  <a:pt x="7130026" y="64559"/>
                  <a:pt x="7130026" y="144197"/>
                </a:cubicBezTo>
                <a:lnTo>
                  <a:pt x="7130026" y="720965"/>
                </a:lnTo>
                <a:cubicBezTo>
                  <a:pt x="7130026" y="800603"/>
                  <a:pt x="7065467" y="865162"/>
                  <a:pt x="6985829" y="865162"/>
                </a:cubicBezTo>
                <a:lnTo>
                  <a:pt x="144197" y="865162"/>
                </a:lnTo>
                <a:cubicBezTo>
                  <a:pt x="64559" y="865162"/>
                  <a:pt x="0" y="800603"/>
                  <a:pt x="0" y="720965"/>
                </a:cubicBezTo>
                <a:lnTo>
                  <a:pt x="0" y="144197"/>
                </a:lnTo>
                <a:close/>
              </a:path>
            </a:pathLst>
          </a:custGeom>
        </p:spPr>
        <p:style>
          <a:lnRef idx="3">
            <a:schemeClr val="lt1">
              <a:hueOff val="0"/>
              <a:satOff val="0"/>
              <a:lumOff val="0"/>
              <a:alphaOff val="0"/>
            </a:schemeClr>
          </a:lnRef>
          <a:fillRef idx="1">
            <a:schemeClr val="accent4">
              <a:hueOff val="9800891"/>
              <a:satOff val="-40777"/>
              <a:lumOff val="9608"/>
              <a:alphaOff val="0"/>
            </a:schemeClr>
          </a:fillRef>
          <a:effectRef idx="1">
            <a:schemeClr val="accent4">
              <a:hueOff val="9800891"/>
              <a:satOff val="-40777"/>
              <a:lumOff val="9608"/>
              <a:alphaOff val="0"/>
            </a:schemeClr>
          </a:effectRef>
          <a:fontRef idx="minor">
            <a:schemeClr val="lt1"/>
          </a:fontRef>
        </p:style>
        <p:txBody>
          <a:bodyPr spcFirstLastPara="0" vert="horz" wrap="square" lIns="164154" tIns="164154" rIns="164154" bIns="164154" numCol="1" spcCol="1270" anchor="ctr" anchorCtr="0">
            <a:noAutofit/>
          </a:bodyPr>
          <a:lstStyle/>
          <a:p>
            <a:pPr marL="0" lvl="0" indent="0" algn="l" defTabSz="1422400">
              <a:spcBef>
                <a:spcPct val="0"/>
              </a:spcBef>
              <a:spcAft>
                <a:spcPct val="3500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answer questions about the story.</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pic>
        <p:nvPicPr>
          <p:cNvPr id="1026" name="Picture 2" descr="Free Poetry Cliparts, Download Free Clip Art, Free Clip Art on Clipart  Library">
            <a:extLst>
              <a:ext uri="{FF2B5EF4-FFF2-40B4-BE49-F238E27FC236}">
                <a16:creationId xmlns:a16="http://schemas.microsoft.com/office/drawing/2014/main" id="{3C977534-E34D-4D20-9C2E-96B414F7D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95" y="1783190"/>
            <a:ext cx="328612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1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Notepad, Note, Block, Paper, List, Notes">
            <a:extLst>
              <a:ext uri="{FF2B5EF4-FFF2-40B4-BE49-F238E27FC236}">
                <a16:creationId xmlns:a16="http://schemas.microsoft.com/office/drawing/2014/main" id="{854D4449-719B-4DBE-8E8A-8B59998922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1" t="5167" r="3951" b="7667"/>
          <a:stretch/>
        </p:blipFill>
        <p:spPr bwMode="auto">
          <a:xfrm>
            <a:off x="4560570" y="-35312"/>
            <a:ext cx="7631410" cy="68933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question clipart">
            <a:extLst>
              <a:ext uri="{FF2B5EF4-FFF2-40B4-BE49-F238E27FC236}">
                <a16:creationId xmlns:a16="http://schemas.microsoft.com/office/drawing/2014/main" id="{BF0A632D-DC3C-486A-9108-0FD5A3DF593C}"/>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756" r="-3" b="-3"/>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4EEA270-4A5A-4D87-96EB-275442F993E3}"/>
              </a:ext>
            </a:extLst>
          </p:cNvPr>
          <p:cNvSpPr>
            <a:spLocks noGrp="1"/>
          </p:cNvSpPr>
          <p:nvPr>
            <p:ph idx="1"/>
          </p:nvPr>
        </p:nvSpPr>
        <p:spPr>
          <a:xfrm>
            <a:off x="5100903" y="1005042"/>
            <a:ext cx="6828215" cy="5648016"/>
          </a:xfrm>
        </p:spPr>
        <p:txBody>
          <a:bodyPr anchor="ctr">
            <a:normAutofit/>
          </a:bodyPr>
          <a:lstStyle/>
          <a:p>
            <a:pPr>
              <a:lnSpc>
                <a:spcPct val="150000"/>
              </a:lnSpc>
            </a:pPr>
            <a:r>
              <a:rPr lang="en-GB" sz="3600" dirty="0">
                <a:latin typeface="Andika" panose="02000000000000000000" pitchFamily="2" charset="0"/>
                <a:ea typeface="Andika" panose="02000000000000000000" pitchFamily="2" charset="0"/>
                <a:cs typeface="Andika" panose="02000000000000000000" pitchFamily="2" charset="0"/>
              </a:rPr>
              <a:t>What is the story about?</a:t>
            </a:r>
          </a:p>
          <a:p>
            <a:pPr>
              <a:lnSpc>
                <a:spcPct val="150000"/>
              </a:lnSpc>
            </a:pPr>
            <a:r>
              <a:rPr lang="en-GB" sz="3600" dirty="0">
                <a:latin typeface="Andika" panose="02000000000000000000" pitchFamily="2" charset="0"/>
                <a:ea typeface="Andika" panose="02000000000000000000" pitchFamily="2" charset="0"/>
                <a:cs typeface="Andika" panose="02000000000000000000" pitchFamily="2" charset="0"/>
              </a:rPr>
              <a:t> Where does the story take place (the setting)?</a:t>
            </a:r>
          </a:p>
          <a:p>
            <a:pPr>
              <a:lnSpc>
                <a:spcPct val="150000"/>
              </a:lnSpc>
            </a:pPr>
            <a:r>
              <a:rPr lang="en-GB" sz="3600" dirty="0">
                <a:latin typeface="Andika" panose="02000000000000000000" pitchFamily="2" charset="0"/>
                <a:ea typeface="Andika" panose="02000000000000000000" pitchFamily="2" charset="0"/>
                <a:cs typeface="Andika" panose="02000000000000000000" pitchFamily="2" charset="0"/>
              </a:rPr>
              <a:t>Why did the author write this story?  What is the purpose?</a:t>
            </a:r>
            <a:endParaRPr lang="en-GB" sz="4400" dirty="0">
              <a:solidFill>
                <a:srgbClr val="000000"/>
              </a:solidFill>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7414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A2DF-A1EA-465D-B7D4-4C948BEEB875}"/>
              </a:ext>
            </a:extLst>
          </p:cNvPr>
          <p:cNvSpPr>
            <a:spLocks noGrp="1"/>
          </p:cNvSpPr>
          <p:nvPr>
            <p:ph type="title"/>
          </p:nvPr>
        </p:nvSpPr>
        <p:spPr/>
        <p:txBody>
          <a:bodyPr/>
          <a:lstStyle/>
          <a:p>
            <a:endParaRPr lang="en-GB"/>
          </a:p>
        </p:txBody>
      </p:sp>
      <p:pic>
        <p:nvPicPr>
          <p:cNvPr id="4" name="Tabby McTat - Read by Alan Mandel">
            <a:hlinkClick r:id="" action="ppaction://media"/>
            <a:extLst>
              <a:ext uri="{FF2B5EF4-FFF2-40B4-BE49-F238E27FC236}">
                <a16:creationId xmlns:a16="http://schemas.microsoft.com/office/drawing/2014/main" id="{01A202DC-3338-4EA3-839C-3A1FF90ABE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2162" y="109952"/>
            <a:ext cx="11347676" cy="6382923"/>
          </a:xfrm>
        </p:spPr>
      </p:pic>
    </p:spTree>
    <p:extLst>
      <p:ext uri="{BB962C8B-B14F-4D97-AF65-F5344CB8AC3E}">
        <p14:creationId xmlns:p14="http://schemas.microsoft.com/office/powerpoint/2010/main" val="40878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78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F1314B-ECFC-4E37-BAA8-C75587E94C02}"/>
              </a:ext>
            </a:extLst>
          </p:cNvPr>
          <p:cNvSpPr/>
          <p:nvPr/>
        </p:nvSpPr>
        <p:spPr>
          <a:xfrm>
            <a:off x="0" y="0"/>
            <a:ext cx="12192000" cy="14859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D4A20E6-6FC2-45B2-841D-52C47ECB03E2}"/>
              </a:ext>
            </a:extLst>
          </p:cNvPr>
          <p:cNvSpPr>
            <a:spLocks noGrp="1"/>
          </p:cNvSpPr>
          <p:nvPr>
            <p:ph type="title"/>
          </p:nvPr>
        </p:nvSpPr>
        <p:spPr>
          <a:xfrm>
            <a:off x="2026920" y="265255"/>
            <a:ext cx="10515600" cy="1325563"/>
          </a:xfrm>
        </p:spPr>
        <p:txBody>
          <a:bodyPr/>
          <a:lstStyle/>
          <a:p>
            <a:r>
              <a:rPr lang="en-GB" dirty="0">
                <a:latin typeface="Andika" panose="02000000000000000000" pitchFamily="2" charset="0"/>
                <a:ea typeface="Andika" panose="02000000000000000000" pitchFamily="2" charset="0"/>
                <a:cs typeface="Andika" panose="02000000000000000000" pitchFamily="2" charset="0"/>
              </a:rPr>
              <a:t>Think about this story…</a:t>
            </a:r>
          </a:p>
        </p:txBody>
      </p:sp>
      <p:sp>
        <p:nvSpPr>
          <p:cNvPr id="3" name="Content Placeholder 2">
            <a:extLst>
              <a:ext uri="{FF2B5EF4-FFF2-40B4-BE49-F238E27FC236}">
                <a16:creationId xmlns:a16="http://schemas.microsoft.com/office/drawing/2014/main" id="{AA7E9E5A-5A90-42DC-8745-D46D0497C28C}"/>
              </a:ext>
            </a:extLst>
          </p:cNvPr>
          <p:cNvSpPr>
            <a:spLocks noGrp="1"/>
          </p:cNvSpPr>
          <p:nvPr>
            <p:ph idx="1"/>
          </p:nvPr>
        </p:nvSpPr>
        <p:spPr>
          <a:xfrm>
            <a:off x="838200" y="1825625"/>
            <a:ext cx="10515600" cy="1096251"/>
          </a:xfrm>
        </p:spPr>
        <p:txBody>
          <a:bodyPr>
            <a:normAutofit/>
          </a:bodyPr>
          <a:lstStyle/>
          <a:p>
            <a:pPr marL="0" indent="0">
              <a:lnSpc>
                <a:spcPct val="150000"/>
              </a:lnSpc>
              <a:buNone/>
            </a:pPr>
            <a:r>
              <a:rPr lang="en-GB" sz="3600" dirty="0">
                <a:solidFill>
                  <a:srgbClr val="000000"/>
                </a:solidFill>
                <a:latin typeface="Andika" panose="02000000000000000000" pitchFamily="2" charset="0"/>
                <a:ea typeface="Andika" panose="02000000000000000000" pitchFamily="2" charset="0"/>
                <a:cs typeface="Andika" panose="02000000000000000000" pitchFamily="2" charset="0"/>
              </a:rPr>
              <a:t>What is this story about?</a:t>
            </a:r>
            <a:endParaRPr lang="en-GB" sz="3600" dirty="0">
              <a:latin typeface="Andika" panose="02000000000000000000" pitchFamily="2" charset="0"/>
              <a:ea typeface="Andika" panose="02000000000000000000" pitchFamily="2" charset="0"/>
              <a:cs typeface="Andika" panose="02000000000000000000" pitchFamily="2" charset="0"/>
            </a:endParaRPr>
          </a:p>
          <a:p>
            <a:pPr>
              <a:lnSpc>
                <a:spcPct val="150000"/>
              </a:lnSpc>
            </a:pPr>
            <a:endParaRPr lang="en-GB" sz="3600" dirty="0">
              <a:latin typeface="Andika" panose="02000000000000000000" pitchFamily="2" charset="0"/>
              <a:ea typeface="Andika" panose="02000000000000000000" pitchFamily="2" charset="0"/>
              <a:cs typeface="Andika" panose="02000000000000000000" pitchFamily="2" charset="0"/>
            </a:endParaRPr>
          </a:p>
        </p:txBody>
      </p:sp>
      <p:sp>
        <p:nvSpPr>
          <p:cNvPr id="11" name="Title 1">
            <a:extLst>
              <a:ext uri="{FF2B5EF4-FFF2-40B4-BE49-F238E27FC236}">
                <a16:creationId xmlns:a16="http://schemas.microsoft.com/office/drawing/2014/main" id="{73E77A2C-8B45-419C-AD30-732CFA757AB0}"/>
              </a:ext>
            </a:extLst>
          </p:cNvPr>
          <p:cNvSpPr txBox="1">
            <a:spLocks/>
          </p:cNvSpPr>
          <p:nvPr/>
        </p:nvSpPr>
        <p:spPr>
          <a:xfrm>
            <a:off x="996004" y="3147256"/>
            <a:ext cx="8828391" cy="20051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4000" b="1" dirty="0">
                <a:solidFill>
                  <a:srgbClr val="FF0000"/>
                </a:solidFill>
                <a:latin typeface="Andika" panose="02000000000000000000" pitchFamily="2" charset="0"/>
                <a:ea typeface="Andika" panose="02000000000000000000" pitchFamily="2" charset="0"/>
                <a:cs typeface="Andika" panose="02000000000000000000" pitchFamily="2" charset="0"/>
              </a:rPr>
              <a:t>A cat who gets separated from his owner.</a:t>
            </a:r>
          </a:p>
        </p:txBody>
      </p:sp>
      <p:pic>
        <p:nvPicPr>
          <p:cNvPr id="1026" name="Picture 2" descr="Idea Think Vector SVG Icon - SVG Repo">
            <a:extLst>
              <a:ext uri="{FF2B5EF4-FFF2-40B4-BE49-F238E27FC236}">
                <a16:creationId xmlns:a16="http://schemas.microsoft.com/office/drawing/2014/main" id="{71DD88E2-8232-404C-B8C7-E32D5D97B73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418" y="80168"/>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CB711F-7233-42E0-8A2A-01E70CEC6A1F}"/>
              </a:ext>
            </a:extLst>
          </p:cNvPr>
          <p:cNvSpPr/>
          <p:nvPr/>
        </p:nvSpPr>
        <p:spPr>
          <a:xfrm>
            <a:off x="0" y="0"/>
            <a:ext cx="12192000" cy="14859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7" name="Picture 2" descr="Idea Think Vector SVG Icon - SVG Repo">
            <a:extLst>
              <a:ext uri="{FF2B5EF4-FFF2-40B4-BE49-F238E27FC236}">
                <a16:creationId xmlns:a16="http://schemas.microsoft.com/office/drawing/2014/main" id="{8725ACE3-460A-4129-84B2-FB7B776C574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418" y="80168"/>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4A20E6-6FC2-45B2-841D-52C47ECB03E2}"/>
              </a:ext>
            </a:extLst>
          </p:cNvPr>
          <p:cNvSpPr>
            <a:spLocks noGrp="1"/>
          </p:cNvSpPr>
          <p:nvPr>
            <p:ph type="title"/>
          </p:nvPr>
        </p:nvSpPr>
        <p:spPr>
          <a:xfrm>
            <a:off x="1588690" y="160337"/>
            <a:ext cx="10515600" cy="1325563"/>
          </a:xfrm>
        </p:spPr>
        <p:txBody>
          <a:bodyPr/>
          <a:lstStyle/>
          <a:p>
            <a:r>
              <a:rPr lang="en-GB" dirty="0">
                <a:latin typeface="Andika" panose="02000000000000000000" pitchFamily="2" charset="0"/>
                <a:ea typeface="Andika" panose="02000000000000000000" pitchFamily="2" charset="0"/>
                <a:cs typeface="Andika" panose="02000000000000000000" pitchFamily="2" charset="0"/>
              </a:rPr>
              <a:t>Think about this text…</a:t>
            </a:r>
          </a:p>
        </p:txBody>
      </p:sp>
      <p:sp>
        <p:nvSpPr>
          <p:cNvPr id="3" name="Content Placeholder 2">
            <a:extLst>
              <a:ext uri="{FF2B5EF4-FFF2-40B4-BE49-F238E27FC236}">
                <a16:creationId xmlns:a16="http://schemas.microsoft.com/office/drawing/2014/main" id="{AA7E9E5A-5A90-42DC-8745-D46D0497C28C}"/>
              </a:ext>
            </a:extLst>
          </p:cNvPr>
          <p:cNvSpPr>
            <a:spLocks noGrp="1"/>
          </p:cNvSpPr>
          <p:nvPr>
            <p:ph idx="1"/>
          </p:nvPr>
        </p:nvSpPr>
        <p:spPr>
          <a:xfrm>
            <a:off x="838200" y="1825625"/>
            <a:ext cx="10515600" cy="1096251"/>
          </a:xfrm>
        </p:spPr>
        <p:txBody>
          <a:bodyPr>
            <a:normAutofit/>
          </a:bodyPr>
          <a:lstStyle/>
          <a:p>
            <a:pPr marL="0" indent="0">
              <a:lnSpc>
                <a:spcPct val="150000"/>
              </a:lnSpc>
              <a:buNone/>
            </a:pPr>
            <a:r>
              <a:rPr lang="en-GB" sz="3600" dirty="0">
                <a:solidFill>
                  <a:srgbClr val="000000"/>
                </a:solidFill>
                <a:latin typeface="Andika" panose="02000000000000000000" pitchFamily="2" charset="0"/>
                <a:ea typeface="Andika" panose="02000000000000000000" pitchFamily="2" charset="0"/>
                <a:cs typeface="Andika" panose="02000000000000000000" pitchFamily="2" charset="0"/>
              </a:rPr>
              <a:t>Where does the story take place?</a:t>
            </a:r>
            <a:endParaRPr lang="en-GB" sz="3600" dirty="0">
              <a:latin typeface="Andika" panose="02000000000000000000" pitchFamily="2" charset="0"/>
              <a:ea typeface="Andika" panose="02000000000000000000" pitchFamily="2" charset="0"/>
              <a:cs typeface="Andika" panose="02000000000000000000" pitchFamily="2" charset="0"/>
            </a:endParaRPr>
          </a:p>
          <a:p>
            <a:pPr>
              <a:lnSpc>
                <a:spcPct val="150000"/>
              </a:lnSpc>
            </a:pPr>
            <a:endParaRPr lang="en-GB" sz="3600" dirty="0">
              <a:latin typeface="Andika" panose="02000000000000000000" pitchFamily="2" charset="0"/>
              <a:ea typeface="Andika" panose="02000000000000000000" pitchFamily="2" charset="0"/>
              <a:cs typeface="Andika" panose="02000000000000000000" pitchFamily="2" charset="0"/>
            </a:endParaRPr>
          </a:p>
        </p:txBody>
      </p:sp>
      <p:sp>
        <p:nvSpPr>
          <p:cNvPr id="11" name="Title 1">
            <a:extLst>
              <a:ext uri="{FF2B5EF4-FFF2-40B4-BE49-F238E27FC236}">
                <a16:creationId xmlns:a16="http://schemas.microsoft.com/office/drawing/2014/main" id="{73E77A2C-8B45-419C-AD30-732CFA757AB0}"/>
              </a:ext>
            </a:extLst>
          </p:cNvPr>
          <p:cNvSpPr txBox="1">
            <a:spLocks/>
          </p:cNvSpPr>
          <p:nvPr/>
        </p:nvSpPr>
        <p:spPr>
          <a:xfrm>
            <a:off x="838199" y="3087151"/>
            <a:ext cx="8828391" cy="20051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50000"/>
              </a:lnSpc>
              <a:buFont typeface="Arial" panose="020B0604020202020204" pitchFamily="34" charset="0"/>
              <a:buChar char="•"/>
            </a:pPr>
            <a:r>
              <a:rPr lang="en-GB" sz="4000" b="1" dirty="0">
                <a:solidFill>
                  <a:srgbClr val="FF0000"/>
                </a:solidFill>
                <a:latin typeface="Andika" panose="02000000000000000000" pitchFamily="2" charset="0"/>
                <a:ea typeface="Andika" panose="02000000000000000000" pitchFamily="2" charset="0"/>
                <a:cs typeface="Andika" panose="02000000000000000000" pitchFamily="2" charset="0"/>
              </a:rPr>
              <a:t>Busy streets – perhaps in London?</a:t>
            </a:r>
          </a:p>
          <a:p>
            <a:pPr marL="571500" indent="-571500">
              <a:lnSpc>
                <a:spcPct val="150000"/>
              </a:lnSpc>
              <a:buFont typeface="Arial" panose="020B0604020202020204" pitchFamily="34" charset="0"/>
              <a:buChar char="•"/>
            </a:pPr>
            <a:r>
              <a:rPr lang="en-GB" sz="4000" b="1" dirty="0">
                <a:solidFill>
                  <a:srgbClr val="FF0000"/>
                </a:solidFill>
                <a:latin typeface="Andika" panose="02000000000000000000" pitchFamily="2" charset="0"/>
                <a:ea typeface="Andika" panose="02000000000000000000" pitchFamily="2" charset="0"/>
                <a:cs typeface="Andika" panose="02000000000000000000" pitchFamily="2" charset="0"/>
              </a:rPr>
              <a:t>Prunella and Pat’s house</a:t>
            </a:r>
          </a:p>
        </p:txBody>
      </p:sp>
    </p:spTree>
    <p:extLst>
      <p:ext uri="{BB962C8B-B14F-4D97-AF65-F5344CB8AC3E}">
        <p14:creationId xmlns:p14="http://schemas.microsoft.com/office/powerpoint/2010/main" val="21204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3A7FEE-4A92-4378-9EF0-238B62488B59}"/>
              </a:ext>
            </a:extLst>
          </p:cNvPr>
          <p:cNvSpPr/>
          <p:nvPr/>
        </p:nvSpPr>
        <p:spPr>
          <a:xfrm>
            <a:off x="0" y="130822"/>
            <a:ext cx="12192000" cy="183677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4" name="Picture 2" descr="Idea Think Vector SVG Icon - SVG Repo">
            <a:extLst>
              <a:ext uri="{FF2B5EF4-FFF2-40B4-BE49-F238E27FC236}">
                <a16:creationId xmlns:a16="http://schemas.microsoft.com/office/drawing/2014/main" id="{523AED75-4ECF-43BB-9EE0-094BDD18329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09" y="293502"/>
            <a:ext cx="1500981" cy="1562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CEAC03-AAE8-47D2-9537-E0CF48978A9B}"/>
              </a:ext>
            </a:extLst>
          </p:cNvPr>
          <p:cNvSpPr>
            <a:spLocks noGrp="1"/>
          </p:cNvSpPr>
          <p:nvPr>
            <p:ph type="title"/>
          </p:nvPr>
        </p:nvSpPr>
        <p:spPr>
          <a:xfrm>
            <a:off x="1676399" y="299785"/>
            <a:ext cx="8874270" cy="1325563"/>
          </a:xfrm>
        </p:spPr>
        <p:txBody>
          <a:bodyPr>
            <a:normAutofit fontScale="90000"/>
          </a:bodyPr>
          <a:lstStyle/>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What was the author’s purpose in writing this text?</a:t>
            </a:r>
          </a:p>
        </p:txBody>
      </p:sp>
      <p:sp>
        <p:nvSpPr>
          <p:cNvPr id="4" name="Oval 3">
            <a:extLst>
              <a:ext uri="{FF2B5EF4-FFF2-40B4-BE49-F238E27FC236}">
                <a16:creationId xmlns:a16="http://schemas.microsoft.com/office/drawing/2014/main" id="{AF9FEA8C-E731-4C6C-A2B6-5A6502529A0E}"/>
              </a:ext>
            </a:extLst>
          </p:cNvPr>
          <p:cNvSpPr/>
          <p:nvPr/>
        </p:nvSpPr>
        <p:spPr>
          <a:xfrm>
            <a:off x="334347" y="2810360"/>
            <a:ext cx="365450" cy="35456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3476BE3-7502-404B-BB8D-507854286FDE}"/>
              </a:ext>
            </a:extLst>
          </p:cNvPr>
          <p:cNvSpPr/>
          <p:nvPr/>
        </p:nvSpPr>
        <p:spPr>
          <a:xfrm>
            <a:off x="905906" y="2298681"/>
            <a:ext cx="11168442" cy="1023357"/>
          </a:xfrm>
          <a:prstGeom prst="rect">
            <a:avLst/>
          </a:prstGeom>
        </p:spPr>
        <p:txBody>
          <a:bodyPr wrap="none">
            <a:spAutoFit/>
          </a:bodyPr>
          <a:lstStyle/>
          <a:p>
            <a:pPr>
              <a:lnSpc>
                <a:spcPct val="150000"/>
              </a:lnSpc>
            </a:pPr>
            <a:r>
              <a:rPr lang="en-GB" sz="3600" b="1" dirty="0">
                <a:latin typeface="Andika" panose="02000000000000000000" pitchFamily="2" charset="0"/>
                <a:ea typeface="Andika" panose="02000000000000000000" pitchFamily="2" charset="0"/>
                <a:cs typeface="Andika" panose="02000000000000000000" pitchFamily="2" charset="0"/>
              </a:rPr>
              <a:t>To </a:t>
            </a:r>
            <a:r>
              <a:rPr lang="en-GB" sz="4400" b="1" dirty="0">
                <a:latin typeface="Aharoni" panose="02010803020104030203" pitchFamily="2" charset="-79"/>
                <a:ea typeface="Andika" panose="02000000000000000000" pitchFamily="2" charset="0"/>
                <a:cs typeface="Aharoni" panose="02010803020104030203" pitchFamily="2" charset="-79"/>
              </a:rPr>
              <a:t>entertain</a:t>
            </a:r>
            <a:r>
              <a:rPr lang="en-GB" sz="3600" b="1" dirty="0">
                <a:latin typeface="Andika" panose="02000000000000000000" pitchFamily="2" charset="0"/>
                <a:ea typeface="Andika" panose="02000000000000000000" pitchFamily="2" charset="0"/>
                <a:cs typeface="Andika" panose="02000000000000000000" pitchFamily="2" charset="0"/>
              </a:rPr>
              <a:t> the reader with an interesting story.</a:t>
            </a:r>
          </a:p>
        </p:txBody>
      </p:sp>
      <p:sp>
        <p:nvSpPr>
          <p:cNvPr id="7" name="Rectangle 6">
            <a:extLst>
              <a:ext uri="{FF2B5EF4-FFF2-40B4-BE49-F238E27FC236}">
                <a16:creationId xmlns:a16="http://schemas.microsoft.com/office/drawing/2014/main" id="{29A4D7F1-AE84-41F5-894A-5653DA7752E6}"/>
              </a:ext>
            </a:extLst>
          </p:cNvPr>
          <p:cNvSpPr/>
          <p:nvPr/>
        </p:nvSpPr>
        <p:spPr>
          <a:xfrm>
            <a:off x="905906" y="3438198"/>
            <a:ext cx="10528844" cy="1023357"/>
          </a:xfrm>
          <a:prstGeom prst="rect">
            <a:avLst/>
          </a:prstGeom>
        </p:spPr>
        <p:txBody>
          <a:bodyPr wrap="none">
            <a:spAutoFit/>
          </a:bodyPr>
          <a:lstStyle/>
          <a:p>
            <a:pPr>
              <a:lnSpc>
                <a:spcPct val="150000"/>
              </a:lnSpc>
            </a:pPr>
            <a:r>
              <a:rPr lang="en-GB" sz="3600" b="1" dirty="0">
                <a:latin typeface="Andika" panose="02000000000000000000" pitchFamily="2" charset="0"/>
                <a:ea typeface="Andika" panose="02000000000000000000" pitchFamily="2" charset="0"/>
                <a:cs typeface="Andika" panose="02000000000000000000" pitchFamily="2" charset="0"/>
              </a:rPr>
              <a:t>To </a:t>
            </a:r>
            <a:r>
              <a:rPr lang="en-GB" sz="4400" b="1" dirty="0">
                <a:latin typeface="Aharoni" panose="02010803020104030203" pitchFamily="2" charset="-79"/>
                <a:ea typeface="Andika" panose="02000000000000000000" pitchFamily="2" charset="0"/>
                <a:cs typeface="Aharoni" panose="02010803020104030203" pitchFamily="2" charset="-79"/>
              </a:rPr>
              <a:t>inform</a:t>
            </a:r>
            <a:r>
              <a:rPr lang="en-GB" sz="3600" b="1" dirty="0">
                <a:latin typeface="Andika" panose="02000000000000000000" pitchFamily="2" charset="0"/>
                <a:ea typeface="Andika" panose="02000000000000000000" pitchFamily="2" charset="0"/>
                <a:cs typeface="Andika" panose="02000000000000000000" pitchFamily="2" charset="0"/>
              </a:rPr>
              <a:t> the reader or give more information.</a:t>
            </a:r>
          </a:p>
        </p:txBody>
      </p:sp>
      <p:sp>
        <p:nvSpPr>
          <p:cNvPr id="8" name="Oval 7">
            <a:extLst>
              <a:ext uri="{FF2B5EF4-FFF2-40B4-BE49-F238E27FC236}">
                <a16:creationId xmlns:a16="http://schemas.microsoft.com/office/drawing/2014/main" id="{09B2BB4E-60A3-4615-AFDE-CCC9A9470150}"/>
              </a:ext>
            </a:extLst>
          </p:cNvPr>
          <p:cNvSpPr/>
          <p:nvPr/>
        </p:nvSpPr>
        <p:spPr>
          <a:xfrm>
            <a:off x="332792" y="3860435"/>
            <a:ext cx="365450" cy="35456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5ABFE90-1F6E-48EB-BCC1-916957EAAA83}"/>
              </a:ext>
            </a:extLst>
          </p:cNvPr>
          <p:cNvSpPr/>
          <p:nvPr/>
        </p:nvSpPr>
        <p:spPr>
          <a:xfrm>
            <a:off x="332792" y="5169831"/>
            <a:ext cx="365450" cy="35456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75C03A3-085C-466B-A363-6FFC9C45CD07}"/>
              </a:ext>
            </a:extLst>
          </p:cNvPr>
          <p:cNvSpPr/>
          <p:nvPr/>
        </p:nvSpPr>
        <p:spPr>
          <a:xfrm>
            <a:off x="974331" y="4658152"/>
            <a:ext cx="11100017" cy="1865575"/>
          </a:xfrm>
          <a:prstGeom prst="rect">
            <a:avLst/>
          </a:prstGeom>
        </p:spPr>
        <p:txBody>
          <a:bodyPr wrap="square">
            <a:spAutoFit/>
          </a:bodyPr>
          <a:lstStyle/>
          <a:p>
            <a:pPr>
              <a:lnSpc>
                <a:spcPct val="150000"/>
              </a:lnSpc>
            </a:pPr>
            <a:r>
              <a:rPr lang="en-GB" sz="3600" b="1" dirty="0">
                <a:latin typeface="Andika" panose="02000000000000000000" pitchFamily="2" charset="0"/>
                <a:ea typeface="Andika" panose="02000000000000000000" pitchFamily="2" charset="0"/>
                <a:cs typeface="Andika" panose="02000000000000000000" pitchFamily="2" charset="0"/>
              </a:rPr>
              <a:t>To </a:t>
            </a:r>
            <a:r>
              <a:rPr lang="en-GB" sz="4400" b="1" dirty="0">
                <a:latin typeface="Aharoni" panose="02010803020104030203" pitchFamily="2" charset="-79"/>
                <a:ea typeface="Andika" panose="02000000000000000000" pitchFamily="2" charset="0"/>
                <a:cs typeface="Aharoni" panose="02010803020104030203" pitchFamily="2" charset="-79"/>
              </a:rPr>
              <a:t>persuade</a:t>
            </a:r>
            <a:r>
              <a:rPr lang="en-GB" sz="3600" b="1" dirty="0">
                <a:latin typeface="Andika" panose="02000000000000000000" pitchFamily="2" charset="0"/>
                <a:ea typeface="Andika" panose="02000000000000000000" pitchFamily="2" charset="0"/>
                <a:cs typeface="Andika" panose="02000000000000000000" pitchFamily="2" charset="0"/>
              </a:rPr>
              <a:t> the reader to do or believe something.</a:t>
            </a:r>
          </a:p>
        </p:txBody>
      </p:sp>
      <p:sp>
        <p:nvSpPr>
          <p:cNvPr id="12" name="TextBox 11">
            <a:extLst>
              <a:ext uri="{FF2B5EF4-FFF2-40B4-BE49-F238E27FC236}">
                <a16:creationId xmlns:a16="http://schemas.microsoft.com/office/drawing/2014/main" id="{1C819005-243C-4DBF-B767-C1EFE85004BD}"/>
              </a:ext>
            </a:extLst>
          </p:cNvPr>
          <p:cNvSpPr txBox="1"/>
          <p:nvPr/>
        </p:nvSpPr>
        <p:spPr>
          <a:xfrm>
            <a:off x="279560" y="2572679"/>
            <a:ext cx="1045029" cy="923330"/>
          </a:xfrm>
          <a:prstGeom prst="rect">
            <a:avLst/>
          </a:prstGeom>
          <a:noFill/>
        </p:spPr>
        <p:txBody>
          <a:bodyPr wrap="square" rtlCol="0">
            <a:spAutoFit/>
          </a:bodyPr>
          <a:lstStyle/>
          <a:p>
            <a:r>
              <a:rPr lang="en-GB" sz="5400" dirty="0">
                <a:solidFill>
                  <a:srgbClr val="00B0F0"/>
                </a:solidFill>
                <a:sym typeface="Wingdings" panose="05000000000000000000" pitchFamily="2" charset="2"/>
              </a:rPr>
              <a:t></a:t>
            </a:r>
            <a:endParaRPr lang="en-GB" sz="5400" dirty="0">
              <a:solidFill>
                <a:srgbClr val="00B0F0"/>
              </a:solidFill>
            </a:endParaRPr>
          </a:p>
        </p:txBody>
      </p:sp>
      <p:pic>
        <p:nvPicPr>
          <p:cNvPr id="10" name="Picture 4" descr="Image result for pie - reading">
            <a:extLst>
              <a:ext uri="{FF2B5EF4-FFF2-40B4-BE49-F238E27FC236}">
                <a16:creationId xmlns:a16="http://schemas.microsoft.com/office/drawing/2014/main" id="{B05F79DF-58A5-456C-B125-5EDC97E52A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51"/>
          <a:stretch/>
        </p:blipFill>
        <p:spPr bwMode="auto">
          <a:xfrm>
            <a:off x="10216055" y="0"/>
            <a:ext cx="2227534" cy="249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7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4B80-E03A-495F-988A-1B492837DA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6EF4E0C-8472-4C97-A2D1-5F2DAC81C7A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70F1922-37F3-4EE5-90C4-CD75B2367025}"/>
              </a:ext>
            </a:extLst>
          </p:cNvPr>
          <p:cNvPicPr>
            <a:picLocks noChangeAspect="1"/>
          </p:cNvPicPr>
          <p:nvPr/>
        </p:nvPicPr>
        <p:blipFill>
          <a:blip r:embed="rId3"/>
          <a:stretch>
            <a:fillRect/>
          </a:stretch>
        </p:blipFill>
        <p:spPr>
          <a:xfrm>
            <a:off x="727165" y="0"/>
            <a:ext cx="10737669" cy="6858000"/>
          </a:xfrm>
          <a:prstGeom prst="rect">
            <a:avLst/>
          </a:prstGeom>
        </p:spPr>
      </p:pic>
      <p:sp>
        <p:nvSpPr>
          <p:cNvPr id="5" name="TextBox 4">
            <a:extLst>
              <a:ext uri="{FF2B5EF4-FFF2-40B4-BE49-F238E27FC236}">
                <a16:creationId xmlns:a16="http://schemas.microsoft.com/office/drawing/2014/main" id="{B49FD3D9-121E-4BD4-A7BE-2FD6382B9629}"/>
              </a:ext>
            </a:extLst>
          </p:cNvPr>
          <p:cNvSpPr txBox="1"/>
          <p:nvPr/>
        </p:nvSpPr>
        <p:spPr>
          <a:xfrm>
            <a:off x="0" y="0"/>
            <a:ext cx="3668110" cy="3795078"/>
          </a:xfrm>
          <a:prstGeom prst="rect">
            <a:avLst/>
          </a:prstGeom>
          <a:solidFill>
            <a:schemeClr val="bg1"/>
          </a:solidFill>
        </p:spPr>
        <p:txBody>
          <a:bodyPr wrap="square" rtlCol="0">
            <a:spAutoFit/>
          </a:bodyPr>
          <a:lstStyle/>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Tabby </a:t>
            </a:r>
            <a:r>
              <a:rPr lang="en-GB" b="1" dirty="0" err="1">
                <a:latin typeface="Andika" panose="02000000000000000000" pitchFamily="2" charset="0"/>
                <a:ea typeface="Andika" panose="02000000000000000000" pitchFamily="2" charset="0"/>
                <a:cs typeface="Andika" panose="02000000000000000000" pitchFamily="2" charset="0"/>
              </a:rPr>
              <a:t>McTat</a:t>
            </a:r>
            <a:r>
              <a:rPr lang="en-GB" b="1" dirty="0">
                <a:latin typeface="Andika" panose="02000000000000000000" pitchFamily="2" charset="0"/>
                <a:ea typeface="Andika" panose="02000000000000000000" pitchFamily="2" charset="0"/>
                <a:cs typeface="Andika" panose="02000000000000000000" pitchFamily="2" charset="0"/>
              </a:rPr>
              <a:t> was a busker’s cat.</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What is a busker?</a:t>
            </a:r>
          </a:p>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Lots of people are watching Tabby </a:t>
            </a:r>
            <a:r>
              <a:rPr lang="en-GB" b="1" dirty="0" err="1">
                <a:latin typeface="Andika" panose="02000000000000000000" pitchFamily="2" charset="0"/>
                <a:ea typeface="Andika" panose="02000000000000000000" pitchFamily="2" charset="0"/>
                <a:cs typeface="Andika" panose="02000000000000000000" pitchFamily="2" charset="0"/>
              </a:rPr>
              <a:t>McTat</a:t>
            </a:r>
            <a:r>
              <a:rPr lang="en-GB" b="1" dirty="0">
                <a:latin typeface="Andika" panose="02000000000000000000" pitchFamily="2" charset="0"/>
                <a:ea typeface="Andika" panose="02000000000000000000" pitchFamily="2" charset="0"/>
                <a:cs typeface="Andika" panose="02000000000000000000" pitchFamily="2" charset="0"/>
              </a:rPr>
              <a:t> and the busker sing.</a:t>
            </a:r>
            <a:r>
              <a:rPr lang="en-GB" dirty="0">
                <a:latin typeface="Andika" panose="02000000000000000000" pitchFamily="2" charset="0"/>
                <a:ea typeface="Andika" panose="02000000000000000000" pitchFamily="2" charset="0"/>
                <a:cs typeface="Andika" panose="02000000000000000000" pitchFamily="2" charset="0"/>
              </a:rPr>
              <a:t> What different things are they holding in their hands?  </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If you could play to learn any musical instrument what would it be?</a:t>
            </a:r>
          </a:p>
        </p:txBody>
      </p:sp>
      <p:sp>
        <p:nvSpPr>
          <p:cNvPr id="6" name="Rectangle 5">
            <a:extLst>
              <a:ext uri="{FF2B5EF4-FFF2-40B4-BE49-F238E27FC236}">
                <a16:creationId xmlns:a16="http://schemas.microsoft.com/office/drawing/2014/main" id="{CE5DC776-36AF-452A-A539-C0962A386B5F}"/>
              </a:ext>
            </a:extLst>
          </p:cNvPr>
          <p:cNvSpPr/>
          <p:nvPr/>
        </p:nvSpPr>
        <p:spPr>
          <a:xfrm>
            <a:off x="3636579" y="935421"/>
            <a:ext cx="231228" cy="472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4646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C4446-5016-4903-BB62-5802661C3A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079D76F-0796-4FAF-AB69-689CA03909CD}"/>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2DA0F0E5-2133-4EC2-9A5D-5F3B4704AD28}"/>
              </a:ext>
            </a:extLst>
          </p:cNvPr>
          <p:cNvPicPr>
            <a:picLocks noChangeAspect="1"/>
          </p:cNvPicPr>
          <p:nvPr/>
        </p:nvPicPr>
        <p:blipFill>
          <a:blip r:embed="rId2"/>
          <a:stretch>
            <a:fillRect/>
          </a:stretch>
        </p:blipFill>
        <p:spPr>
          <a:xfrm>
            <a:off x="863885" y="2522700"/>
            <a:ext cx="3901802" cy="4251217"/>
          </a:xfrm>
          <a:prstGeom prst="rect">
            <a:avLst/>
          </a:prstGeom>
        </p:spPr>
      </p:pic>
      <p:pic>
        <p:nvPicPr>
          <p:cNvPr id="5" name="Picture 4">
            <a:extLst>
              <a:ext uri="{FF2B5EF4-FFF2-40B4-BE49-F238E27FC236}">
                <a16:creationId xmlns:a16="http://schemas.microsoft.com/office/drawing/2014/main" id="{92A05EEE-E7C4-4593-918B-757E9D75A404}"/>
              </a:ext>
            </a:extLst>
          </p:cNvPr>
          <p:cNvPicPr>
            <a:picLocks noChangeAspect="1"/>
          </p:cNvPicPr>
          <p:nvPr/>
        </p:nvPicPr>
        <p:blipFill>
          <a:blip r:embed="rId3"/>
          <a:stretch>
            <a:fillRect/>
          </a:stretch>
        </p:blipFill>
        <p:spPr>
          <a:xfrm>
            <a:off x="5635035" y="-84083"/>
            <a:ext cx="6198124" cy="6858000"/>
          </a:xfrm>
          <a:prstGeom prst="rect">
            <a:avLst/>
          </a:prstGeom>
        </p:spPr>
      </p:pic>
      <p:sp>
        <p:nvSpPr>
          <p:cNvPr id="6" name="TextBox 5">
            <a:extLst>
              <a:ext uri="{FF2B5EF4-FFF2-40B4-BE49-F238E27FC236}">
                <a16:creationId xmlns:a16="http://schemas.microsoft.com/office/drawing/2014/main" id="{EBEF1030-1F04-4C24-A4D4-359342A7006C}"/>
              </a:ext>
            </a:extLst>
          </p:cNvPr>
          <p:cNvSpPr txBox="1"/>
          <p:nvPr/>
        </p:nvSpPr>
        <p:spPr>
          <a:xfrm>
            <a:off x="90641" y="70977"/>
            <a:ext cx="5364228" cy="2133084"/>
          </a:xfrm>
          <a:prstGeom prst="rect">
            <a:avLst/>
          </a:prstGeom>
          <a:solidFill>
            <a:schemeClr val="bg1"/>
          </a:solidFill>
        </p:spPr>
        <p:txBody>
          <a:bodyPr wrap="square" rtlCol="0">
            <a:spAutoFit/>
          </a:bodyPr>
          <a:lstStyle/>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Tabby </a:t>
            </a:r>
            <a:r>
              <a:rPr lang="en-GB" b="1" dirty="0" err="1">
                <a:latin typeface="Andika" panose="02000000000000000000" pitchFamily="2" charset="0"/>
                <a:ea typeface="Andika" panose="02000000000000000000" pitchFamily="2" charset="0"/>
                <a:cs typeface="Andika" panose="02000000000000000000" pitchFamily="2" charset="0"/>
              </a:rPr>
              <a:t>McTat</a:t>
            </a:r>
            <a:r>
              <a:rPr lang="en-GB" b="1" dirty="0">
                <a:latin typeface="Andika" panose="02000000000000000000" pitchFamily="2" charset="0"/>
                <a:ea typeface="Andika" panose="02000000000000000000" pitchFamily="2" charset="0"/>
                <a:cs typeface="Andika" panose="02000000000000000000" pitchFamily="2" charset="0"/>
              </a:rPr>
              <a:t> can’t find Fred.</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Why can’t Tabby </a:t>
            </a:r>
            <a:r>
              <a:rPr lang="en-GB" dirty="0" err="1">
                <a:latin typeface="Andika" panose="02000000000000000000" pitchFamily="2" charset="0"/>
                <a:ea typeface="Andika" panose="02000000000000000000" pitchFamily="2" charset="0"/>
                <a:cs typeface="Andika" panose="02000000000000000000" pitchFamily="2" charset="0"/>
              </a:rPr>
              <a:t>McTat</a:t>
            </a:r>
            <a:r>
              <a:rPr lang="en-GB" dirty="0">
                <a:latin typeface="Andika" panose="02000000000000000000" pitchFamily="2" charset="0"/>
                <a:ea typeface="Andika" panose="02000000000000000000" pitchFamily="2" charset="0"/>
                <a:cs typeface="Andika" panose="02000000000000000000" pitchFamily="2" charset="0"/>
              </a:rPr>
              <a:t> find Fred?</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What does Tabby </a:t>
            </a:r>
            <a:r>
              <a:rPr lang="en-GB" dirty="0" err="1">
                <a:latin typeface="Andika" panose="02000000000000000000" pitchFamily="2" charset="0"/>
                <a:ea typeface="Andika" panose="02000000000000000000" pitchFamily="2" charset="0"/>
                <a:cs typeface="Andika" panose="02000000000000000000" pitchFamily="2" charset="0"/>
              </a:rPr>
              <a:t>McTat</a:t>
            </a:r>
            <a:r>
              <a:rPr lang="en-GB" dirty="0">
                <a:latin typeface="Andika" panose="02000000000000000000" pitchFamily="2" charset="0"/>
                <a:ea typeface="Andika" panose="02000000000000000000" pitchFamily="2" charset="0"/>
                <a:cs typeface="Andika" panose="02000000000000000000" pitchFamily="2" charset="0"/>
              </a:rPr>
              <a:t> think happened to Fred?</a:t>
            </a:r>
          </a:p>
          <a:p>
            <a:pPr>
              <a:lnSpc>
                <a:spcPct val="150000"/>
              </a:lnSpc>
            </a:pPr>
            <a:r>
              <a:rPr lang="en-GB" dirty="0">
                <a:latin typeface="Andika" panose="02000000000000000000" pitchFamily="2" charset="0"/>
                <a:ea typeface="Andika" panose="02000000000000000000" pitchFamily="2" charset="0"/>
                <a:cs typeface="Andika" panose="02000000000000000000" pitchFamily="2" charset="0"/>
              </a:rPr>
              <a:t>How can you tell that Prunella and Pat like cats?</a:t>
            </a:r>
          </a:p>
        </p:txBody>
      </p:sp>
    </p:spTree>
    <p:extLst>
      <p:ext uri="{BB962C8B-B14F-4D97-AF65-F5344CB8AC3E}">
        <p14:creationId xmlns:p14="http://schemas.microsoft.com/office/powerpoint/2010/main" val="171554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67A4-68D5-45BC-AB2C-0414650F9A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1FFFB58-7DD9-4F44-BDC0-BDC59051C4E6}"/>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B654397C-0E74-4881-B9EE-5711408BC3AB}"/>
              </a:ext>
            </a:extLst>
          </p:cNvPr>
          <p:cNvPicPr>
            <a:picLocks noChangeAspect="1"/>
          </p:cNvPicPr>
          <p:nvPr/>
        </p:nvPicPr>
        <p:blipFill>
          <a:blip r:embed="rId2"/>
          <a:stretch>
            <a:fillRect/>
          </a:stretch>
        </p:blipFill>
        <p:spPr>
          <a:xfrm>
            <a:off x="424397" y="1198155"/>
            <a:ext cx="5766195" cy="5588546"/>
          </a:xfrm>
          <a:prstGeom prst="rect">
            <a:avLst/>
          </a:prstGeom>
        </p:spPr>
      </p:pic>
      <p:pic>
        <p:nvPicPr>
          <p:cNvPr id="5" name="Picture 4">
            <a:extLst>
              <a:ext uri="{FF2B5EF4-FFF2-40B4-BE49-F238E27FC236}">
                <a16:creationId xmlns:a16="http://schemas.microsoft.com/office/drawing/2014/main" id="{4B10D5C9-FFCB-4085-AE32-0E0441805FEC}"/>
              </a:ext>
            </a:extLst>
          </p:cNvPr>
          <p:cNvPicPr>
            <a:picLocks noChangeAspect="1"/>
          </p:cNvPicPr>
          <p:nvPr/>
        </p:nvPicPr>
        <p:blipFill>
          <a:blip r:embed="rId3"/>
          <a:stretch>
            <a:fillRect/>
          </a:stretch>
        </p:blipFill>
        <p:spPr>
          <a:xfrm>
            <a:off x="6315727" y="1269453"/>
            <a:ext cx="4912936" cy="5588547"/>
          </a:xfrm>
          <a:prstGeom prst="rect">
            <a:avLst/>
          </a:prstGeom>
        </p:spPr>
      </p:pic>
      <p:sp>
        <p:nvSpPr>
          <p:cNvPr id="6" name="TextBox 5">
            <a:extLst>
              <a:ext uri="{FF2B5EF4-FFF2-40B4-BE49-F238E27FC236}">
                <a16:creationId xmlns:a16="http://schemas.microsoft.com/office/drawing/2014/main" id="{7A2673C3-C5F7-43AD-8AF5-44F114441E04}"/>
              </a:ext>
            </a:extLst>
          </p:cNvPr>
          <p:cNvSpPr txBox="1"/>
          <p:nvPr/>
        </p:nvSpPr>
        <p:spPr>
          <a:xfrm>
            <a:off x="88066" y="71299"/>
            <a:ext cx="11265733" cy="1477328"/>
          </a:xfrm>
          <a:prstGeom prst="rect">
            <a:avLst/>
          </a:prstGeom>
          <a:solidFill>
            <a:schemeClr val="bg1"/>
          </a:solidFill>
        </p:spPr>
        <p:txBody>
          <a:bodyPr wrap="square" rtlCol="0">
            <a:spAutoFit/>
          </a:bodyPr>
          <a:lstStyle/>
          <a:p>
            <a:r>
              <a:rPr lang="en-GB" b="1" dirty="0">
                <a:latin typeface="Andika" panose="02000000000000000000" pitchFamily="2" charset="0"/>
                <a:ea typeface="Andika" panose="02000000000000000000" pitchFamily="2" charset="0"/>
                <a:cs typeface="Andika" panose="02000000000000000000" pitchFamily="2" charset="0"/>
              </a:rPr>
              <a:t>Tabby </a:t>
            </a:r>
            <a:r>
              <a:rPr lang="en-GB" b="1" dirty="0" err="1">
                <a:latin typeface="Andika" panose="02000000000000000000" pitchFamily="2" charset="0"/>
                <a:ea typeface="Andika" panose="02000000000000000000" pitchFamily="2" charset="0"/>
                <a:cs typeface="Andika" panose="02000000000000000000" pitchFamily="2" charset="0"/>
              </a:rPr>
              <a:t>McTat</a:t>
            </a:r>
            <a:r>
              <a:rPr lang="en-GB" b="1" dirty="0">
                <a:latin typeface="Andika" panose="02000000000000000000" pitchFamily="2" charset="0"/>
                <a:ea typeface="Andika" panose="02000000000000000000" pitchFamily="2" charset="0"/>
                <a:cs typeface="Andika" panose="02000000000000000000" pitchFamily="2" charset="0"/>
              </a:rPr>
              <a:t> has a very full life.</a:t>
            </a:r>
          </a:p>
          <a:p>
            <a:r>
              <a:rPr lang="en-GB" b="1" dirty="0">
                <a:latin typeface="Andika" panose="02000000000000000000" pitchFamily="2" charset="0"/>
                <a:ea typeface="Andika" panose="02000000000000000000" pitchFamily="2" charset="0"/>
                <a:cs typeface="Andika" panose="02000000000000000000" pitchFamily="2" charset="0"/>
              </a:rPr>
              <a:t>Tabby </a:t>
            </a:r>
            <a:r>
              <a:rPr lang="en-GB" b="1" dirty="0" err="1">
                <a:latin typeface="Andika" panose="02000000000000000000" pitchFamily="2" charset="0"/>
                <a:ea typeface="Andika" panose="02000000000000000000" pitchFamily="2" charset="0"/>
                <a:cs typeface="Andika" panose="02000000000000000000" pitchFamily="2" charset="0"/>
              </a:rPr>
              <a:t>McTat</a:t>
            </a:r>
            <a:r>
              <a:rPr lang="en-GB" b="1" dirty="0">
                <a:latin typeface="Andika" panose="02000000000000000000" pitchFamily="2" charset="0"/>
                <a:ea typeface="Andika" panose="02000000000000000000" pitchFamily="2" charset="0"/>
                <a:cs typeface="Andika" panose="02000000000000000000" pitchFamily="2" charset="0"/>
              </a:rPr>
              <a:t> has plenty of things to do.</a:t>
            </a:r>
          </a:p>
          <a:p>
            <a:r>
              <a:rPr lang="en-GB" dirty="0">
                <a:latin typeface="Andika" panose="02000000000000000000" pitchFamily="2" charset="0"/>
                <a:ea typeface="Andika" panose="02000000000000000000" pitchFamily="2" charset="0"/>
                <a:cs typeface="Andika" panose="02000000000000000000" pitchFamily="2" charset="0"/>
              </a:rPr>
              <a:t>Can you see what they are?</a:t>
            </a:r>
          </a:p>
          <a:p>
            <a:r>
              <a:rPr lang="en-GB" dirty="0">
                <a:latin typeface="Andika" panose="02000000000000000000" pitchFamily="2" charset="0"/>
                <a:ea typeface="Andika" panose="02000000000000000000" pitchFamily="2" charset="0"/>
                <a:cs typeface="Andika" panose="02000000000000000000" pitchFamily="2" charset="0"/>
              </a:rPr>
              <a:t>Does he do anything naughty?</a:t>
            </a:r>
          </a:p>
          <a:p>
            <a:r>
              <a:rPr lang="en-GB" dirty="0">
                <a:latin typeface="Andika" panose="02000000000000000000" pitchFamily="2" charset="0"/>
                <a:ea typeface="Andika" panose="02000000000000000000" pitchFamily="2" charset="0"/>
                <a:cs typeface="Andika" panose="02000000000000000000" pitchFamily="2" charset="0"/>
              </a:rPr>
              <a:t>Why do you think he dreams of his friend Fred?</a:t>
            </a:r>
          </a:p>
        </p:txBody>
      </p:sp>
    </p:spTree>
    <p:extLst>
      <p:ext uri="{BB962C8B-B14F-4D97-AF65-F5344CB8AC3E}">
        <p14:creationId xmlns:p14="http://schemas.microsoft.com/office/powerpoint/2010/main" val="4290564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E2A29D-B694-4E9A-A28F-34D74EAF3EB2}"/>
              </a:ext>
            </a:extLst>
          </p:cNvPr>
          <p:cNvSpPr/>
          <p:nvPr/>
        </p:nvSpPr>
        <p:spPr>
          <a:xfrm>
            <a:off x="0" y="0"/>
            <a:ext cx="6096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026" name="Picture 2" descr="Tabby McTat: Amazon.co.uk: Donaldson, Julia, Scheffler, Axel: Books">
            <a:extLst>
              <a:ext uri="{FF2B5EF4-FFF2-40B4-BE49-F238E27FC236}">
                <a16:creationId xmlns:a16="http://schemas.microsoft.com/office/drawing/2014/main" id="{EABFEA6D-5D32-4A18-A241-746CF903DD0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76" t="20846" r="23151" b="11583"/>
          <a:stretch/>
        </p:blipFill>
        <p:spPr bwMode="auto">
          <a:xfrm>
            <a:off x="1874664" y="34951"/>
            <a:ext cx="2154621" cy="29806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4F3198E-2805-40B9-ABF3-BC1A3A1429F0}"/>
              </a:ext>
            </a:extLst>
          </p:cNvPr>
          <p:cNvSpPr/>
          <p:nvPr/>
        </p:nvSpPr>
        <p:spPr>
          <a:xfrm>
            <a:off x="1406097" y="3498008"/>
            <a:ext cx="3185487"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white eyes</a:t>
            </a:r>
          </a:p>
        </p:txBody>
      </p:sp>
      <p:sp>
        <p:nvSpPr>
          <p:cNvPr id="6" name="Rectangle 5">
            <a:extLst>
              <a:ext uri="{FF2B5EF4-FFF2-40B4-BE49-F238E27FC236}">
                <a16:creationId xmlns:a16="http://schemas.microsoft.com/office/drawing/2014/main" id="{FD6DF3E9-F1FD-4BE4-A45A-242A8B5E95A4}"/>
              </a:ext>
            </a:extLst>
          </p:cNvPr>
          <p:cNvSpPr/>
          <p:nvPr/>
        </p:nvSpPr>
        <p:spPr>
          <a:xfrm>
            <a:off x="873366" y="5006315"/>
            <a:ext cx="4267515"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grey stripy fur</a:t>
            </a:r>
          </a:p>
        </p:txBody>
      </p:sp>
      <p:sp>
        <p:nvSpPr>
          <p:cNvPr id="7" name="Rectangle 6">
            <a:extLst>
              <a:ext uri="{FF2B5EF4-FFF2-40B4-BE49-F238E27FC236}">
                <a16:creationId xmlns:a16="http://schemas.microsoft.com/office/drawing/2014/main" id="{3A61366A-2915-477D-9511-6678BBE9C62F}"/>
              </a:ext>
            </a:extLst>
          </p:cNvPr>
          <p:cNvSpPr/>
          <p:nvPr/>
        </p:nvSpPr>
        <p:spPr>
          <a:xfrm>
            <a:off x="955120" y="4200851"/>
            <a:ext cx="4185761"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g</a:t>
            </a:r>
            <a:r>
              <a:rPr lang="en-US" sz="4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reen neck tie</a:t>
            </a:r>
          </a:p>
        </p:txBody>
      </p:sp>
      <p:sp>
        <p:nvSpPr>
          <p:cNvPr id="9" name="Rectangle 8">
            <a:extLst>
              <a:ext uri="{FF2B5EF4-FFF2-40B4-BE49-F238E27FC236}">
                <a16:creationId xmlns:a16="http://schemas.microsoft.com/office/drawing/2014/main" id="{BA78427E-60BD-42F7-9D72-C522A859F464}"/>
              </a:ext>
            </a:extLst>
          </p:cNvPr>
          <p:cNvSpPr/>
          <p:nvPr/>
        </p:nvSpPr>
        <p:spPr>
          <a:xfrm>
            <a:off x="415162" y="5811779"/>
            <a:ext cx="5359160"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white chin and bib</a:t>
            </a:r>
            <a:endParaRPr lang="en-US" sz="4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sp>
        <p:nvSpPr>
          <p:cNvPr id="10" name="Rectangle 9">
            <a:extLst>
              <a:ext uri="{FF2B5EF4-FFF2-40B4-BE49-F238E27FC236}">
                <a16:creationId xmlns:a16="http://schemas.microsoft.com/office/drawing/2014/main" id="{B1DF220A-5A02-4A97-A652-A82C26D8D413}"/>
              </a:ext>
            </a:extLst>
          </p:cNvPr>
          <p:cNvSpPr/>
          <p:nvPr/>
        </p:nvSpPr>
        <p:spPr>
          <a:xfrm>
            <a:off x="1960202" y="2761717"/>
            <a:ext cx="2175596"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scruffy</a:t>
            </a:r>
            <a:endParaRPr lang="en-US" sz="4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sp>
        <p:nvSpPr>
          <p:cNvPr id="11" name="Rectangle 10">
            <a:extLst>
              <a:ext uri="{FF2B5EF4-FFF2-40B4-BE49-F238E27FC236}">
                <a16:creationId xmlns:a16="http://schemas.microsoft.com/office/drawing/2014/main" id="{65191C59-00D6-45DA-86EA-84795B6CD849}"/>
              </a:ext>
            </a:extLst>
          </p:cNvPr>
          <p:cNvSpPr/>
          <p:nvPr/>
        </p:nvSpPr>
        <p:spPr>
          <a:xfrm>
            <a:off x="6096000" y="0"/>
            <a:ext cx="6096001"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3" name="Picture 4" descr="Image">
            <a:extLst>
              <a:ext uri="{FF2B5EF4-FFF2-40B4-BE49-F238E27FC236}">
                <a16:creationId xmlns:a16="http://schemas.microsoft.com/office/drawing/2014/main" id="{48ECE12F-3B09-469C-85FC-1505AB8D2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01" t="58851" r="49985" b="4061"/>
          <a:stretch/>
        </p:blipFill>
        <p:spPr bwMode="auto">
          <a:xfrm>
            <a:off x="8007558" y="-22751"/>
            <a:ext cx="2261134" cy="31999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AA9B74D-2DAB-4046-87CC-F71D16451720}"/>
              </a:ext>
            </a:extLst>
          </p:cNvPr>
          <p:cNvSpPr/>
          <p:nvPr/>
        </p:nvSpPr>
        <p:spPr>
          <a:xfrm>
            <a:off x="7483396" y="3597489"/>
            <a:ext cx="3302507"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green eyed</a:t>
            </a:r>
            <a:endParaRPr lang="en-US" sz="4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sp>
        <p:nvSpPr>
          <p:cNvPr id="16" name="Rectangle 15">
            <a:extLst>
              <a:ext uri="{FF2B5EF4-FFF2-40B4-BE49-F238E27FC236}">
                <a16:creationId xmlns:a16="http://schemas.microsoft.com/office/drawing/2014/main" id="{4F5B8405-07A9-492D-B1A5-C8F9B694782B}"/>
              </a:ext>
            </a:extLst>
          </p:cNvPr>
          <p:cNvSpPr/>
          <p:nvPr/>
        </p:nvSpPr>
        <p:spPr>
          <a:xfrm>
            <a:off x="8190139" y="2885780"/>
            <a:ext cx="1935146"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glossy</a:t>
            </a:r>
            <a:endParaRPr lang="en-US" sz="4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sp>
        <p:nvSpPr>
          <p:cNvPr id="17" name="Rectangle 16">
            <a:extLst>
              <a:ext uri="{FF2B5EF4-FFF2-40B4-BE49-F238E27FC236}">
                <a16:creationId xmlns:a16="http://schemas.microsoft.com/office/drawing/2014/main" id="{E304AE22-BFAD-42E7-825C-33215E6ABD44}"/>
              </a:ext>
            </a:extLst>
          </p:cNvPr>
          <p:cNvSpPr/>
          <p:nvPr/>
        </p:nvSpPr>
        <p:spPr>
          <a:xfrm>
            <a:off x="6064251" y="5934890"/>
            <a:ext cx="6186919" cy="707886"/>
          </a:xfrm>
          <a:prstGeom prst="rect">
            <a:avLst/>
          </a:prstGeom>
          <a:noFill/>
        </p:spPr>
        <p:txBody>
          <a:bodyPr wrap="square" lIns="91440" tIns="45720" rIns="91440" bIns="45720">
            <a:spAutoFit/>
          </a:bodyPr>
          <a:lstStyle/>
          <a:p>
            <a:pPr algn="ctr"/>
            <a:r>
              <a:rPr lang="en-US" sz="4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black with one white sock</a:t>
            </a:r>
            <a:endParaRPr lang="en-US" sz="4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sp>
        <p:nvSpPr>
          <p:cNvPr id="18" name="Rectangle 17">
            <a:extLst>
              <a:ext uri="{FF2B5EF4-FFF2-40B4-BE49-F238E27FC236}">
                <a16:creationId xmlns:a16="http://schemas.microsoft.com/office/drawing/2014/main" id="{A7B95B89-6102-455B-9579-0108474DA6E7}"/>
              </a:ext>
            </a:extLst>
          </p:cNvPr>
          <p:cNvSpPr/>
          <p:nvPr/>
        </p:nvSpPr>
        <p:spPr>
          <a:xfrm>
            <a:off x="5996490" y="4354918"/>
            <a:ext cx="6186919" cy="1446550"/>
          </a:xfrm>
          <a:prstGeom prst="rect">
            <a:avLst/>
          </a:prstGeom>
          <a:noFill/>
        </p:spPr>
        <p:txBody>
          <a:bodyPr wrap="squar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red collar with heart shaped tag</a:t>
            </a:r>
            <a:endPar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5439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0"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F2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10">
            <a:extLst>
              <a:ext uri="{FF2B5EF4-FFF2-40B4-BE49-F238E27FC236}">
                <a16:creationId xmlns:a16="http://schemas.microsoft.com/office/drawing/2014/main" id="{D6BE8F0F-99CA-4624-BE99-E95152857094}"/>
              </a:ext>
            </a:extLst>
          </p:cNvPr>
          <p:cNvSpPr>
            <a:spLocks noGrp="1"/>
          </p:cNvSpPr>
          <p:nvPr>
            <p:ph idx="1"/>
          </p:nvPr>
        </p:nvSpPr>
        <p:spPr>
          <a:xfrm>
            <a:off x="477012" y="1325820"/>
            <a:ext cx="11127159" cy="4949249"/>
          </a:xfrm>
        </p:spPr>
        <p:txBody>
          <a:bodyPr vert="horz" lIns="91440" tIns="45720" rIns="91440" bIns="45720" rtlCol="0" anchor="t">
            <a:normAutofit/>
          </a:bodyPr>
          <a:lstStyle/>
          <a:p>
            <a:pPr>
              <a:lnSpc>
                <a:spcPct val="107000"/>
              </a:lnSpc>
              <a:spcAft>
                <a:spcPts val="800"/>
              </a:spcAft>
            </a:pPr>
            <a:r>
              <a:rPr lang="en-GB" sz="1400" dirty="0">
                <a:latin typeface="Andika"/>
                <a:ea typeface="Andika"/>
                <a:cs typeface="Andika"/>
              </a:rPr>
              <a:t>This lesson is pegged directly to Learning Outcome</a:t>
            </a:r>
            <a:r>
              <a:rPr lang="en-GB" sz="1400" dirty="0">
                <a:latin typeface="Andika" panose="02000000000000000000" pitchFamily="2" charset="0"/>
                <a:ea typeface="Andika" panose="02000000000000000000" pitchFamily="2" charset="0"/>
                <a:cs typeface="Andika" panose="02000000000000000000" pitchFamily="2" charset="0"/>
              </a:rPr>
              <a:t> </a:t>
            </a:r>
            <a:r>
              <a:rPr lang="en-GB" sz="1400" i="1" dirty="0">
                <a:latin typeface="Calibri" panose="020F0502020204030204" pitchFamily="34" charset="0"/>
                <a:ea typeface="Calibri" panose="020F0502020204030204" pitchFamily="34" charset="0"/>
                <a:cs typeface="Times New Roman" panose="02020603050405020304" pitchFamily="18" charset="0"/>
              </a:rPr>
              <a:t>LIT 5.3 I can respond to simple poems, stories, and plays by </a:t>
            </a:r>
            <a:r>
              <a:rPr lang="en-GB" sz="1400" b="1" i="1" dirty="0">
                <a:latin typeface="Calibri" panose="020F0502020204030204" pitchFamily="34" charset="0"/>
                <a:ea typeface="Calibri" panose="020F0502020204030204" pitchFamily="34" charset="0"/>
                <a:cs typeface="Times New Roman" panose="02020603050405020304" pitchFamily="18" charset="0"/>
              </a:rPr>
              <a:t>speaking and writing</a:t>
            </a:r>
            <a:r>
              <a:rPr lang="en-GB" sz="1400" i="1" dirty="0">
                <a:latin typeface="Calibri" panose="020F0502020204030204" pitchFamily="34" charset="0"/>
                <a:ea typeface="Calibri" panose="020F0502020204030204" pitchFamily="34" charset="0"/>
                <a:cs typeface="Times New Roman" panose="02020603050405020304" pitchFamily="18" charset="0"/>
              </a:rPr>
              <a:t> briefly about </a:t>
            </a:r>
            <a:r>
              <a:rPr lang="en-GB" sz="1400" b="1" i="1" dirty="0">
                <a:latin typeface="Calibri" panose="020F0502020204030204" pitchFamily="34" charset="0"/>
                <a:ea typeface="Calibri" panose="020F0502020204030204" pitchFamily="34" charset="0"/>
                <a:cs typeface="Times New Roman" panose="02020603050405020304" pitchFamily="18" charset="0"/>
              </a:rPr>
              <a:t>how I feel about the literary texts and about the events and characters</a:t>
            </a:r>
            <a:r>
              <a:rPr lang="en-GB" sz="1400" i="1" dirty="0">
                <a:latin typeface="Calibri" panose="020F0502020204030204" pitchFamily="34" charset="0"/>
                <a:ea typeface="Calibri" panose="020F0502020204030204" pitchFamily="34" charset="0"/>
                <a:cs typeface="Times New Roman" panose="02020603050405020304" pitchFamily="18" charset="0"/>
              </a:rPr>
              <a:t> in these texts.</a:t>
            </a:r>
            <a:endParaRPr lang="en-GB" sz="1400" i="1" dirty="0">
              <a:latin typeface="Andika" panose="02000000000000000000" pitchFamily="2" charset="0"/>
              <a:ea typeface="Andika" panose="02000000000000000000" pitchFamily="2" charset="0"/>
              <a:cs typeface="Andika" panose="02000000000000000000" pitchFamily="2" charset="0"/>
            </a:endParaRPr>
          </a:p>
          <a:p>
            <a:pPr>
              <a:lnSpc>
                <a:spcPct val="107000"/>
              </a:lnSpc>
              <a:spcAft>
                <a:spcPts val="800"/>
              </a:spcAft>
            </a:pPr>
            <a:r>
              <a:rPr lang="en-GB" sz="1400" dirty="0">
                <a:latin typeface="Andika" panose="02000000000000000000" pitchFamily="2" charset="0"/>
                <a:ea typeface="Andika" panose="02000000000000000000" pitchFamily="2" charset="0"/>
                <a:cs typeface="Andika" panose="02000000000000000000" pitchFamily="2" charset="0"/>
              </a:rPr>
              <a:t>Teachers are to refer to the Scheme of Work where each lesson is explained in more detail.</a:t>
            </a:r>
          </a:p>
          <a:p>
            <a:pPr>
              <a:lnSpc>
                <a:spcPct val="107000"/>
              </a:lnSpc>
              <a:spcAft>
                <a:spcPts val="800"/>
              </a:spcAft>
            </a:pPr>
            <a:r>
              <a:rPr lang="en-GB" sz="1400" dirty="0">
                <a:latin typeface="Andika" panose="02000000000000000000" pitchFamily="2" charset="0"/>
                <a:ea typeface="Andika" panose="02000000000000000000" pitchFamily="2" charset="0"/>
                <a:cs typeface="Andika" panose="02000000000000000000" pitchFamily="2" charset="0"/>
              </a:rPr>
              <a:t>The story in this lesson can be found on: </a:t>
            </a:r>
            <a:r>
              <a:rPr lang="en-GB" sz="1400" dirty="0">
                <a:latin typeface="Andika" panose="02000000000000000000" pitchFamily="2" charset="0"/>
                <a:ea typeface="Andika" panose="02000000000000000000" pitchFamily="2" charset="0"/>
                <a:cs typeface="Andika" panose="02000000000000000000" pitchFamily="2" charset="0"/>
                <a:hlinkClick r:id="rId3"/>
              </a:rPr>
              <a:t>https://www.youtube.com/watch?v=LIWXpiy8wwo&amp;t=154s</a:t>
            </a:r>
            <a:r>
              <a:rPr lang="en-GB" sz="1400" dirty="0">
                <a:latin typeface="Andika" panose="02000000000000000000" pitchFamily="2" charset="0"/>
                <a:ea typeface="Andika" panose="02000000000000000000" pitchFamily="2" charset="0"/>
                <a:cs typeface="Andika" panose="02000000000000000000" pitchFamily="2" charset="0"/>
              </a:rPr>
              <a:t>.  For the purpose of this lesson, we stopped the videoclip at 3:18.</a:t>
            </a:r>
          </a:p>
          <a:p>
            <a:pPr>
              <a:lnSpc>
                <a:spcPct val="150000"/>
              </a:lnSpc>
            </a:pPr>
            <a:r>
              <a:rPr lang="en-GB" sz="1400" dirty="0">
                <a:latin typeface="Andika"/>
                <a:ea typeface="Andika"/>
                <a:cs typeface="Andika"/>
              </a:rPr>
              <a:t>Effects are included to make the presentation more interactive.  Please present the PowerPoint in Slideshow mode. </a:t>
            </a: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r>
              <a:rPr lang="en-GB" sz="1400" dirty="0">
                <a:latin typeface="Andika"/>
                <a:ea typeface="Andika"/>
                <a:cs typeface="Andika"/>
              </a:rPr>
              <a:t>Wherever possible we have included the use of online apps to enhance the teaching and learning experience.</a:t>
            </a:r>
          </a:p>
          <a:p>
            <a:pPr>
              <a:lnSpc>
                <a:spcPct val="150000"/>
              </a:lnSpc>
            </a:pPr>
            <a:r>
              <a:rPr lang="en-GB" sz="1400" dirty="0">
                <a:latin typeface="Andika"/>
                <a:ea typeface="Andika"/>
                <a:cs typeface="Andika"/>
              </a:rPr>
              <a:t>The Notes section underneath the slides may contain some further points which can be developed during the lesson.</a:t>
            </a:r>
          </a:p>
          <a:p>
            <a:pPr>
              <a:lnSpc>
                <a:spcPct val="150000"/>
              </a:lnSpc>
            </a:pPr>
            <a:r>
              <a:rPr lang="en-GB" sz="1400" dirty="0">
                <a:latin typeface="Andika"/>
                <a:ea typeface="Andika"/>
                <a:cs typeface="Andika"/>
              </a:rPr>
              <a:t>Teachers are encouraged to adapt this PowerPoint presentation to meet the learners’ language needs.</a:t>
            </a:r>
          </a:p>
          <a:p>
            <a:pPr>
              <a:lnSpc>
                <a:spcPct val="150000"/>
              </a:lnSpc>
            </a:pPr>
            <a:r>
              <a:rPr lang="en-GB" sz="1400" dirty="0">
                <a:latin typeface="Andika"/>
                <a:ea typeface="Andika"/>
                <a:cs typeface="Andika"/>
              </a:rPr>
              <a:t>Tasks included in the PowerPoint presentation are also being shared as handouts.  </a:t>
            </a: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r>
              <a:rPr lang="en-GB" sz="1400" dirty="0">
                <a:latin typeface="Andika"/>
                <a:ea typeface="Andika"/>
                <a:cs typeface="Andika"/>
              </a:rPr>
              <a:t>For any comments, feedback or suggestions please email us at: </a:t>
            </a:r>
            <a:r>
              <a:rPr lang="en-GB" sz="1400" dirty="0">
                <a:latin typeface="Andika"/>
                <a:ea typeface="Andika"/>
                <a:cs typeface="Andika"/>
                <a:hlinkClick r:id="rId4"/>
              </a:rPr>
              <a:t>marie-claire.camilleri@ilearn.edu.mt</a:t>
            </a:r>
            <a:r>
              <a:rPr lang="en-GB" sz="1400" dirty="0">
                <a:latin typeface="Andika"/>
                <a:ea typeface="Andika"/>
                <a:cs typeface="Andika"/>
              </a:rPr>
              <a:t>; </a:t>
            </a:r>
            <a:r>
              <a:rPr lang="en-GB" sz="1400" dirty="0">
                <a:latin typeface="Andika"/>
                <a:ea typeface="Andika"/>
                <a:cs typeface="Andika"/>
                <a:hlinkClick r:id="rId5"/>
              </a:rPr>
              <a:t>urieth.attard@ilearn.edu.mt</a:t>
            </a:r>
            <a:r>
              <a:rPr lang="en-GB" sz="1400" dirty="0">
                <a:latin typeface="Andika"/>
                <a:ea typeface="Andika"/>
                <a:cs typeface="Andika"/>
              </a:rPr>
              <a:t>; </a:t>
            </a:r>
            <a:r>
              <a:rPr lang="en-GB" sz="1400" dirty="0">
                <a:latin typeface="Andika"/>
                <a:ea typeface="Andika"/>
                <a:cs typeface="Andika"/>
                <a:hlinkClick r:id="rId6"/>
              </a:rPr>
              <a:t>mary.jude.camilleri@ilearn.edu.mt</a:t>
            </a:r>
            <a:r>
              <a:rPr lang="en-GB" sz="1400" dirty="0">
                <a:latin typeface="Andika"/>
                <a:ea typeface="Andika"/>
                <a:cs typeface="Andika"/>
              </a:rPr>
              <a:t>.   You may also call the office on: 25983683.</a:t>
            </a:r>
            <a:endParaRPr lang="en-GB" sz="1400" dirty="0">
              <a:latin typeface="Andika" panose="02000000000000000000" pitchFamily="2" charset="0"/>
              <a:ea typeface="Andika" panose="02000000000000000000" pitchFamily="2" charset="0"/>
              <a:cs typeface="Andika" panose="02000000000000000000" pitchFamily="2" charset="0"/>
            </a:endParaRPr>
          </a:p>
        </p:txBody>
      </p:sp>
      <p:sp>
        <p:nvSpPr>
          <p:cNvPr id="6" name="Title 9">
            <a:extLst>
              <a:ext uri="{FF2B5EF4-FFF2-40B4-BE49-F238E27FC236}">
                <a16:creationId xmlns:a16="http://schemas.microsoft.com/office/drawing/2014/main" id="{C23546BF-0A39-49B5-836F-A418306918DF}"/>
              </a:ext>
            </a:extLst>
          </p:cNvPr>
          <p:cNvSpPr>
            <a:spLocks noGrp="1"/>
          </p:cNvSpPr>
          <p:nvPr>
            <p:ph type="title"/>
          </p:nvPr>
        </p:nvSpPr>
        <p:spPr>
          <a:xfrm>
            <a:off x="621737" y="480060"/>
            <a:ext cx="10515600" cy="805785"/>
          </a:xfrm>
        </p:spPr>
        <p:txBody>
          <a:bodyPr>
            <a:normAutofit/>
          </a:bodyPr>
          <a:lstStyle/>
          <a:p>
            <a:r>
              <a:rPr lang="en-GB" sz="2000" dirty="0">
                <a:latin typeface="Andika" panose="02000000000000000000" pitchFamily="2" charset="0"/>
                <a:ea typeface="Andika" panose="02000000000000000000" pitchFamily="2" charset="0"/>
                <a:cs typeface="Andika" panose="02000000000000000000" pitchFamily="2" charset="0"/>
              </a:rPr>
              <a:t>Notes for the Educator</a:t>
            </a:r>
          </a:p>
        </p:txBody>
      </p:sp>
      <p:cxnSp>
        <p:nvCxnSpPr>
          <p:cNvPr id="7" name="Straight Connector 6">
            <a:extLst>
              <a:ext uri="{FF2B5EF4-FFF2-40B4-BE49-F238E27FC236}">
                <a16:creationId xmlns:a16="http://schemas.microsoft.com/office/drawing/2014/main" id="{8C7CE980-3E74-44BE-B13F-EC5B461D1BCE}"/>
              </a:ext>
            </a:extLst>
          </p:cNvPr>
          <p:cNvCxnSpPr/>
          <p:nvPr/>
        </p:nvCxnSpPr>
        <p:spPr>
          <a:xfrm>
            <a:off x="604531" y="1147771"/>
            <a:ext cx="1055001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8C1849A-8EC7-45DA-9FDE-8AFE9A3B3D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5070" y="5935602"/>
            <a:ext cx="1483624" cy="425258"/>
          </a:xfrm>
          <a:prstGeom prst="rect">
            <a:avLst/>
          </a:prstGeom>
        </p:spPr>
      </p:pic>
    </p:spTree>
    <p:extLst>
      <p:ext uri="{BB962C8B-B14F-4D97-AF65-F5344CB8AC3E}">
        <p14:creationId xmlns:p14="http://schemas.microsoft.com/office/powerpoint/2010/main" val="410976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abby McTat: Amazon.co.uk: Donaldson, Julia, Scheffler, Axel: Books">
            <a:extLst>
              <a:ext uri="{FF2B5EF4-FFF2-40B4-BE49-F238E27FC236}">
                <a16:creationId xmlns:a16="http://schemas.microsoft.com/office/drawing/2014/main" id="{D13DB12F-F427-4C17-8AE7-45AEDD199F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76" t="20846" r="23151" b="11583"/>
          <a:stretch/>
        </p:blipFill>
        <p:spPr bwMode="auto">
          <a:xfrm>
            <a:off x="4176800" y="1027906"/>
            <a:ext cx="3342795" cy="46242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BCBE8CC2-5586-4621-8BFA-0AD256DDA242}"/>
              </a:ext>
            </a:extLst>
          </p:cNvPr>
          <p:cNvSpPr/>
          <p:nvPr/>
        </p:nvSpPr>
        <p:spPr>
          <a:xfrm>
            <a:off x="831909" y="543745"/>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1" name="Rectangle: Rounded Corners 10">
            <a:extLst>
              <a:ext uri="{FF2B5EF4-FFF2-40B4-BE49-F238E27FC236}">
                <a16:creationId xmlns:a16="http://schemas.microsoft.com/office/drawing/2014/main" id="{8CD1BCCF-0404-41E3-B020-AA3308206489}"/>
              </a:ext>
            </a:extLst>
          </p:cNvPr>
          <p:cNvSpPr/>
          <p:nvPr/>
        </p:nvSpPr>
        <p:spPr>
          <a:xfrm>
            <a:off x="831909" y="4290845"/>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49AACB0-203B-4F6F-ABED-F4ADB102DE84}"/>
              </a:ext>
            </a:extLst>
          </p:cNvPr>
          <p:cNvSpPr/>
          <p:nvPr/>
        </p:nvSpPr>
        <p:spPr>
          <a:xfrm>
            <a:off x="8015203" y="543745"/>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0FF4BC5B-9E00-44B2-ACAA-75EEF68834EE}"/>
              </a:ext>
            </a:extLst>
          </p:cNvPr>
          <p:cNvSpPr/>
          <p:nvPr/>
        </p:nvSpPr>
        <p:spPr>
          <a:xfrm>
            <a:off x="8011006" y="4198990"/>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24A38EC-13F2-4570-B845-C47CF9A31862}"/>
              </a:ext>
            </a:extLst>
          </p:cNvPr>
          <p:cNvSpPr/>
          <p:nvPr/>
        </p:nvSpPr>
        <p:spPr>
          <a:xfrm>
            <a:off x="1248596" y="0"/>
            <a:ext cx="1119217"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says</a:t>
            </a:r>
          </a:p>
        </p:txBody>
      </p:sp>
      <p:sp>
        <p:nvSpPr>
          <p:cNvPr id="15" name="Rectangle 14">
            <a:extLst>
              <a:ext uri="{FF2B5EF4-FFF2-40B4-BE49-F238E27FC236}">
                <a16:creationId xmlns:a16="http://schemas.microsoft.com/office/drawing/2014/main" id="{8B2718E5-E61D-4EF0-B76E-0348E28B5E22}"/>
              </a:ext>
            </a:extLst>
          </p:cNvPr>
          <p:cNvSpPr/>
          <p:nvPr/>
        </p:nvSpPr>
        <p:spPr>
          <a:xfrm>
            <a:off x="1194094" y="3697205"/>
            <a:ext cx="1173719"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does</a:t>
            </a:r>
          </a:p>
        </p:txBody>
      </p:sp>
      <p:sp>
        <p:nvSpPr>
          <p:cNvPr id="16" name="Rectangle 15">
            <a:extLst>
              <a:ext uri="{FF2B5EF4-FFF2-40B4-BE49-F238E27FC236}">
                <a16:creationId xmlns:a16="http://schemas.microsoft.com/office/drawing/2014/main" id="{B2BF7899-FACA-4653-AFEF-CE5A1DF9D4DA}"/>
              </a:ext>
            </a:extLst>
          </p:cNvPr>
          <p:cNvSpPr/>
          <p:nvPr/>
        </p:nvSpPr>
        <p:spPr>
          <a:xfrm>
            <a:off x="8660381" y="41959"/>
            <a:ext cx="1483098"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thinks</a:t>
            </a:r>
          </a:p>
        </p:txBody>
      </p:sp>
      <p:sp>
        <p:nvSpPr>
          <p:cNvPr id="17" name="Rectangle 16">
            <a:extLst>
              <a:ext uri="{FF2B5EF4-FFF2-40B4-BE49-F238E27FC236}">
                <a16:creationId xmlns:a16="http://schemas.microsoft.com/office/drawing/2014/main" id="{343A0C22-0976-4D38-B825-6B4CE3AC432B}"/>
              </a:ext>
            </a:extLst>
          </p:cNvPr>
          <p:cNvSpPr/>
          <p:nvPr/>
        </p:nvSpPr>
        <p:spPr>
          <a:xfrm>
            <a:off x="8732905" y="3697205"/>
            <a:ext cx="1191353"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feels</a:t>
            </a:r>
          </a:p>
        </p:txBody>
      </p:sp>
    </p:spTree>
    <p:extLst>
      <p:ext uri="{BB962C8B-B14F-4D97-AF65-F5344CB8AC3E}">
        <p14:creationId xmlns:p14="http://schemas.microsoft.com/office/powerpoint/2010/main" val="2237611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A2DF-A1EA-465D-B7D4-4C948BEEB875}"/>
              </a:ext>
            </a:extLst>
          </p:cNvPr>
          <p:cNvSpPr>
            <a:spLocks noGrp="1"/>
          </p:cNvSpPr>
          <p:nvPr>
            <p:ph type="title"/>
          </p:nvPr>
        </p:nvSpPr>
        <p:spPr/>
        <p:txBody>
          <a:bodyPr/>
          <a:lstStyle/>
          <a:p>
            <a:endParaRPr lang="en-GB"/>
          </a:p>
        </p:txBody>
      </p:sp>
      <p:pic>
        <p:nvPicPr>
          <p:cNvPr id="4" name="Tabby McTat - Read by Alan Mandel">
            <a:hlinkClick r:id="" action="ppaction://media"/>
            <a:extLst>
              <a:ext uri="{FF2B5EF4-FFF2-40B4-BE49-F238E27FC236}">
                <a16:creationId xmlns:a16="http://schemas.microsoft.com/office/drawing/2014/main" id="{01A202DC-3338-4EA3-839C-3A1FF90ABE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2162" y="109952"/>
            <a:ext cx="11347676" cy="6382923"/>
          </a:xfrm>
        </p:spPr>
      </p:pic>
    </p:spTree>
    <p:extLst>
      <p:ext uri="{BB962C8B-B14F-4D97-AF65-F5344CB8AC3E}">
        <p14:creationId xmlns:p14="http://schemas.microsoft.com/office/powerpoint/2010/main" val="201578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78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abby McTat: Amazon.co.uk: Donaldson, Julia, Scheffler, Axel: Books">
            <a:extLst>
              <a:ext uri="{FF2B5EF4-FFF2-40B4-BE49-F238E27FC236}">
                <a16:creationId xmlns:a16="http://schemas.microsoft.com/office/drawing/2014/main" id="{D13DB12F-F427-4C17-8AE7-45AEDD199F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76" t="20846" r="23151" b="11583"/>
          <a:stretch/>
        </p:blipFill>
        <p:spPr bwMode="auto">
          <a:xfrm>
            <a:off x="4176800" y="1027906"/>
            <a:ext cx="3342795" cy="46242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BCBE8CC2-5586-4621-8BFA-0AD256DDA242}"/>
              </a:ext>
            </a:extLst>
          </p:cNvPr>
          <p:cNvSpPr/>
          <p:nvPr/>
        </p:nvSpPr>
        <p:spPr>
          <a:xfrm>
            <a:off x="831909" y="543745"/>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1" name="Rectangle: Rounded Corners 10">
            <a:extLst>
              <a:ext uri="{FF2B5EF4-FFF2-40B4-BE49-F238E27FC236}">
                <a16:creationId xmlns:a16="http://schemas.microsoft.com/office/drawing/2014/main" id="{8CD1BCCF-0404-41E3-B020-AA3308206489}"/>
              </a:ext>
            </a:extLst>
          </p:cNvPr>
          <p:cNvSpPr/>
          <p:nvPr/>
        </p:nvSpPr>
        <p:spPr>
          <a:xfrm>
            <a:off x="831909" y="4290845"/>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49AACB0-203B-4F6F-ABED-F4ADB102DE84}"/>
              </a:ext>
            </a:extLst>
          </p:cNvPr>
          <p:cNvSpPr/>
          <p:nvPr/>
        </p:nvSpPr>
        <p:spPr>
          <a:xfrm>
            <a:off x="8015203" y="543745"/>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0FF4BC5B-9E00-44B2-ACAA-75EEF68834EE}"/>
              </a:ext>
            </a:extLst>
          </p:cNvPr>
          <p:cNvSpPr/>
          <p:nvPr/>
        </p:nvSpPr>
        <p:spPr>
          <a:xfrm>
            <a:off x="8011006" y="4198990"/>
            <a:ext cx="3342794" cy="2293885"/>
          </a:xfrm>
          <a:prstGeom prst="roundRect">
            <a:avLst/>
          </a:prstGeom>
          <a:no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24A38EC-13F2-4570-B845-C47CF9A31862}"/>
              </a:ext>
            </a:extLst>
          </p:cNvPr>
          <p:cNvSpPr/>
          <p:nvPr/>
        </p:nvSpPr>
        <p:spPr>
          <a:xfrm>
            <a:off x="1248596" y="0"/>
            <a:ext cx="1119217"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says</a:t>
            </a:r>
          </a:p>
        </p:txBody>
      </p:sp>
      <p:sp>
        <p:nvSpPr>
          <p:cNvPr id="15" name="Rectangle 14">
            <a:extLst>
              <a:ext uri="{FF2B5EF4-FFF2-40B4-BE49-F238E27FC236}">
                <a16:creationId xmlns:a16="http://schemas.microsoft.com/office/drawing/2014/main" id="{8B2718E5-E61D-4EF0-B76E-0348E28B5E22}"/>
              </a:ext>
            </a:extLst>
          </p:cNvPr>
          <p:cNvSpPr/>
          <p:nvPr/>
        </p:nvSpPr>
        <p:spPr>
          <a:xfrm>
            <a:off x="1194094" y="3697205"/>
            <a:ext cx="1173719"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does</a:t>
            </a:r>
          </a:p>
        </p:txBody>
      </p:sp>
      <p:sp>
        <p:nvSpPr>
          <p:cNvPr id="16" name="Rectangle 15">
            <a:extLst>
              <a:ext uri="{FF2B5EF4-FFF2-40B4-BE49-F238E27FC236}">
                <a16:creationId xmlns:a16="http://schemas.microsoft.com/office/drawing/2014/main" id="{B2BF7899-FACA-4653-AFEF-CE5A1DF9D4DA}"/>
              </a:ext>
            </a:extLst>
          </p:cNvPr>
          <p:cNvSpPr/>
          <p:nvPr/>
        </p:nvSpPr>
        <p:spPr>
          <a:xfrm>
            <a:off x="8660381" y="41959"/>
            <a:ext cx="1483098"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thinks</a:t>
            </a:r>
          </a:p>
        </p:txBody>
      </p:sp>
      <p:sp>
        <p:nvSpPr>
          <p:cNvPr id="17" name="Rectangle 16">
            <a:extLst>
              <a:ext uri="{FF2B5EF4-FFF2-40B4-BE49-F238E27FC236}">
                <a16:creationId xmlns:a16="http://schemas.microsoft.com/office/drawing/2014/main" id="{343A0C22-0976-4D38-B825-6B4CE3AC432B}"/>
              </a:ext>
            </a:extLst>
          </p:cNvPr>
          <p:cNvSpPr/>
          <p:nvPr/>
        </p:nvSpPr>
        <p:spPr>
          <a:xfrm>
            <a:off x="8732905" y="3697205"/>
            <a:ext cx="1191353" cy="646331"/>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feels</a:t>
            </a:r>
          </a:p>
        </p:txBody>
      </p:sp>
      <p:sp>
        <p:nvSpPr>
          <p:cNvPr id="2" name="TextBox 1">
            <a:extLst>
              <a:ext uri="{FF2B5EF4-FFF2-40B4-BE49-F238E27FC236}">
                <a16:creationId xmlns:a16="http://schemas.microsoft.com/office/drawing/2014/main" id="{FE9C88CC-5479-410E-BCAC-E82D8EE9086B}"/>
              </a:ext>
            </a:extLst>
          </p:cNvPr>
          <p:cNvSpPr txBox="1"/>
          <p:nvPr/>
        </p:nvSpPr>
        <p:spPr>
          <a:xfrm>
            <a:off x="958879" y="726607"/>
            <a:ext cx="3088853"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His meow is loud and strong.</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When he sings he says that he’s perfectly happy.</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He says nice words to Sock.</a:t>
            </a:r>
          </a:p>
        </p:txBody>
      </p:sp>
      <p:sp>
        <p:nvSpPr>
          <p:cNvPr id="18" name="TextBox 17">
            <a:extLst>
              <a:ext uri="{FF2B5EF4-FFF2-40B4-BE49-F238E27FC236}">
                <a16:creationId xmlns:a16="http://schemas.microsoft.com/office/drawing/2014/main" id="{F22FD9A3-1DDC-48B9-B1F8-C9CECC4420C1}"/>
              </a:ext>
            </a:extLst>
          </p:cNvPr>
          <p:cNvSpPr txBox="1"/>
          <p:nvPr/>
        </p:nvSpPr>
        <p:spPr>
          <a:xfrm>
            <a:off x="8144268" y="688290"/>
            <a:ext cx="3088853" cy="147732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He thinks that Fred went off without him.</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He wonders what happened to Fred.</a:t>
            </a:r>
          </a:p>
        </p:txBody>
      </p:sp>
      <p:sp>
        <p:nvSpPr>
          <p:cNvPr id="19" name="TextBox 18">
            <a:extLst>
              <a:ext uri="{FF2B5EF4-FFF2-40B4-BE49-F238E27FC236}">
                <a16:creationId xmlns:a16="http://schemas.microsoft.com/office/drawing/2014/main" id="{D6F4ABD5-07B4-445D-A437-297170B07030}"/>
              </a:ext>
            </a:extLst>
          </p:cNvPr>
          <p:cNvSpPr txBox="1"/>
          <p:nvPr/>
        </p:nvSpPr>
        <p:spPr>
          <a:xfrm>
            <a:off x="838200" y="4343536"/>
            <a:ext cx="3342794" cy="230832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Sings, takes a stroll, chats with Sock.</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Waits for Fred to come back</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Washes Prunella, pounces on Pat, hides the car keys, flattens the newspaper</a:t>
            </a:r>
          </a:p>
        </p:txBody>
      </p:sp>
      <p:sp>
        <p:nvSpPr>
          <p:cNvPr id="20" name="TextBox 19">
            <a:extLst>
              <a:ext uri="{FF2B5EF4-FFF2-40B4-BE49-F238E27FC236}">
                <a16:creationId xmlns:a16="http://schemas.microsoft.com/office/drawing/2014/main" id="{8F4657AD-863C-46BD-B95C-BF3D98FEB397}"/>
              </a:ext>
            </a:extLst>
          </p:cNvPr>
          <p:cNvSpPr txBox="1"/>
          <p:nvPr/>
        </p:nvSpPr>
        <p:spPr>
          <a:xfrm>
            <a:off x="8015203" y="4429451"/>
            <a:ext cx="3342794" cy="230832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Happy to be with the busker</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Lonely, abandoned, afraid when he can’t find the busker</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Confused</a:t>
            </a:r>
          </a:p>
          <a:p>
            <a:pPr marL="285750" indent="-285750">
              <a:buFont typeface="Arial" panose="020B0604020202020204" pitchFamily="34" charset="0"/>
              <a:buChar char="•"/>
            </a:pPr>
            <a:r>
              <a:rPr lang="en-GB" dirty="0">
                <a:latin typeface="Cavolini" panose="03000502040302020204" pitchFamily="66" charset="0"/>
                <a:ea typeface="Andika" panose="02000000000000000000" pitchFamily="2" charset="0"/>
                <a:cs typeface="Cavolini" panose="03000502040302020204" pitchFamily="66" charset="0"/>
              </a:rPr>
              <a:t>In love/relieved</a:t>
            </a:r>
          </a:p>
          <a:p>
            <a:pPr marL="285750" indent="-285750">
              <a:buFont typeface="Arial" panose="020B0604020202020204" pitchFamily="34" charset="0"/>
              <a:buChar char="•"/>
            </a:pPr>
            <a:endParaRPr lang="en-GB" dirty="0">
              <a:latin typeface="Cavolini" panose="03000502040302020204" pitchFamily="66" charset="0"/>
              <a:ea typeface="Andika" panose="02000000000000000000" pitchFamily="2" charset="0"/>
              <a:cs typeface="Cavolini" panose="03000502040302020204" pitchFamily="66" charset="0"/>
            </a:endParaRPr>
          </a:p>
        </p:txBody>
      </p:sp>
    </p:spTree>
    <p:extLst>
      <p:ext uri="{BB962C8B-B14F-4D97-AF65-F5344CB8AC3E}">
        <p14:creationId xmlns:p14="http://schemas.microsoft.com/office/powerpoint/2010/main" val="6133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8" grpId="0" build="p"/>
      <p:bldP spid="19" grpId="0" build="p"/>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hlinkClick r:id="rId2"/>
            <a:extLst>
              <a:ext uri="{FF2B5EF4-FFF2-40B4-BE49-F238E27FC236}">
                <a16:creationId xmlns:a16="http://schemas.microsoft.com/office/drawing/2014/main" id="{3E3D8BFE-2A26-4E1C-BF97-0F675ED6A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260" y="4936067"/>
            <a:ext cx="2712425" cy="779822"/>
          </a:xfrm>
          <a:prstGeom prst="rect">
            <a:avLst/>
          </a:prstGeom>
        </p:spPr>
      </p:pic>
      <p:sp>
        <p:nvSpPr>
          <p:cNvPr id="25"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488F602-FC7F-4570-8CF0-69501657412F}"/>
              </a:ext>
            </a:extLst>
          </p:cNvPr>
          <p:cNvSpPr/>
          <p:nvPr/>
        </p:nvSpPr>
        <p:spPr>
          <a:xfrm>
            <a:off x="2554687" y="1988152"/>
            <a:ext cx="7079226" cy="31393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Thank you for using this resource.</a:t>
            </a: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Check out our latest resources below.</a:t>
            </a:r>
            <a:b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03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30636B-310D-43FC-9E2F-23C1FE67743A}"/>
              </a:ext>
            </a:extLst>
          </p:cNvPr>
          <p:cNvPicPr>
            <a:picLocks noChangeAspect="1"/>
          </p:cNvPicPr>
          <p:nvPr/>
        </p:nvPicPr>
        <p:blipFill>
          <a:blip r:embed="rId3"/>
          <a:stretch>
            <a:fillRect/>
          </a:stretch>
        </p:blipFill>
        <p:spPr>
          <a:xfrm>
            <a:off x="6096000" y="0"/>
            <a:ext cx="5455644" cy="6777198"/>
          </a:xfrm>
          <a:prstGeom prst="rect">
            <a:avLst/>
          </a:prstGeom>
        </p:spPr>
      </p:pic>
      <p:pic>
        <p:nvPicPr>
          <p:cNvPr id="1028" name="Picture 4" descr="Line Art,Area,Monochrome Photography PNG Clipart - Royalty Free SVG / PNG">
            <a:extLst>
              <a:ext uri="{FF2B5EF4-FFF2-40B4-BE49-F238E27FC236}">
                <a16:creationId xmlns:a16="http://schemas.microsoft.com/office/drawing/2014/main" id="{314E096D-302D-4095-8898-4E65B568D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39" y="104085"/>
            <a:ext cx="3136024" cy="2566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8B0A217-7EFB-4D19-A817-8D0D39B07A64}"/>
              </a:ext>
            </a:extLst>
          </p:cNvPr>
          <p:cNvSpPr/>
          <p:nvPr/>
        </p:nvSpPr>
        <p:spPr>
          <a:xfrm>
            <a:off x="640356" y="473818"/>
            <a:ext cx="2351926" cy="923330"/>
          </a:xfrm>
          <a:prstGeom prst="rect">
            <a:avLst/>
          </a:prstGeom>
          <a:noFill/>
        </p:spPr>
        <p:txBody>
          <a:bodyPr wrap="none" lIns="91440" tIns="45720" rIns="91440" bIns="45720">
            <a:spAutoFit/>
          </a:bodyPr>
          <a:lstStyle/>
          <a:p>
            <a:pPr algn="ctr"/>
            <a:r>
              <a:rPr lang="en-US" sz="5400" b="1" cap="none" spc="0" dirty="0">
                <a:ln w="22225">
                  <a:solidFill>
                    <a:srgbClr val="002060"/>
                  </a:solidFill>
                  <a:prstDash val="solid"/>
                </a:ln>
                <a:solidFill>
                  <a:srgbClr val="92D050"/>
                </a:solidFill>
                <a:effectLst/>
                <a:latin typeface="Andika" panose="02000000000000000000" pitchFamily="2" charset="0"/>
                <a:ea typeface="Andika" panose="02000000000000000000" pitchFamily="2" charset="0"/>
                <a:cs typeface="Andika" panose="02000000000000000000" pitchFamily="2" charset="0"/>
              </a:rPr>
              <a:t>I see…</a:t>
            </a:r>
          </a:p>
        </p:txBody>
      </p:sp>
      <p:pic>
        <p:nvPicPr>
          <p:cNvPr id="1030" name="Picture 6" descr="Heart,Love,Organ PNG Clipart - Royalty Free SVG / PNG">
            <a:extLst>
              <a:ext uri="{FF2B5EF4-FFF2-40B4-BE49-F238E27FC236}">
                <a16:creationId xmlns:a16="http://schemas.microsoft.com/office/drawing/2014/main" id="{90628354-571F-4202-BD79-0C58F59C3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192" y="1518201"/>
            <a:ext cx="3580939" cy="30452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09F9B50-8232-4E58-AA96-7DA6ACA5BD97}"/>
              </a:ext>
            </a:extLst>
          </p:cNvPr>
          <p:cNvSpPr/>
          <p:nvPr/>
        </p:nvSpPr>
        <p:spPr>
          <a:xfrm>
            <a:off x="2773615" y="2384704"/>
            <a:ext cx="2906565" cy="923330"/>
          </a:xfrm>
          <a:prstGeom prst="rect">
            <a:avLst/>
          </a:prstGeom>
          <a:noFill/>
        </p:spPr>
        <p:txBody>
          <a:bodyPr wrap="none" lIns="91440" tIns="45720" rIns="91440" bIns="45720">
            <a:spAutoFit/>
          </a:bodyPr>
          <a:lstStyle/>
          <a:p>
            <a:pPr algn="ctr"/>
            <a:r>
              <a:rPr lang="en-US" sz="5400" b="1" cap="none" spc="0" dirty="0">
                <a:ln w="22225">
                  <a:solidFill>
                    <a:srgbClr val="002060"/>
                  </a:solidFill>
                  <a:prstDash val="solid"/>
                </a:ln>
                <a:solidFill>
                  <a:srgbClr val="92D050"/>
                </a:solidFill>
                <a:effectLst/>
                <a:latin typeface="Andika" panose="02000000000000000000" pitchFamily="2" charset="0"/>
                <a:ea typeface="Andika" panose="02000000000000000000" pitchFamily="2" charset="0"/>
                <a:cs typeface="Andika" panose="02000000000000000000" pitchFamily="2" charset="0"/>
              </a:rPr>
              <a:t>I think…</a:t>
            </a:r>
          </a:p>
        </p:txBody>
      </p:sp>
      <p:pic>
        <p:nvPicPr>
          <p:cNvPr id="1032" name="Picture 8" descr="Thought Callout clip art Free vector in Open office drawing svg ( .svg )  vector illustration graphic art design format format for free download  42.35KB">
            <a:extLst>
              <a:ext uri="{FF2B5EF4-FFF2-40B4-BE49-F238E27FC236}">
                <a16:creationId xmlns:a16="http://schemas.microsoft.com/office/drawing/2014/main" id="{59354920-74AC-480E-8C6A-E1D5C9722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3639" y="4684462"/>
            <a:ext cx="3166291" cy="19431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593AA9A-5765-4872-9EE9-D756F69B8853}"/>
              </a:ext>
            </a:extLst>
          </p:cNvPr>
          <p:cNvSpPr/>
          <p:nvPr/>
        </p:nvSpPr>
        <p:spPr>
          <a:xfrm>
            <a:off x="354055" y="5054195"/>
            <a:ext cx="3025187" cy="769441"/>
          </a:xfrm>
          <a:prstGeom prst="rect">
            <a:avLst/>
          </a:prstGeom>
          <a:noFill/>
        </p:spPr>
        <p:txBody>
          <a:bodyPr wrap="none" lIns="91440" tIns="45720" rIns="91440" bIns="45720">
            <a:spAutoFit/>
          </a:bodyPr>
          <a:lstStyle/>
          <a:p>
            <a:pPr algn="ctr"/>
            <a:r>
              <a:rPr lang="en-US" sz="4400" b="1" cap="none" spc="0" dirty="0">
                <a:ln w="22225">
                  <a:solidFill>
                    <a:srgbClr val="002060"/>
                  </a:solidFill>
                  <a:prstDash val="solid"/>
                </a:ln>
                <a:solidFill>
                  <a:srgbClr val="92D050"/>
                </a:solidFill>
                <a:effectLst/>
                <a:latin typeface="Andika" panose="02000000000000000000" pitchFamily="2" charset="0"/>
                <a:ea typeface="Andika" panose="02000000000000000000" pitchFamily="2" charset="0"/>
                <a:cs typeface="Andika" panose="02000000000000000000" pitchFamily="2" charset="0"/>
              </a:rPr>
              <a:t>I wonder…</a:t>
            </a:r>
          </a:p>
        </p:txBody>
      </p:sp>
    </p:spTree>
    <p:extLst>
      <p:ext uri="{BB962C8B-B14F-4D97-AF65-F5344CB8AC3E}">
        <p14:creationId xmlns:p14="http://schemas.microsoft.com/office/powerpoint/2010/main" val="240715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480060" y="468630"/>
            <a:ext cx="11269980" cy="592074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4AA4FD-2824-455B-99C8-B23A31C34BB8}"/>
              </a:ext>
            </a:extLst>
          </p:cNvPr>
          <p:cNvSpPr/>
          <p:nvPr/>
        </p:nvSpPr>
        <p:spPr>
          <a:xfrm rot="21278184">
            <a:off x="1079999" y="2296696"/>
            <a:ext cx="4738798" cy="1862048"/>
          </a:xfrm>
          <a:prstGeom prst="rect">
            <a:avLst/>
          </a:prstGeom>
          <a:solidFill>
            <a:schemeClr val="bg1"/>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busker</a:t>
            </a:r>
          </a:p>
        </p:txBody>
      </p:sp>
      <p:pic>
        <p:nvPicPr>
          <p:cNvPr id="2050" name="Picture 2" descr="Busker Clipart #1 - 17 Royalty-Free (RF) Illustrations">
            <a:extLst>
              <a:ext uri="{FF2B5EF4-FFF2-40B4-BE49-F238E27FC236}">
                <a16:creationId xmlns:a16="http://schemas.microsoft.com/office/drawing/2014/main" id="{13EE75A7-934E-4509-B682-89E05921B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83"/>
          <a:stretch/>
        </p:blipFill>
        <p:spPr bwMode="auto">
          <a:xfrm>
            <a:off x="7318330" y="1285202"/>
            <a:ext cx="3870325" cy="409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4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480060" y="468630"/>
            <a:ext cx="11269980" cy="592074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4AA4FD-2824-455B-99C8-B23A31C34BB8}"/>
              </a:ext>
            </a:extLst>
          </p:cNvPr>
          <p:cNvSpPr/>
          <p:nvPr/>
        </p:nvSpPr>
        <p:spPr>
          <a:xfrm rot="21278184">
            <a:off x="1059314" y="2399565"/>
            <a:ext cx="5679761" cy="1862048"/>
          </a:xfrm>
          <a:prstGeom prst="rect">
            <a:avLst/>
          </a:prstGeom>
          <a:solidFill>
            <a:schemeClr val="bg1"/>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checked</a:t>
            </a:r>
          </a:p>
        </p:txBody>
      </p:sp>
      <p:pic>
        <p:nvPicPr>
          <p:cNvPr id="6" name="Picture 2" descr="Checkered Pattern: 17 Best Known Types Of Checks – Sewing Skills">
            <a:extLst>
              <a:ext uri="{FF2B5EF4-FFF2-40B4-BE49-F238E27FC236}">
                <a16:creationId xmlns:a16="http://schemas.microsoft.com/office/drawing/2014/main" id="{B7F1A512-2BF0-4DC3-B7E8-D8E008385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160" y="1295400"/>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ed hat Burberry - Gov US">
            <a:extLst>
              <a:ext uri="{FF2B5EF4-FFF2-40B4-BE49-F238E27FC236}">
                <a16:creationId xmlns:a16="http://schemas.microsoft.com/office/drawing/2014/main" id="{34825F25-4322-465F-9C6D-5307CFCB1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831" b="20276"/>
          <a:stretch/>
        </p:blipFill>
        <p:spPr bwMode="auto">
          <a:xfrm>
            <a:off x="7173143" y="3714750"/>
            <a:ext cx="254068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04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480060" y="468630"/>
            <a:ext cx="11269980" cy="592074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4AA4FD-2824-455B-99C8-B23A31C34BB8}"/>
              </a:ext>
            </a:extLst>
          </p:cNvPr>
          <p:cNvSpPr/>
          <p:nvPr/>
        </p:nvSpPr>
        <p:spPr>
          <a:xfrm rot="21278184">
            <a:off x="2021118" y="2399565"/>
            <a:ext cx="3756157" cy="1862048"/>
          </a:xfrm>
          <a:prstGeom prst="rect">
            <a:avLst/>
          </a:prstGeom>
          <a:solidFill>
            <a:schemeClr val="bg1"/>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stroll</a:t>
            </a:r>
          </a:p>
        </p:txBody>
      </p:sp>
      <p:pic>
        <p:nvPicPr>
          <p:cNvPr id="8" name="Picture 7">
            <a:extLst>
              <a:ext uri="{FF2B5EF4-FFF2-40B4-BE49-F238E27FC236}">
                <a16:creationId xmlns:a16="http://schemas.microsoft.com/office/drawing/2014/main" id="{30DA753D-A0E0-4C61-B149-C5EC7C6BAED4}"/>
              </a:ext>
            </a:extLst>
          </p:cNvPr>
          <p:cNvPicPr>
            <a:picLocks noChangeAspect="1"/>
          </p:cNvPicPr>
          <p:nvPr/>
        </p:nvPicPr>
        <p:blipFill rotWithShape="1">
          <a:blip r:embed="rId3"/>
          <a:srcRect b="7137"/>
          <a:stretch/>
        </p:blipFill>
        <p:spPr>
          <a:xfrm>
            <a:off x="7117936" y="826322"/>
            <a:ext cx="3633149" cy="5205356"/>
          </a:xfrm>
          <a:prstGeom prst="rect">
            <a:avLst/>
          </a:prstGeom>
        </p:spPr>
      </p:pic>
    </p:spTree>
    <p:extLst>
      <p:ext uri="{BB962C8B-B14F-4D97-AF65-F5344CB8AC3E}">
        <p14:creationId xmlns:p14="http://schemas.microsoft.com/office/powerpoint/2010/main" val="32957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480060" y="468630"/>
            <a:ext cx="11269980" cy="592074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4AA4FD-2824-455B-99C8-B23A31C34BB8}"/>
              </a:ext>
            </a:extLst>
          </p:cNvPr>
          <p:cNvSpPr/>
          <p:nvPr/>
        </p:nvSpPr>
        <p:spPr>
          <a:xfrm>
            <a:off x="2037148" y="2399565"/>
            <a:ext cx="3724097" cy="1862048"/>
          </a:xfrm>
          <a:prstGeom prst="rect">
            <a:avLst/>
          </a:prstGeom>
          <a:solidFill>
            <a:schemeClr val="bg1"/>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block</a:t>
            </a:r>
          </a:p>
        </p:txBody>
      </p:sp>
      <p:pic>
        <p:nvPicPr>
          <p:cNvPr id="6" name="Picture 2" descr="Walking Around City Stock Illustrations – 200 Walking Around City Stock  Illustrations, Vectors &amp; Clipart - Dreamstime">
            <a:extLst>
              <a:ext uri="{FF2B5EF4-FFF2-40B4-BE49-F238E27FC236}">
                <a16:creationId xmlns:a16="http://schemas.microsoft.com/office/drawing/2014/main" id="{0736A1BF-7228-4388-84BB-58A5B0C8E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107" y="1721584"/>
            <a:ext cx="4751070" cy="341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8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480060" y="468630"/>
            <a:ext cx="11269980" cy="592074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4AA4FD-2824-455B-99C8-B23A31C34BB8}"/>
              </a:ext>
            </a:extLst>
          </p:cNvPr>
          <p:cNvSpPr/>
          <p:nvPr/>
        </p:nvSpPr>
        <p:spPr>
          <a:xfrm>
            <a:off x="1387931" y="2399565"/>
            <a:ext cx="4373313" cy="1862048"/>
          </a:xfrm>
          <a:prstGeom prst="rect">
            <a:avLst/>
          </a:prstGeom>
          <a:solidFill>
            <a:schemeClr val="bg1"/>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glossy</a:t>
            </a:r>
          </a:p>
        </p:txBody>
      </p:sp>
      <p:pic>
        <p:nvPicPr>
          <p:cNvPr id="7" name="Picture 6" descr="Buy SWANWOOD Men's Lace-Up Glossy Thick Layer Patent Black Formal Shoes at  Amazon.in">
            <a:extLst>
              <a:ext uri="{FF2B5EF4-FFF2-40B4-BE49-F238E27FC236}">
                <a16:creationId xmlns:a16="http://schemas.microsoft.com/office/drawing/2014/main" id="{9766E294-E162-4ED2-9871-386B184F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304" y="1277778"/>
            <a:ext cx="4276725" cy="356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0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461010" y="468630"/>
            <a:ext cx="11269980" cy="592074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4AA4FD-2824-455B-99C8-B23A31C34BB8}"/>
              </a:ext>
            </a:extLst>
          </p:cNvPr>
          <p:cNvSpPr/>
          <p:nvPr/>
        </p:nvSpPr>
        <p:spPr>
          <a:xfrm rot="21221982">
            <a:off x="996066" y="1566952"/>
            <a:ext cx="5865709" cy="1862048"/>
          </a:xfrm>
          <a:prstGeom prst="rect">
            <a:avLst/>
          </a:prstGeom>
          <a:solidFill>
            <a:schemeClr val="bg1"/>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chatting</a:t>
            </a:r>
          </a:p>
        </p:txBody>
      </p:sp>
      <p:pic>
        <p:nvPicPr>
          <p:cNvPr id="6" name="Picture 2" descr="Free Talking Cliparts, Download Free Clip Art, Free Clip Art on Clipart  Library">
            <a:extLst>
              <a:ext uri="{FF2B5EF4-FFF2-40B4-BE49-F238E27FC236}">
                <a16:creationId xmlns:a16="http://schemas.microsoft.com/office/drawing/2014/main" id="{9090BF07-974A-4265-ADBE-E6E0C01AD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00" y="2497976"/>
            <a:ext cx="4510472" cy="38673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478D3FA-AA8A-4970-A8DD-4851A00783A0}"/>
              </a:ext>
            </a:extLst>
          </p:cNvPr>
          <p:cNvSpPr/>
          <p:nvPr/>
        </p:nvSpPr>
        <p:spPr>
          <a:xfrm rot="21171495">
            <a:off x="1071125" y="1741568"/>
            <a:ext cx="3165542" cy="1820100"/>
          </a:xfrm>
          <a:prstGeom prst="round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78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45B802E7915E4A9EAE50A554949258" ma:contentTypeVersion="13" ma:contentTypeDescription="Create a new document." ma:contentTypeScope="" ma:versionID="80bd06f5540f124fb2c5fcd2d0d42155">
  <xsd:schema xmlns:xsd="http://www.w3.org/2001/XMLSchema" xmlns:xs="http://www.w3.org/2001/XMLSchema" xmlns:p="http://schemas.microsoft.com/office/2006/metadata/properties" xmlns:ns3="fa276554-a315-4eb0-8828-08adb05f0a88" xmlns:ns4="951fb4ba-5d5d-4f38-81cd-d6cbb08664b3" targetNamespace="http://schemas.microsoft.com/office/2006/metadata/properties" ma:root="true" ma:fieldsID="f44ea7170d057543772f3ecbc16b49d8" ns3:_="" ns4:_="">
    <xsd:import namespace="fa276554-a315-4eb0-8828-08adb05f0a88"/>
    <xsd:import namespace="951fb4ba-5d5d-4f38-81cd-d6cbb0866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76554-a315-4eb0-8828-08adb05f0a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fb4ba-5d5d-4f38-81cd-d6cbb0866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BECAE2-031F-41A1-8200-1AA52DE3F7A9}">
  <ds:schemaRefs>
    <ds:schemaRef ds:uri="http://schemas.microsoft.com/sharepoint/v3/contenttype/forms"/>
  </ds:schemaRefs>
</ds:datastoreItem>
</file>

<file path=customXml/itemProps2.xml><?xml version="1.0" encoding="utf-8"?>
<ds:datastoreItem xmlns:ds="http://schemas.openxmlformats.org/officeDocument/2006/customXml" ds:itemID="{34CB6DA8-D235-4BC0-8AB0-D59B724B9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276554-a315-4eb0-8828-08adb05f0a88"/>
    <ds:schemaRef ds:uri="951fb4ba-5d5d-4f38-81cd-d6cbb0866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B5CB58-586B-4003-9A91-E49D465485FB}">
  <ds:schemaRefs>
    <ds:schemaRef ds:uri="951fb4ba-5d5d-4f38-81cd-d6cbb08664b3"/>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fa276554-a315-4eb0-8828-08adb05f0a8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650</TotalTime>
  <Words>1047</Words>
  <Application>Microsoft Office PowerPoint</Application>
  <PresentationFormat>Widescreen</PresentationFormat>
  <Paragraphs>115</Paragraphs>
  <Slides>23</Slides>
  <Notes>20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Calibri Light</vt:lpstr>
      <vt:lpstr>Arial</vt:lpstr>
      <vt:lpstr>Cavolini</vt:lpstr>
      <vt:lpstr>Andika</vt:lpstr>
      <vt:lpstr>Aharoni</vt:lpstr>
      <vt:lpstr>Calibri</vt:lpstr>
      <vt:lpstr>Office Theme</vt:lpstr>
      <vt:lpstr>1_Office Theme</vt:lpstr>
      <vt:lpstr>Pets</vt:lpstr>
      <vt:lpstr>Notes for the Educator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am learning how to respond to a story.</vt:lpstr>
      <vt:lpstr>PowerPoint Presentation</vt:lpstr>
      <vt:lpstr>PowerPoint Presentation</vt:lpstr>
      <vt:lpstr>Think about this story…</vt:lpstr>
      <vt:lpstr>Think about this text…</vt:lpstr>
      <vt:lpstr>What was the author’s purpose in writing this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Safety</dc:title>
  <dc:creator>urieth aquilina</dc:creator>
  <cp:lastModifiedBy>urieth aquilina</cp:lastModifiedBy>
  <cp:revision>50</cp:revision>
  <dcterms:created xsi:type="dcterms:W3CDTF">2021-02-22T11:59:21Z</dcterms:created>
  <dcterms:modified xsi:type="dcterms:W3CDTF">2021-03-26T15:10:32Z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0x010100F345B802E7915E4A9EAE50A554949258</vt:lpwstr>
  </property>
</Properties>
</file>