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7" r:id="rId2"/>
    <p:sldId id="301" r:id="rId3"/>
    <p:sldId id="298" r:id="rId4"/>
    <p:sldId id="299" r:id="rId5"/>
    <p:sldId id="256" r:id="rId6"/>
    <p:sldId id="265" r:id="rId7"/>
    <p:sldId id="266" r:id="rId8"/>
    <p:sldId id="267" r:id="rId9"/>
    <p:sldId id="262" r:id="rId10"/>
    <p:sldId id="264" r:id="rId11"/>
    <p:sldId id="268" r:id="rId12"/>
    <p:sldId id="272" r:id="rId13"/>
    <p:sldId id="273" r:id="rId14"/>
    <p:sldId id="257" r:id="rId15"/>
    <p:sldId id="275" r:id="rId16"/>
    <p:sldId id="276" r:id="rId17"/>
  </p:sldIdLst>
  <p:sldSz cx="12192000" cy="6858000"/>
  <p:notesSz cx="6858000" cy="9144000"/>
  <p:embeddedFontLst>
    <p:embeddedFont>
      <p:font typeface="Aharoni" panose="02010803020104030203" pitchFamily="2" charset="-79"/>
      <p:bold r:id="rId19"/>
    </p:embeddedFont>
    <p:embeddedFont>
      <p:font typeface="Andika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volini" panose="03000502040302020204" pitchFamily="66" charset="0"/>
      <p:regular r:id="rId27"/>
      <p:bold r:id="rId28"/>
      <p:italic r:id="rId29"/>
      <p:boldItalic r:id="rId30"/>
    </p:embeddedFont>
    <p:embeddedFont>
      <p:font typeface="Dina's Handwriting" panose="03000600000000000000" pitchFamily="66" charset="0"/>
      <p:regular r:id="rId31"/>
    </p:embeddedFont>
    <p:embeddedFont>
      <p:font typeface="Segoe Print" panose="02000600000000000000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99FF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4AEB5-7DAA-4844-93CD-A28B60763EE0}" v="14" dt="2021-03-22T20:53:39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290" autoAdjust="0"/>
  </p:normalViewPr>
  <p:slideViewPr>
    <p:cSldViewPr snapToGrid="0">
      <p:cViewPr varScale="1">
        <p:scale>
          <a:sx n="63" d="100"/>
          <a:sy n="63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75441522-1268-482d-b74b-a084f810ee66" providerId="ADAL" clId="{C2C4AEB5-7DAA-4844-93CD-A28B60763EE0}"/>
    <pc:docChg chg="undo custSel addSld delSld modSld">
      <pc:chgData name="Urieth Attard" userId="75441522-1268-482d-b74b-a084f810ee66" providerId="ADAL" clId="{C2C4AEB5-7DAA-4844-93CD-A28B60763EE0}" dt="2021-03-22T20:53:46.914" v="78" actId="1076"/>
      <pc:docMkLst>
        <pc:docMk/>
      </pc:docMkLst>
      <pc:sldChg chg="modSp modNotesTx">
        <pc:chgData name="Urieth Attard" userId="75441522-1268-482d-b74b-a084f810ee66" providerId="ADAL" clId="{C2C4AEB5-7DAA-4844-93CD-A28B60763EE0}" dt="2021-03-14T20:05:25.574" v="30" actId="1076"/>
        <pc:sldMkLst>
          <pc:docMk/>
          <pc:sldMk cId="1320217931" sldId="256"/>
        </pc:sldMkLst>
        <pc:picChg chg="mod">
          <ac:chgData name="Urieth Attard" userId="75441522-1268-482d-b74b-a084f810ee66" providerId="ADAL" clId="{C2C4AEB5-7DAA-4844-93CD-A28B60763EE0}" dt="2021-03-14T20:05:25.574" v="30" actId="1076"/>
          <ac:picMkLst>
            <pc:docMk/>
            <pc:sldMk cId="1320217931" sldId="256"/>
            <ac:picMk id="4" creationId="{6E221FFC-68BA-4ADD-9C7A-C461C6D76F88}"/>
          </ac:picMkLst>
        </pc:picChg>
      </pc:sldChg>
      <pc:sldChg chg="del">
        <pc:chgData name="Urieth Attard" userId="75441522-1268-482d-b74b-a084f810ee66" providerId="ADAL" clId="{C2C4AEB5-7DAA-4844-93CD-A28B60763EE0}" dt="2021-03-21T06:23:05.974" v="63" actId="47"/>
        <pc:sldMkLst>
          <pc:docMk/>
          <pc:sldMk cId="4130554741" sldId="261"/>
        </pc:sldMkLst>
      </pc:sldChg>
      <pc:sldChg chg="addSp modSp">
        <pc:chgData name="Urieth Attard" userId="75441522-1268-482d-b74b-a084f810ee66" providerId="ADAL" clId="{C2C4AEB5-7DAA-4844-93CD-A28B60763EE0}" dt="2021-03-14T20:06:51.216" v="53" actId="2711"/>
        <pc:sldMkLst>
          <pc:docMk/>
          <pc:sldMk cId="2071845279" sldId="264"/>
        </pc:sldMkLst>
        <pc:spChg chg="add mod">
          <ac:chgData name="Urieth Attard" userId="75441522-1268-482d-b74b-a084f810ee66" providerId="ADAL" clId="{C2C4AEB5-7DAA-4844-93CD-A28B60763EE0}" dt="2021-03-14T20:06:51.216" v="53" actId="2711"/>
          <ac:spMkLst>
            <pc:docMk/>
            <pc:sldMk cId="2071845279" sldId="264"/>
            <ac:spMk id="2" creationId="{0A2F2F39-E8C6-4216-8952-212BF39D95E7}"/>
          </ac:spMkLst>
        </pc:spChg>
        <pc:graphicFrameChg chg="mod">
          <ac:chgData name="Urieth Attard" userId="75441522-1268-482d-b74b-a084f810ee66" providerId="ADAL" clId="{C2C4AEB5-7DAA-4844-93CD-A28B60763EE0}" dt="2021-03-14T20:06:21.027" v="32" actId="1076"/>
          <ac:graphicFrameMkLst>
            <pc:docMk/>
            <pc:sldMk cId="2071845279" sldId="264"/>
            <ac:graphicFrameMk id="5" creationId="{18873C34-CEF7-4628-8CD4-6C5B90B815DA}"/>
          </ac:graphicFrameMkLst>
        </pc:graphicFrameChg>
        <pc:picChg chg="mod">
          <ac:chgData name="Urieth Attard" userId="75441522-1268-482d-b74b-a084f810ee66" providerId="ADAL" clId="{C2C4AEB5-7DAA-4844-93CD-A28B60763EE0}" dt="2021-03-14T20:06:22.917" v="33" actId="1076"/>
          <ac:picMkLst>
            <pc:docMk/>
            <pc:sldMk cId="2071845279" sldId="264"/>
            <ac:picMk id="1028" creationId="{A678BA6D-BDB2-4B2E-8EBC-8D79C78EB403}"/>
          </ac:picMkLst>
        </pc:picChg>
      </pc:sldChg>
      <pc:sldChg chg="modNotesTx">
        <pc:chgData name="Urieth Attard" userId="75441522-1268-482d-b74b-a084f810ee66" providerId="ADAL" clId="{C2C4AEB5-7DAA-4844-93CD-A28B60763EE0}" dt="2021-03-14T20:07:54.484" v="56" actId="6549"/>
        <pc:sldMkLst>
          <pc:docMk/>
          <pc:sldMk cId="1751817780" sldId="273"/>
        </pc:sldMkLst>
      </pc:sldChg>
      <pc:sldChg chg="modNotesTx">
        <pc:chgData name="Urieth Attard" userId="75441522-1268-482d-b74b-a084f810ee66" providerId="ADAL" clId="{C2C4AEB5-7DAA-4844-93CD-A28B60763EE0}" dt="2021-03-14T20:03:11.417" v="2" actId="6549"/>
        <pc:sldMkLst>
          <pc:docMk/>
          <pc:sldMk cId="3549730470" sldId="298"/>
        </pc:sldMkLst>
      </pc:sldChg>
      <pc:sldChg chg="modSp add">
        <pc:chgData name="Urieth Attard" userId="75441522-1268-482d-b74b-a084f810ee66" providerId="ADAL" clId="{C2C4AEB5-7DAA-4844-93CD-A28B60763EE0}" dt="2021-03-21T06:24:37.501" v="76" actId="207"/>
        <pc:sldMkLst>
          <pc:docMk/>
          <pc:sldMk cId="2808312611" sldId="299"/>
        </pc:sldMkLst>
        <pc:spChg chg="mod">
          <ac:chgData name="Urieth Attard" userId="75441522-1268-482d-b74b-a084f810ee66" providerId="ADAL" clId="{C2C4AEB5-7DAA-4844-93CD-A28B60763EE0}" dt="2021-03-21T06:24:25.076" v="75" actId="207"/>
          <ac:spMkLst>
            <pc:docMk/>
            <pc:sldMk cId="2808312611" sldId="299"/>
            <ac:spMk id="4" creationId="{CD67DB90-85D3-4756-9EC2-6EB94DB1C20F}"/>
          </ac:spMkLst>
        </pc:spChg>
        <pc:spChg chg="mod">
          <ac:chgData name="Urieth Attard" userId="75441522-1268-482d-b74b-a084f810ee66" providerId="ADAL" clId="{C2C4AEB5-7DAA-4844-93CD-A28B60763EE0}" dt="2021-03-21T06:24:07.299" v="74" actId="114"/>
          <ac:spMkLst>
            <pc:docMk/>
            <pc:sldMk cId="2808312611" sldId="299"/>
            <ac:spMk id="6" creationId="{5D6D1D10-0D77-4C11-992F-E55367ABD66A}"/>
          </ac:spMkLst>
        </pc:spChg>
        <pc:spChg chg="mod">
          <ac:chgData name="Urieth Attard" userId="75441522-1268-482d-b74b-a084f810ee66" providerId="ADAL" clId="{C2C4AEB5-7DAA-4844-93CD-A28B60763EE0}" dt="2021-03-21T06:24:37.501" v="76" actId="207"/>
          <ac:spMkLst>
            <pc:docMk/>
            <pc:sldMk cId="2808312611" sldId="299"/>
            <ac:spMk id="7" creationId="{BA911828-3A78-4DAF-8F68-92BF7072A3C8}"/>
          </ac:spMkLst>
        </pc:spChg>
      </pc:sldChg>
      <pc:sldChg chg="addSp modSp add">
        <pc:chgData name="Urieth Attard" userId="75441522-1268-482d-b74b-a084f810ee66" providerId="ADAL" clId="{C2C4AEB5-7DAA-4844-93CD-A28B60763EE0}" dt="2021-03-22T20:53:46.914" v="78" actId="1076"/>
        <pc:sldMkLst>
          <pc:docMk/>
          <pc:sldMk cId="3085277754" sldId="301"/>
        </pc:sldMkLst>
        <pc:spChg chg="mod">
          <ac:chgData name="Urieth Attard" userId="75441522-1268-482d-b74b-a084f810ee66" providerId="ADAL" clId="{C2C4AEB5-7DAA-4844-93CD-A28B60763EE0}" dt="2021-03-22T20:53:39.747" v="77"/>
          <ac:spMkLst>
            <pc:docMk/>
            <pc:sldMk cId="3085277754" sldId="301"/>
            <ac:spMk id="11" creationId="{B56D0684-977D-4AE8-A56B-F7BBB30FF0B1}"/>
          </ac:spMkLst>
        </pc:spChg>
        <pc:picChg chg="add mod">
          <ac:chgData name="Urieth Attard" userId="75441522-1268-482d-b74b-a084f810ee66" providerId="ADAL" clId="{C2C4AEB5-7DAA-4844-93CD-A28B60763EE0}" dt="2021-03-22T20:53:46.914" v="78" actId="1076"/>
          <ac:picMkLst>
            <pc:docMk/>
            <pc:sldMk cId="3085277754" sldId="301"/>
            <ac:picMk id="6" creationId="{B0EF836A-E42D-4B59-83E9-9AF85CC62FA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94B97-32A9-4A7B-855F-DF579FE3602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FDBD034-01D3-403D-8490-CC9247E53001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persuade</a:t>
          </a:r>
          <a:endParaRPr lang="en-US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404BE5FA-5896-47C9-9553-FEFD7493165C}" type="parTrans" cxnId="{7C007AD2-9D99-4824-BD2C-E7933E737F99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73C7B75F-CCC3-4801-ABDB-5FD23180BC33}" type="sibTrans" cxnId="{7C007AD2-9D99-4824-BD2C-E7933E737F99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495F1693-B5CE-4802-AC13-BE22E71FA7E0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inform</a:t>
          </a:r>
          <a:endParaRPr lang="en-US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7F182808-FC1C-4914-9304-81B9DC3B1D1A}" type="parTrans" cxnId="{9CB35570-E60D-4158-B517-381C52E2EBA1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DEF8270E-0407-4CF7-AA7D-22B3D16EC474}" type="sibTrans" cxnId="{9CB35570-E60D-4158-B517-381C52E2EBA1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38492B63-1E2D-4238-8F83-8515AD4BFEF0}">
      <dgm:prSet/>
      <dgm:spPr/>
      <dgm:t>
        <a:bodyPr/>
        <a:lstStyle/>
        <a:p>
          <a:r>
            <a:rPr lang="en-GB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entertain</a:t>
          </a:r>
          <a:endParaRPr lang="en-US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D9986C13-912C-41A5-ADC0-0521E4CC84A8}" type="parTrans" cxnId="{D754EE9F-C970-4B8D-92ED-A5B79DD875DE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2FFB7207-DAEB-4D6D-94F0-2BDE418C9829}" type="sibTrans" cxnId="{D754EE9F-C970-4B8D-92ED-A5B79DD875DE}">
      <dgm:prSet/>
      <dgm:spPr/>
      <dgm:t>
        <a:bodyPr/>
        <a:lstStyle/>
        <a:p>
          <a:endParaRPr lang="en-US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gm:t>
    </dgm:pt>
    <dgm:pt modelId="{BC778C52-C81D-4DFA-AA9B-BB51ED5AF4BE}" type="pres">
      <dgm:prSet presAssocID="{A4B94B97-32A9-4A7B-855F-DF579FE36022}" presName="linear" presStyleCnt="0">
        <dgm:presLayoutVars>
          <dgm:animLvl val="lvl"/>
          <dgm:resizeHandles val="exact"/>
        </dgm:presLayoutVars>
      </dgm:prSet>
      <dgm:spPr/>
    </dgm:pt>
    <dgm:pt modelId="{FC8442D1-84EE-4DDF-BB6D-C8A511E21694}" type="pres">
      <dgm:prSet presAssocID="{EFDBD034-01D3-403D-8490-CC9247E53001}" presName="parentText" presStyleLbl="node1" presStyleIdx="0" presStyleCnt="3" custLinFactNeighborX="-202" custLinFactNeighborY="-21843">
        <dgm:presLayoutVars>
          <dgm:chMax val="0"/>
          <dgm:bulletEnabled val="1"/>
        </dgm:presLayoutVars>
      </dgm:prSet>
      <dgm:spPr/>
    </dgm:pt>
    <dgm:pt modelId="{4E2A7E2F-B6DB-42C5-934A-F7AEF445D7A0}" type="pres">
      <dgm:prSet presAssocID="{73C7B75F-CCC3-4801-ABDB-5FD23180BC33}" presName="spacer" presStyleCnt="0"/>
      <dgm:spPr/>
    </dgm:pt>
    <dgm:pt modelId="{B9368605-CC10-4F8D-A8F6-07AD113C001F}" type="pres">
      <dgm:prSet presAssocID="{495F1693-B5CE-4802-AC13-BE22E71FA7E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BD6052-C6E5-4189-99E3-92A04EFB6B04}" type="pres">
      <dgm:prSet presAssocID="{DEF8270E-0407-4CF7-AA7D-22B3D16EC474}" presName="spacer" presStyleCnt="0"/>
      <dgm:spPr/>
    </dgm:pt>
    <dgm:pt modelId="{531C0AFA-00F2-44D2-AEA6-201382649030}" type="pres">
      <dgm:prSet presAssocID="{38492B63-1E2D-4238-8F83-8515AD4BFE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43AF1E-DD27-4074-A485-4438E7F514A8}" type="presOf" srcId="{495F1693-B5CE-4802-AC13-BE22E71FA7E0}" destId="{B9368605-CC10-4F8D-A8F6-07AD113C001F}" srcOrd="0" destOrd="0" presId="urn:microsoft.com/office/officeart/2005/8/layout/vList2"/>
    <dgm:cxn modelId="{9CB35570-E60D-4158-B517-381C52E2EBA1}" srcId="{A4B94B97-32A9-4A7B-855F-DF579FE36022}" destId="{495F1693-B5CE-4802-AC13-BE22E71FA7E0}" srcOrd="1" destOrd="0" parTransId="{7F182808-FC1C-4914-9304-81B9DC3B1D1A}" sibTransId="{DEF8270E-0407-4CF7-AA7D-22B3D16EC474}"/>
    <dgm:cxn modelId="{EA8FCA9C-558C-45FB-AFE9-20D8D03B01C8}" type="presOf" srcId="{EFDBD034-01D3-403D-8490-CC9247E53001}" destId="{FC8442D1-84EE-4DDF-BB6D-C8A511E21694}" srcOrd="0" destOrd="0" presId="urn:microsoft.com/office/officeart/2005/8/layout/vList2"/>
    <dgm:cxn modelId="{D754EE9F-C970-4B8D-92ED-A5B79DD875DE}" srcId="{A4B94B97-32A9-4A7B-855F-DF579FE36022}" destId="{38492B63-1E2D-4238-8F83-8515AD4BFEF0}" srcOrd="2" destOrd="0" parTransId="{D9986C13-912C-41A5-ADC0-0521E4CC84A8}" sibTransId="{2FFB7207-DAEB-4D6D-94F0-2BDE418C9829}"/>
    <dgm:cxn modelId="{8BBBA3C5-CD23-4969-99B1-3E7D232C98ED}" type="presOf" srcId="{38492B63-1E2D-4238-8F83-8515AD4BFEF0}" destId="{531C0AFA-00F2-44D2-AEA6-201382649030}" srcOrd="0" destOrd="0" presId="urn:microsoft.com/office/officeart/2005/8/layout/vList2"/>
    <dgm:cxn modelId="{7C007AD2-9D99-4824-BD2C-E7933E737F99}" srcId="{A4B94B97-32A9-4A7B-855F-DF579FE36022}" destId="{EFDBD034-01D3-403D-8490-CC9247E53001}" srcOrd="0" destOrd="0" parTransId="{404BE5FA-5896-47C9-9553-FEFD7493165C}" sibTransId="{73C7B75F-CCC3-4801-ABDB-5FD23180BC33}"/>
    <dgm:cxn modelId="{9BE08CE1-C872-4EEF-9D75-63EE240E82E8}" type="presOf" srcId="{A4B94B97-32A9-4A7B-855F-DF579FE36022}" destId="{BC778C52-C81D-4DFA-AA9B-BB51ED5AF4BE}" srcOrd="0" destOrd="0" presId="urn:microsoft.com/office/officeart/2005/8/layout/vList2"/>
    <dgm:cxn modelId="{226FCAEF-ED70-45CC-9354-0F79ED153EB5}" type="presParOf" srcId="{BC778C52-C81D-4DFA-AA9B-BB51ED5AF4BE}" destId="{FC8442D1-84EE-4DDF-BB6D-C8A511E21694}" srcOrd="0" destOrd="0" presId="urn:microsoft.com/office/officeart/2005/8/layout/vList2"/>
    <dgm:cxn modelId="{E1CEB8EB-56AF-49F3-B23F-A7DA0119B9BC}" type="presParOf" srcId="{BC778C52-C81D-4DFA-AA9B-BB51ED5AF4BE}" destId="{4E2A7E2F-B6DB-42C5-934A-F7AEF445D7A0}" srcOrd="1" destOrd="0" presId="urn:microsoft.com/office/officeart/2005/8/layout/vList2"/>
    <dgm:cxn modelId="{0C082CD1-363F-4980-8F3C-D988F5BB492E}" type="presParOf" srcId="{BC778C52-C81D-4DFA-AA9B-BB51ED5AF4BE}" destId="{B9368605-CC10-4F8D-A8F6-07AD113C001F}" srcOrd="2" destOrd="0" presId="urn:microsoft.com/office/officeart/2005/8/layout/vList2"/>
    <dgm:cxn modelId="{4D74F52C-61A8-41C5-9D2F-ADD81A13DB26}" type="presParOf" srcId="{BC778C52-C81D-4DFA-AA9B-BB51ED5AF4BE}" destId="{97BD6052-C6E5-4189-99E3-92A04EFB6B04}" srcOrd="3" destOrd="0" presId="urn:microsoft.com/office/officeart/2005/8/layout/vList2"/>
    <dgm:cxn modelId="{0C4B64DD-16AD-4AD6-B070-71F404D28F51}" type="presParOf" srcId="{BC778C52-C81D-4DFA-AA9B-BB51ED5AF4BE}" destId="{531C0AFA-00F2-44D2-AEA6-2013826490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442D1-84EE-4DDF-BB6D-C8A511E21694}">
      <dsp:nvSpPr>
        <dsp:cNvPr id="0" name=""/>
        <dsp:cNvSpPr/>
      </dsp:nvSpPr>
      <dsp:spPr>
        <a:xfrm>
          <a:off x="0" y="0"/>
          <a:ext cx="6478587" cy="14022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persuade</a:t>
          </a:r>
          <a:endParaRPr lang="en-US" sz="4700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68452" y="68452"/>
        <a:ext cx="6341683" cy="1265341"/>
      </dsp:txXfrm>
    </dsp:sp>
    <dsp:sp modelId="{B9368605-CC10-4F8D-A8F6-07AD113C001F}">
      <dsp:nvSpPr>
        <dsp:cNvPr id="0" name=""/>
        <dsp:cNvSpPr/>
      </dsp:nvSpPr>
      <dsp:spPr>
        <a:xfrm>
          <a:off x="0" y="1557096"/>
          <a:ext cx="6478587" cy="140224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inform</a:t>
          </a:r>
          <a:endParaRPr lang="en-US" sz="4700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68452" y="1625548"/>
        <a:ext cx="6341683" cy="1265341"/>
      </dsp:txXfrm>
    </dsp:sp>
    <dsp:sp modelId="{531C0AFA-00F2-44D2-AEA6-201382649030}">
      <dsp:nvSpPr>
        <dsp:cNvPr id="0" name=""/>
        <dsp:cNvSpPr/>
      </dsp:nvSpPr>
      <dsp:spPr>
        <a:xfrm>
          <a:off x="0" y="3094701"/>
          <a:ext cx="6478587" cy="140224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rPr>
            <a:t>to entertain</a:t>
          </a:r>
          <a:endParaRPr lang="en-US" sz="4700" kern="1200" dirty="0">
            <a:latin typeface="Andika" panose="02000000000000000000" pitchFamily="2" charset="0"/>
            <a:ea typeface="Andika" panose="02000000000000000000" pitchFamily="2" charset="0"/>
            <a:cs typeface="Andika" panose="02000000000000000000" pitchFamily="2" charset="0"/>
          </a:endParaRPr>
        </a:p>
      </dsp:txBody>
      <dsp:txXfrm>
        <a:off x="68452" y="3163153"/>
        <a:ext cx="6341683" cy="126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BF5A3-F485-46C4-8CC0-9E5D47178BD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613EB-43CF-49CB-936E-6F8EFB76A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2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remember our book from our last lesson?  What was it about?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5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E4206-08BD-4AB4-8C6A-4726E646DF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6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you notice about this text?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can you say about the pictures?  Are the pictures drawn by an illustrator or are they real pictures?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14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also has a diagram with arrows and labels.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9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or above each picture there is a caption – which explains the picture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think this is similar or different to the text we read before?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have a look at the two texts.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8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have a closer look at the text.   You may now refer to the handout with the text that you downloaded.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Looking at the pictures can help us understand the text better.  You can also pick out key words from the text that help you locate information.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38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95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1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find Malta on the map? Is it labelled?  Do you know where it is? 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name some other countries from the map?  Do you know anyone who lives in another country?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C613EB-43CF-49CB-936E-6F8EFB76A8D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8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49F70-79AC-47E3-BFA4-E8FAD672D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C8EFB-61CC-42BD-95F9-49689E545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74E17-8555-41F2-9752-13B42D44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3B34-FAF5-4B0E-9FBD-23EE19DA2213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E8A68-945D-4AA1-A9D6-3E1AA9F4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961C-0C1D-427D-A9CA-0BE818CF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4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14DC-02D8-49DB-84F7-D4FE13BF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36AEF-3703-461E-BB44-612D32544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F284-77FB-4618-AC78-1BEA81A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24DF-2EF7-425B-AD83-5432615CDA64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1E591-3D31-4729-875F-B9A811EF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39AC-D12C-4ADD-9D8A-DC0EE598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0AF0E3-9938-47F9-AED7-3DCA87D56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C697B-29B1-4CB6-B447-44F60E2FA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D1CD4-C6EE-4A48-9BBD-C827A87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8A0B-77BD-42E9-B5EB-EF1182FE97D8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F5D2-9CBD-4F2E-886A-7C83EA44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2874D-917D-497D-95FF-FC0ADB6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2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6156-7D97-4058-9894-B437279C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E4CA4-0758-42C1-8158-207E9AC8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5CCA-AC77-49E4-9014-F635A260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576D-027D-494F-B1E2-A46C229CBC62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A83D-992C-437A-BF06-60118D44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82A29-8483-43A9-987F-24505F8D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69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71B3-D2F4-4FD9-A721-B2C64745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4CED0-BA0E-4974-ADC1-5B1A4E51B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CEDF-506D-415B-84B8-FA108B9A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FBE5-80E1-40E2-A39B-AA7A76F7413C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40F3-EEBE-4AD8-BC99-5FD09AD5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BD7D-6EDA-46DD-9891-B9C811DC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92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522F-C668-4F30-B980-55314A33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DFDB1-94CA-441D-B195-8D8C2177D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8DE40-D207-4C80-8200-13480BF95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1B01C-00FC-4C87-80F3-B4F8F640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715-0C51-490B-A766-F92BFA056E24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AE079-C1EA-47C2-BB25-45965580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EA911-02E5-4C88-97EC-8628AD78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4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5A82-82DA-44C9-95AC-420A86A79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9E946-1C06-4EE6-AF19-8EB54B546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FE756-63C6-40E8-8538-9388D4B30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19E79-4604-4C6E-9A86-A6FC3B294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83DD29-2633-4F6E-B9CF-9495379A2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2223D-6FD9-4F85-A033-79CBE6A2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E346-B3BC-43B2-A2EC-C7A2037DC6EC}" type="datetime1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AB357-0A9F-4F18-AA1A-14BC877D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EF4C0-8D5C-4380-90B2-93F250F6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3FEF-9FF3-4224-9109-6B1D7D4B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F6C11-5B49-406B-8303-FB7B80F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BB16-AB26-483A-BD8C-CA0DD9FE09E6}" type="datetime1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D8C75-36E9-4B15-AA72-72B56C1F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87F24-931A-454A-947C-94FCD444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1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9752D-6041-4C4C-9D61-755318F8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5997-65FD-4DAD-8567-2DE9F9D0DDE4}" type="datetime1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1FC33-4326-4EA8-8CF2-A36618CD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EF96D-01DE-4A11-9E0A-2FCBE20B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9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9E796-1EB8-4ADB-A0D5-E6456598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762F1-0320-45D1-AF63-0BA1F4F8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949B6-9610-487C-B3ED-658A361F4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D645A-8596-4173-B2DE-6410ED12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B3B6-1CF2-4734-8300-1DB34FDD3BB2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CB660-1C1E-41F4-9B3A-BBD196A3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30C6C-38DF-4A50-A2D1-E9FD57AC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9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DD15-B882-43E2-9193-D9DD2EF8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E8444-A2F7-4C09-BD47-697B3A024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C17CB-C3E5-48BB-BF46-C24D72467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33C2C-4129-48D5-BDE9-AB09BD8F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DC51-8174-4599-85C8-3D17FAF45654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DB1-BAFC-4C9D-BE36-5B780FDC4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BDD21-07A2-4E7F-830F-B5121764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4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B78F4-14A8-455F-98C8-5230FE56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FDC19-A56E-41CA-86BD-89A278BCA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DB179-6029-4004-AD7F-AB81CE673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3E60A-50B5-4BE2-8631-9D1B83108CE1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8D4FC-E5C5-402D-9AC5-236FF8180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English Primary Department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962E7-A8F6-4D76-9AC3-1A66BF52A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BDD0-AD1B-48EE-B7AE-4D0DCEFCF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rieth.attard@ilearn.edu.mt" TargetMode="External"/><Relationship Id="rId2" Type="http://schemas.openxmlformats.org/officeDocument/2006/relationships/hyperlink" Target="mailto:marie-claire.camilleri@ilearn.edu.m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mary.jude.camilleri@ilearn.edu.m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AB225BA-7412-4605-8E8D-5AED2BF5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jobs and occupations background">
            <a:extLst>
              <a:ext uri="{FF2B5EF4-FFF2-40B4-BE49-F238E27FC236}">
                <a16:creationId xmlns:a16="http://schemas.microsoft.com/office/drawing/2014/main" id="{BBAE862B-75F9-4BEA-A0A8-B6A3BE44E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"/>
          <a:stretch/>
        </p:blipFill>
        <p:spPr bwMode="auto"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04BB9CD-970D-4FE5-B4E3-D651735BF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0916-1146-4848-8F04-554AA4584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2955"/>
            <a:ext cx="12191980" cy="2552091"/>
          </a:xfrm>
          <a:solidFill>
            <a:srgbClr val="FFFFFF">
              <a:alpha val="49020"/>
            </a:srgbClr>
          </a:solidFill>
        </p:spPr>
        <p:txBody>
          <a:bodyPr anchor="ctr">
            <a:normAutofit/>
          </a:bodyPr>
          <a:lstStyle/>
          <a:p>
            <a:r>
              <a:rPr lang="en-GB" sz="80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Jobs and Occupations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C2842-0827-4AED-BCA2-5C8FD3F3C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1744" y="4181560"/>
            <a:ext cx="7891272" cy="70746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Lesson 3 - Reading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0D6276-8D53-4DDA-A15A-90E0831F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195574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0C150C7-96FB-4EB9-BDF9-212535A6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808342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AE69B-1FAA-4AC9-9C1D-20C70A43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996910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873C34-CEF7-4628-8CD4-6C5B90B815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906051"/>
              </p:ext>
            </p:extLst>
          </p:nvPr>
        </p:nvGraphicFramePr>
        <p:xfrm>
          <a:off x="699925" y="1786394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author's purpose pie">
            <a:extLst>
              <a:ext uri="{FF2B5EF4-FFF2-40B4-BE49-F238E27FC236}">
                <a16:creationId xmlns:a16="http://schemas.microsoft.com/office/drawing/2014/main" id="{A678BA6D-BDB2-4B2E-8EBC-8D79C78EB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923"/>
          <a:stretch/>
        </p:blipFill>
        <p:spPr bwMode="auto">
          <a:xfrm>
            <a:off x="7648928" y="1567832"/>
            <a:ext cx="3922016" cy="49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2F2F39-E8C6-4216-8952-212BF39D95E7}"/>
              </a:ext>
            </a:extLst>
          </p:cNvPr>
          <p:cNvSpPr/>
          <p:nvPr/>
        </p:nvSpPr>
        <p:spPr>
          <a:xfrm>
            <a:off x="2737957" y="277845"/>
            <a:ext cx="5703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Author’s Purpose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628F-C106-439C-AD3C-1624F253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0718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8442D1-84EE-4DDF-BB6D-C8A511E21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368605-CC10-4F8D-A8F6-07AD113C0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1C0AFA-00F2-44D2-AEA6-201382649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064222-2BB5-4592-AEE6-35D83D34219C}"/>
              </a:ext>
            </a:extLst>
          </p:cNvPr>
          <p:cNvSpPr/>
          <p:nvPr/>
        </p:nvSpPr>
        <p:spPr>
          <a:xfrm>
            <a:off x="6005081" y="0"/>
            <a:ext cx="6332376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288C3-63AF-49D2-A70B-55B5D1EAD6FE}"/>
              </a:ext>
            </a:extLst>
          </p:cNvPr>
          <p:cNvSpPr/>
          <p:nvPr/>
        </p:nvSpPr>
        <p:spPr>
          <a:xfrm>
            <a:off x="-15723" y="0"/>
            <a:ext cx="60050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Image result for this is the firefighter book cover">
            <a:extLst>
              <a:ext uri="{FF2B5EF4-FFF2-40B4-BE49-F238E27FC236}">
                <a16:creationId xmlns:a16="http://schemas.microsoft.com/office/drawing/2014/main" id="{08126862-90D4-488D-AEE0-E9106CDE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14" y="502392"/>
            <a:ext cx="2276924" cy="2521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F72AB90A-A30E-4121-AFF7-9B816D4F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2115" r="1484" b="19713"/>
          <a:stretch/>
        </p:blipFill>
        <p:spPr bwMode="auto">
          <a:xfrm>
            <a:off x="7594710" y="209026"/>
            <a:ext cx="3153118" cy="289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660B29-2ABE-4262-B1D0-D2EB7A871B80}"/>
              </a:ext>
            </a:extLst>
          </p:cNvPr>
          <p:cNvSpPr/>
          <p:nvPr/>
        </p:nvSpPr>
        <p:spPr>
          <a:xfrm>
            <a:off x="995973" y="3834124"/>
            <a:ext cx="3900427" cy="11513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Read to enjoy ourselves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243E1-53CA-4FB7-AA8B-90E60EA34520}"/>
              </a:ext>
            </a:extLst>
          </p:cNvPr>
          <p:cNvSpPr/>
          <p:nvPr/>
        </p:nvSpPr>
        <p:spPr>
          <a:xfrm rot="21200343">
            <a:off x="1660380" y="2871557"/>
            <a:ext cx="2718626" cy="76944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FICTION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2DD0A3-8038-4293-A297-52A9FD41E966}"/>
              </a:ext>
            </a:extLst>
          </p:cNvPr>
          <p:cNvSpPr/>
          <p:nvPr/>
        </p:nvSpPr>
        <p:spPr>
          <a:xfrm rot="256609">
            <a:off x="6877167" y="3156665"/>
            <a:ext cx="4588205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NON-FICTION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7FF95E-A297-4778-BD7B-5DA9DE06087F}"/>
              </a:ext>
            </a:extLst>
          </p:cNvPr>
          <p:cNvSpPr/>
          <p:nvPr/>
        </p:nvSpPr>
        <p:spPr>
          <a:xfrm>
            <a:off x="454159" y="4744860"/>
            <a:ext cx="4984057" cy="1754326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Purpose: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Entertain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129F52-3A82-4B4E-B5EA-30F39728D80D}"/>
              </a:ext>
            </a:extLst>
          </p:cNvPr>
          <p:cNvSpPr/>
          <p:nvPr/>
        </p:nvSpPr>
        <p:spPr>
          <a:xfrm>
            <a:off x="7950422" y="3888305"/>
            <a:ext cx="2441694" cy="11513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Read to learn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825527-1F48-41A5-90AC-08CA999650AC}"/>
              </a:ext>
            </a:extLst>
          </p:cNvPr>
          <p:cNvSpPr/>
          <p:nvPr/>
        </p:nvSpPr>
        <p:spPr>
          <a:xfrm>
            <a:off x="7406479" y="4765559"/>
            <a:ext cx="3908442" cy="1754326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Purpose: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 Inform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A33FC-17D1-4EB0-8DED-F3395246DE82}"/>
              </a:ext>
            </a:extLst>
          </p:cNvPr>
          <p:cNvSpPr/>
          <p:nvPr/>
        </p:nvSpPr>
        <p:spPr>
          <a:xfrm>
            <a:off x="12664" y="161722"/>
            <a:ext cx="10208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A6D7EC-0C40-4C4F-A0B6-17E35A9A99DD}"/>
              </a:ext>
            </a:extLst>
          </p:cNvPr>
          <p:cNvSpPr/>
          <p:nvPr/>
        </p:nvSpPr>
        <p:spPr>
          <a:xfrm>
            <a:off x="5849985" y="0"/>
            <a:ext cx="10208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</a:p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0B26F3-E555-4C15-8267-D9C405EC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88599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58EA07-12EF-40D0-A6E7-7E168113F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1A7D81A5-36D4-40EC-9B90-9C9F5BEAF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2115" r="1484" b="19713"/>
          <a:stretch/>
        </p:blipFill>
        <p:spPr bwMode="auto">
          <a:xfrm rot="21384261">
            <a:off x="125939" y="205785"/>
            <a:ext cx="6522626" cy="598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21FFC-68BA-4ADD-9C7A-C461C6D76F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364166">
            <a:off x="6559952" y="341247"/>
            <a:ext cx="5480321" cy="6521582"/>
          </a:xfrm>
          <a:prstGeom prst="rect">
            <a:avLst/>
          </a:prstGeom>
        </p:spPr>
      </p:pic>
      <p:pic>
        <p:nvPicPr>
          <p:cNvPr id="2050" name="Picture 2" descr="Image result for lens clipart">
            <a:extLst>
              <a:ext uri="{FF2B5EF4-FFF2-40B4-BE49-F238E27FC236}">
                <a16:creationId xmlns:a16="http://schemas.microsoft.com/office/drawing/2014/main" id="{1862F7F5-3FA6-4BFF-B095-9A964B3B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52" y="715114"/>
            <a:ext cx="5554360" cy="55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231C9-B2C5-438D-A49C-347320D8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54087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58EA07-12EF-40D0-A6E7-7E168113F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1A7D81A5-36D4-40EC-9B90-9C9F5BEAF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2115" r="1484" b="19713"/>
          <a:stretch/>
        </p:blipFill>
        <p:spPr bwMode="auto">
          <a:xfrm rot="21384261">
            <a:off x="125939" y="205785"/>
            <a:ext cx="6522626" cy="598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21FFC-68BA-4ADD-9C7A-C461C6D76F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4166">
            <a:off x="6559952" y="341247"/>
            <a:ext cx="5480321" cy="652158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F4AE75E-83CE-4915-985C-C89ED4976BD8}"/>
              </a:ext>
            </a:extLst>
          </p:cNvPr>
          <p:cNvSpPr/>
          <p:nvPr/>
        </p:nvSpPr>
        <p:spPr>
          <a:xfrm rot="6768189">
            <a:off x="9211510" y="3808341"/>
            <a:ext cx="1427584" cy="756201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7BB803-A3F6-4152-9045-A340EC039952}"/>
              </a:ext>
            </a:extLst>
          </p:cNvPr>
          <p:cNvSpPr/>
          <p:nvPr/>
        </p:nvSpPr>
        <p:spPr>
          <a:xfrm rot="4114175">
            <a:off x="2471719" y="2605141"/>
            <a:ext cx="1427584" cy="756201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C07A93D-C9D9-4324-A100-71158D8C675D}"/>
              </a:ext>
            </a:extLst>
          </p:cNvPr>
          <p:cNvSpPr/>
          <p:nvPr/>
        </p:nvSpPr>
        <p:spPr>
          <a:xfrm rot="842418">
            <a:off x="8035164" y="478017"/>
            <a:ext cx="1427584" cy="756201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87955D-A310-4D06-9A89-71E7E9AB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75181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FB95-057D-407F-A2DD-C03E9381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45" y="3027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1. Complete the sentences by using words from the text.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D1F2-D691-42ED-AD39-91A556A7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89" y="1628342"/>
            <a:ext cx="11585865" cy="492687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210000"/>
              </a:lnSpc>
              <a:buAutoNum type="arabicPeriod"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sun is a _________ fire out in space.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We light a fire to keep ourselves __________.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 person who is trained to fight fires is called a _______________.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Jet skis are used to put out fires in ___________ water.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 the future ____________ could be used to put our forest fires.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endParaRPr lang="en-GB" sz="32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FEB80-5155-4BDE-800D-4B69F7105706}"/>
              </a:ext>
            </a:extLst>
          </p:cNvPr>
          <p:cNvSpPr/>
          <p:nvPr/>
        </p:nvSpPr>
        <p:spPr>
          <a:xfrm>
            <a:off x="2988845" y="1628341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giant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3549B-F218-4E4D-BB7F-121CFA222D60}"/>
              </a:ext>
            </a:extLst>
          </p:cNvPr>
          <p:cNvSpPr/>
          <p:nvPr/>
        </p:nvSpPr>
        <p:spPr>
          <a:xfrm>
            <a:off x="6184321" y="2505670"/>
            <a:ext cx="1970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warm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F9743-4035-44ED-BD94-9E20BC1AD7F2}"/>
              </a:ext>
            </a:extLst>
          </p:cNvPr>
          <p:cNvSpPr/>
          <p:nvPr/>
        </p:nvSpPr>
        <p:spPr>
          <a:xfrm>
            <a:off x="8580060" y="3595254"/>
            <a:ext cx="3020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ire fighter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A11389-9789-4829-9186-048E2A19490B}"/>
              </a:ext>
            </a:extLst>
          </p:cNvPr>
          <p:cNvSpPr/>
          <p:nvPr/>
        </p:nvSpPr>
        <p:spPr>
          <a:xfrm>
            <a:off x="6442735" y="4472581"/>
            <a:ext cx="2590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shallow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1A083F-8B26-479D-8D60-55DDA5244F2B}"/>
              </a:ext>
            </a:extLst>
          </p:cNvPr>
          <p:cNvSpPr/>
          <p:nvPr/>
        </p:nvSpPr>
        <p:spPr>
          <a:xfrm>
            <a:off x="3061371" y="5395911"/>
            <a:ext cx="2704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airships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FC09608-7F16-4EA4-9903-681DE5CC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28766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B96D-E62D-4AFA-A048-FA180941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91F6-BA03-4011-B5A8-46D53F4D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2D6381F5-8B67-4A1C-B005-F57E7E562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52109" r="1484" b="19713"/>
          <a:stretch/>
        </p:blipFill>
        <p:spPr bwMode="auto">
          <a:xfrm rot="21384261">
            <a:off x="1585451" y="808214"/>
            <a:ext cx="9021096" cy="4844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459EC-A776-48B9-A515-FB5FB541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64115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9C80-DF67-4D01-B02F-6EB20710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-22692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Task 2. Join the picture to its caption.</a:t>
            </a:r>
          </a:p>
        </p:txBody>
      </p:sp>
      <p:pic>
        <p:nvPicPr>
          <p:cNvPr id="4" name="Picture 2" descr="No description available.">
            <a:extLst>
              <a:ext uri="{FF2B5EF4-FFF2-40B4-BE49-F238E27FC236}">
                <a16:creationId xmlns:a16="http://schemas.microsoft.com/office/drawing/2014/main" id="{E51456AA-8D08-4B29-BE07-A0EB0B6B5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t="39749" r="49737" b="48095"/>
          <a:stretch/>
        </p:blipFill>
        <p:spPr bwMode="auto">
          <a:xfrm rot="21384261">
            <a:off x="1193862" y="862757"/>
            <a:ext cx="1907118" cy="191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40135-E54E-42EC-BACC-16337FC95E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48" t="29547" r="54228" b="48666"/>
          <a:stretch/>
        </p:blipFill>
        <p:spPr>
          <a:xfrm rot="364166">
            <a:off x="699271" y="2922667"/>
            <a:ext cx="3269923" cy="1887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C3D3EF-6DC5-42F9-9329-26DDFF978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2680" t="67639" r="4896" b="13045"/>
          <a:stretch/>
        </p:blipFill>
        <p:spPr>
          <a:xfrm rot="21177964">
            <a:off x="1164243" y="5080106"/>
            <a:ext cx="2339981" cy="1658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B3E23-F652-4EB6-9BFA-A2C4076F6377}"/>
              </a:ext>
            </a:extLst>
          </p:cNvPr>
          <p:cNvSpPr txBox="1"/>
          <p:nvPr/>
        </p:nvSpPr>
        <p:spPr>
          <a:xfrm>
            <a:off x="5004262" y="1098636"/>
            <a:ext cx="6323101" cy="1322221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latin typeface="Cavolini" panose="03000502040302020204" pitchFamily="66" charset="0"/>
                <a:ea typeface="Sweetness" panose="02000603000000000000" pitchFamily="2" charset="0"/>
                <a:cs typeface="Cavolini" panose="03000502040302020204" pitchFamily="66" charset="0"/>
              </a:rPr>
              <a:t>A fire boat putting out a fire on a big oil tanker.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758B4-AA4B-4496-850C-EC532094447F}"/>
              </a:ext>
            </a:extLst>
          </p:cNvPr>
          <p:cNvSpPr txBox="1"/>
          <p:nvPr/>
        </p:nvSpPr>
        <p:spPr>
          <a:xfrm rot="21139178">
            <a:off x="5828441" y="4669262"/>
            <a:ext cx="5421086" cy="1331134"/>
          </a:xfrm>
          <a:prstGeom prst="rect">
            <a:avLst/>
          </a:prstGeom>
          <a:solidFill>
            <a:srgbClr val="CC99FF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latin typeface="Segoe Print" panose="020006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Fire is used to keep us warm and cook our meals.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A8313D-B681-45C8-A580-0C5AE2A08CF1}"/>
              </a:ext>
            </a:extLst>
          </p:cNvPr>
          <p:cNvSpPr txBox="1"/>
          <p:nvPr/>
        </p:nvSpPr>
        <p:spPr>
          <a:xfrm>
            <a:off x="5421661" y="2891526"/>
            <a:ext cx="5421086" cy="1331134"/>
          </a:xfrm>
          <a:prstGeom prst="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latin typeface="Dina's Handwriting" panose="03000600000000000000" pitchFamily="66" charset="0"/>
                <a:ea typeface="Andika" panose="02000000000000000000" pitchFamily="2" charset="0"/>
                <a:cs typeface="Andika" panose="02000000000000000000" pitchFamily="2" charset="0"/>
              </a:rPr>
              <a:t>A modern fire-car which drives at highspeed.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47A679-0AFE-4106-AF9C-AB0E9CD5AF86}"/>
              </a:ext>
            </a:extLst>
          </p:cNvPr>
          <p:cNvCxnSpPr/>
          <p:nvPr/>
        </p:nvCxnSpPr>
        <p:spPr>
          <a:xfrm>
            <a:off x="3075709" y="1512916"/>
            <a:ext cx="2784764" cy="36409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1525D9-AC45-4B76-ADB6-B49632BD140C}"/>
              </a:ext>
            </a:extLst>
          </p:cNvPr>
          <p:cNvCxnSpPr>
            <a:cxnSpLocks/>
          </p:cNvCxnSpPr>
          <p:nvPr/>
        </p:nvCxnSpPr>
        <p:spPr>
          <a:xfrm flipV="1">
            <a:off x="3632839" y="2249425"/>
            <a:ext cx="1426612" cy="1224085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3C2D2EF-9013-44B1-95B0-A5475B7873BE}"/>
              </a:ext>
            </a:extLst>
          </p:cNvPr>
          <p:cNvCxnSpPr>
            <a:cxnSpLocks/>
          </p:cNvCxnSpPr>
          <p:nvPr/>
        </p:nvCxnSpPr>
        <p:spPr>
          <a:xfrm flipV="1">
            <a:off x="3433930" y="3790604"/>
            <a:ext cx="2382692" cy="19513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835D1-308F-4403-BD13-E411EE3A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5109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5C5199A-5869-4B8F-8E8C-4978B714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75303"/>
            <a:ext cx="10515600" cy="805785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Notes for the Educator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6D0684-977D-4AE8-A56B-F7BBB30F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69" y="1184328"/>
            <a:ext cx="11001444" cy="53983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This lesson is pegged directly to Learning Outcomes  </a:t>
            </a:r>
            <a:r>
              <a:rPr lang="en-GB" sz="14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5.5 I can use a range of strategies to aid comprehension and find the required information in the text </a:t>
            </a: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and </a:t>
            </a:r>
            <a:r>
              <a:rPr lang="en-GB" sz="1400" i="1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 5.7 I can make informed assumptions about a text or long work from its title and introductory material</a:t>
            </a: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to refer to the Scheme of Work where each lesson is explained in more detail.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Effects are included to make the presentation more interactive.  Please present the PowerPoint in Slideshow mode.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Wherever possible we have included the use of online apps to enhance the teaching and learning experience.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Notes section underneath the slides may contain some further points to help you during the lesson.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Teachers are encouraged to adapt and make the necessary changes to this document as required to meet the learners’ language needs.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Audio files or links to websites may be included.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The tasks included in the PowerPoint presentation are also being shared as handouts.  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Andika"/>
                <a:ea typeface="Andika"/>
                <a:cs typeface="Andika"/>
              </a:rPr>
              <a:t>For any comments, feedback or suggestions please email us at: </a:t>
            </a:r>
            <a:r>
              <a:rPr lang="en-GB" sz="1400" dirty="0">
                <a:latin typeface="Andika"/>
                <a:ea typeface="Andika"/>
                <a:cs typeface="Andika"/>
                <a:hlinkClick r:id="rId2"/>
              </a:rPr>
              <a:t>marie-claire.camilleri@ilearn.edu.mt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; </a:t>
            </a:r>
            <a:r>
              <a:rPr lang="en-GB" sz="1400" dirty="0">
                <a:latin typeface="Andika"/>
                <a:ea typeface="Andika"/>
                <a:cs typeface="Andika"/>
                <a:hlinkClick r:id="rId3"/>
              </a:rPr>
              <a:t>urieth.attard@ilearn.edu.mt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; </a:t>
            </a:r>
            <a:r>
              <a:rPr lang="en-GB" sz="1400" dirty="0">
                <a:latin typeface="Andika"/>
                <a:ea typeface="Andika"/>
                <a:cs typeface="Andika"/>
                <a:hlinkClick r:id="rId4"/>
              </a:rPr>
              <a:t>mary.jude.camilleri@ilearn.edu.mt</a:t>
            </a:r>
            <a:r>
              <a:rPr lang="en-GB" sz="1400" dirty="0">
                <a:latin typeface="Andika"/>
                <a:ea typeface="Andika"/>
                <a:cs typeface="Andika"/>
              </a:rPr>
              <a:t>.   You may also call the office on: 25983683.</a:t>
            </a:r>
            <a:endParaRPr lang="en-GB" sz="1400" dirty="0">
              <a:highlight>
                <a:srgbClr val="FFFF00"/>
              </a:highligh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400" dirty="0"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GB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5766B0-8390-4A92-A147-161FDC33062A}"/>
              </a:ext>
            </a:extLst>
          </p:cNvPr>
          <p:cNvCxnSpPr/>
          <p:nvPr/>
        </p:nvCxnSpPr>
        <p:spPr>
          <a:xfrm>
            <a:off x="668594" y="904568"/>
            <a:ext cx="10550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961A400-1C26-4EAA-87F8-504EA2056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F836A-E42D-4B59-83E9-9AF85CC62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35" y="6235429"/>
            <a:ext cx="2117558" cy="6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7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67F1-68CF-4350-AF32-2B79971D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82E0D-F194-4B13-A036-07BDDA676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B752B-500F-412F-A3C9-CA6D5667B0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"/>
          <a:stretch/>
        </p:blipFill>
        <p:spPr>
          <a:xfrm>
            <a:off x="275302" y="208809"/>
            <a:ext cx="11916697" cy="644038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79631-577E-4499-9136-826BE936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5497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7DB90-85D3-4756-9EC2-6EB94DB1C20F}"/>
              </a:ext>
            </a:extLst>
          </p:cNvPr>
          <p:cNvSpPr/>
          <p:nvPr/>
        </p:nvSpPr>
        <p:spPr>
          <a:xfrm>
            <a:off x="1" y="185876"/>
            <a:ext cx="12192000" cy="1561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ED53B-8230-4C36-9720-599714DF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158" y="323745"/>
            <a:ext cx="9411659" cy="1286160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37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 am learning how to read an information text and respond to it.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5BE279-A8ED-4B09-92FF-B1D1CFD7D7BA}"/>
              </a:ext>
            </a:extLst>
          </p:cNvPr>
          <p:cNvGrpSpPr/>
          <p:nvPr/>
        </p:nvGrpSpPr>
        <p:grpSpPr>
          <a:xfrm>
            <a:off x="4919219" y="2196774"/>
            <a:ext cx="7130026" cy="4180579"/>
            <a:chOff x="4919219" y="2196774"/>
            <a:chExt cx="7130026" cy="41805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3ABF8D6-6C2B-4903-98CE-1F144FCF99A6}"/>
                </a:ext>
              </a:extLst>
            </p:cNvPr>
            <p:cNvSpPr/>
            <p:nvPr/>
          </p:nvSpPr>
          <p:spPr>
            <a:xfrm>
              <a:off x="4919219" y="2196774"/>
              <a:ext cx="7130026" cy="1449073"/>
            </a:xfrm>
            <a:custGeom>
              <a:avLst/>
              <a:gdLst>
                <a:gd name="connsiteX0" fmla="*/ 0 w 7130026"/>
                <a:gd name="connsiteY0" fmla="*/ 241517 h 1449073"/>
                <a:gd name="connsiteX1" fmla="*/ 241517 w 7130026"/>
                <a:gd name="connsiteY1" fmla="*/ 0 h 1449073"/>
                <a:gd name="connsiteX2" fmla="*/ 6888509 w 7130026"/>
                <a:gd name="connsiteY2" fmla="*/ 0 h 1449073"/>
                <a:gd name="connsiteX3" fmla="*/ 7130026 w 7130026"/>
                <a:gd name="connsiteY3" fmla="*/ 241517 h 1449073"/>
                <a:gd name="connsiteX4" fmla="*/ 7130026 w 7130026"/>
                <a:gd name="connsiteY4" fmla="*/ 1207556 h 1449073"/>
                <a:gd name="connsiteX5" fmla="*/ 6888509 w 7130026"/>
                <a:gd name="connsiteY5" fmla="*/ 1449073 h 1449073"/>
                <a:gd name="connsiteX6" fmla="*/ 241517 w 7130026"/>
                <a:gd name="connsiteY6" fmla="*/ 1449073 h 1449073"/>
                <a:gd name="connsiteX7" fmla="*/ 0 w 7130026"/>
                <a:gd name="connsiteY7" fmla="*/ 1207556 h 1449073"/>
                <a:gd name="connsiteX8" fmla="*/ 0 w 7130026"/>
                <a:gd name="connsiteY8" fmla="*/ 241517 h 144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449073">
                  <a:moveTo>
                    <a:pt x="0" y="241517"/>
                  </a:moveTo>
                  <a:cubicBezTo>
                    <a:pt x="0" y="108131"/>
                    <a:pt x="108131" y="0"/>
                    <a:pt x="241517" y="0"/>
                  </a:cubicBezTo>
                  <a:lnTo>
                    <a:pt x="6888509" y="0"/>
                  </a:lnTo>
                  <a:cubicBezTo>
                    <a:pt x="7021895" y="0"/>
                    <a:pt x="7130026" y="108131"/>
                    <a:pt x="7130026" y="241517"/>
                  </a:cubicBezTo>
                  <a:lnTo>
                    <a:pt x="7130026" y="1207556"/>
                  </a:lnTo>
                  <a:cubicBezTo>
                    <a:pt x="7130026" y="1340942"/>
                    <a:pt x="7021895" y="1449073"/>
                    <a:pt x="6888509" y="1449073"/>
                  </a:cubicBezTo>
                  <a:lnTo>
                    <a:pt x="241517" y="1449073"/>
                  </a:lnTo>
                  <a:cubicBezTo>
                    <a:pt x="108131" y="1449073"/>
                    <a:pt x="0" y="1340942"/>
                    <a:pt x="0" y="1207556"/>
                  </a:cubicBezTo>
                  <a:lnTo>
                    <a:pt x="0" y="24151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2658" tIns="192658" rIns="192658" bIns="192658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scan the text to look for specific answers.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6D1D10-0D77-4C11-992F-E55367ABD66A}"/>
                </a:ext>
              </a:extLst>
            </p:cNvPr>
            <p:cNvSpPr/>
            <p:nvPr/>
          </p:nvSpPr>
          <p:spPr>
            <a:xfrm>
              <a:off x="4919219" y="3806863"/>
              <a:ext cx="7130026" cy="1390352"/>
            </a:xfrm>
            <a:custGeom>
              <a:avLst/>
              <a:gdLst>
                <a:gd name="connsiteX0" fmla="*/ 0 w 7130026"/>
                <a:gd name="connsiteY0" fmla="*/ 231730 h 1390352"/>
                <a:gd name="connsiteX1" fmla="*/ 231730 w 7130026"/>
                <a:gd name="connsiteY1" fmla="*/ 0 h 1390352"/>
                <a:gd name="connsiteX2" fmla="*/ 6898296 w 7130026"/>
                <a:gd name="connsiteY2" fmla="*/ 0 h 1390352"/>
                <a:gd name="connsiteX3" fmla="*/ 7130026 w 7130026"/>
                <a:gd name="connsiteY3" fmla="*/ 231730 h 1390352"/>
                <a:gd name="connsiteX4" fmla="*/ 7130026 w 7130026"/>
                <a:gd name="connsiteY4" fmla="*/ 1158622 h 1390352"/>
                <a:gd name="connsiteX5" fmla="*/ 6898296 w 7130026"/>
                <a:gd name="connsiteY5" fmla="*/ 1390352 h 1390352"/>
                <a:gd name="connsiteX6" fmla="*/ 231730 w 7130026"/>
                <a:gd name="connsiteY6" fmla="*/ 1390352 h 1390352"/>
                <a:gd name="connsiteX7" fmla="*/ 0 w 7130026"/>
                <a:gd name="connsiteY7" fmla="*/ 1158622 h 1390352"/>
                <a:gd name="connsiteX8" fmla="*/ 0 w 7130026"/>
                <a:gd name="connsiteY8" fmla="*/ 231730 h 1390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1390352">
                  <a:moveTo>
                    <a:pt x="0" y="231730"/>
                  </a:moveTo>
                  <a:cubicBezTo>
                    <a:pt x="0" y="103749"/>
                    <a:pt x="103749" y="0"/>
                    <a:pt x="231730" y="0"/>
                  </a:cubicBezTo>
                  <a:lnTo>
                    <a:pt x="6898296" y="0"/>
                  </a:lnTo>
                  <a:cubicBezTo>
                    <a:pt x="7026277" y="0"/>
                    <a:pt x="7130026" y="103749"/>
                    <a:pt x="7130026" y="231730"/>
                  </a:cubicBezTo>
                  <a:lnTo>
                    <a:pt x="7130026" y="1158622"/>
                  </a:lnTo>
                  <a:cubicBezTo>
                    <a:pt x="7130026" y="1286603"/>
                    <a:pt x="7026277" y="1390352"/>
                    <a:pt x="6898296" y="1390352"/>
                  </a:cubicBezTo>
                  <a:lnTo>
                    <a:pt x="231730" y="1390352"/>
                  </a:lnTo>
                  <a:cubicBezTo>
                    <a:pt x="103749" y="1390352"/>
                    <a:pt x="0" y="1286603"/>
                    <a:pt x="0" y="1158622"/>
                  </a:cubicBezTo>
                  <a:lnTo>
                    <a:pt x="0" y="231730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1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9791" tIns="189791" rIns="189791" bIns="189791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can say what the text is about by looking at the </a:t>
              </a:r>
              <a:r>
                <a:rPr lang="en-GB" sz="3200" b="1" i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pictures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and </a:t>
              </a:r>
              <a:r>
                <a:rPr lang="en-GB" sz="3200" b="1" i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captions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911828-3A78-4DAF-8F68-92BF7072A3C8}"/>
                </a:ext>
              </a:extLst>
            </p:cNvPr>
            <p:cNvSpPr/>
            <p:nvPr/>
          </p:nvSpPr>
          <p:spPr>
            <a:xfrm>
              <a:off x="4919219" y="5358230"/>
              <a:ext cx="7130026" cy="1019123"/>
            </a:xfrm>
            <a:custGeom>
              <a:avLst/>
              <a:gdLst>
                <a:gd name="connsiteX0" fmla="*/ 0 w 7130026"/>
                <a:gd name="connsiteY0" fmla="*/ 144197 h 865162"/>
                <a:gd name="connsiteX1" fmla="*/ 144197 w 7130026"/>
                <a:gd name="connsiteY1" fmla="*/ 0 h 865162"/>
                <a:gd name="connsiteX2" fmla="*/ 6985829 w 7130026"/>
                <a:gd name="connsiteY2" fmla="*/ 0 h 865162"/>
                <a:gd name="connsiteX3" fmla="*/ 7130026 w 7130026"/>
                <a:gd name="connsiteY3" fmla="*/ 144197 h 865162"/>
                <a:gd name="connsiteX4" fmla="*/ 7130026 w 7130026"/>
                <a:gd name="connsiteY4" fmla="*/ 720965 h 865162"/>
                <a:gd name="connsiteX5" fmla="*/ 6985829 w 7130026"/>
                <a:gd name="connsiteY5" fmla="*/ 865162 h 865162"/>
                <a:gd name="connsiteX6" fmla="*/ 144197 w 7130026"/>
                <a:gd name="connsiteY6" fmla="*/ 865162 h 865162"/>
                <a:gd name="connsiteX7" fmla="*/ 0 w 7130026"/>
                <a:gd name="connsiteY7" fmla="*/ 720965 h 865162"/>
                <a:gd name="connsiteX8" fmla="*/ 0 w 7130026"/>
                <a:gd name="connsiteY8" fmla="*/ 144197 h 86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30026" h="865162">
                  <a:moveTo>
                    <a:pt x="0" y="144197"/>
                  </a:moveTo>
                  <a:cubicBezTo>
                    <a:pt x="0" y="64559"/>
                    <a:pt x="64559" y="0"/>
                    <a:pt x="144197" y="0"/>
                  </a:cubicBezTo>
                  <a:lnTo>
                    <a:pt x="6985829" y="0"/>
                  </a:lnTo>
                  <a:cubicBezTo>
                    <a:pt x="7065467" y="0"/>
                    <a:pt x="7130026" y="64559"/>
                    <a:pt x="7130026" y="144197"/>
                  </a:cubicBezTo>
                  <a:lnTo>
                    <a:pt x="7130026" y="720965"/>
                  </a:lnTo>
                  <a:cubicBezTo>
                    <a:pt x="7130026" y="800603"/>
                    <a:pt x="7065467" y="865162"/>
                    <a:pt x="6985829" y="865162"/>
                  </a:cubicBezTo>
                  <a:lnTo>
                    <a:pt x="144197" y="865162"/>
                  </a:lnTo>
                  <a:cubicBezTo>
                    <a:pt x="64559" y="865162"/>
                    <a:pt x="0" y="800603"/>
                    <a:pt x="0" y="720965"/>
                  </a:cubicBezTo>
                  <a:lnTo>
                    <a:pt x="0" y="144197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1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154" tIns="164154" rIns="164154" bIns="164154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I am able to </a:t>
              </a:r>
              <a:r>
                <a:rPr lang="en-GB" sz="3200" b="1" i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c</a:t>
              </a:r>
              <a:r>
                <a:rPr lang="en-GB" sz="3200" b="1" i="1" kern="12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omplete</a:t>
              </a:r>
              <a:r>
                <a:rPr lang="en-GB" sz="3200" b="1" kern="12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 the tasks.</a:t>
              </a:r>
              <a:endParaRPr lang="en-US" sz="3200" b="1" kern="1200" dirty="0"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pic>
        <p:nvPicPr>
          <p:cNvPr id="4098" name="Picture 2" descr="Reading - Free people icons">
            <a:extLst>
              <a:ext uri="{FF2B5EF4-FFF2-40B4-BE49-F238E27FC236}">
                <a16:creationId xmlns:a16="http://schemas.microsoft.com/office/drawing/2014/main" id="{07E050BF-ED3A-461D-A302-E8FE9262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86886"/>
            <a:ext cx="1359877" cy="13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nd Drawn Cartoon Boy Reading Book Decoration Png - Boy Reading A Book  Cartoon , Free Transparent Clipart - ClipartKey">
            <a:extLst>
              <a:ext uri="{FF2B5EF4-FFF2-40B4-BE49-F238E27FC236}">
                <a16:creationId xmlns:a16="http://schemas.microsoft.com/office/drawing/2014/main" id="{EE85E67D-8587-41A8-AB0E-C6399312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3" y="1799150"/>
            <a:ext cx="3038230" cy="52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1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58EA07-12EF-40D0-A6E7-7E168113F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1A7D81A5-36D4-40EC-9B90-9C9F5BEAFA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2115" r="1484" b="19713"/>
          <a:stretch/>
        </p:blipFill>
        <p:spPr bwMode="auto">
          <a:xfrm rot="21384261">
            <a:off x="177687" y="322404"/>
            <a:ext cx="6390968" cy="5867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21FFC-68BA-4ADD-9C7A-C461C6D76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166">
            <a:off x="6382264" y="168208"/>
            <a:ext cx="5480321" cy="652158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568F5D-137D-4FD4-B727-41DB01C8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132021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21FFC-68BA-4ADD-9C7A-C461C6D7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01" y="341246"/>
            <a:ext cx="5480321" cy="65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FA7552-F743-4FF0-8C1B-5225D6F43004}"/>
              </a:ext>
            </a:extLst>
          </p:cNvPr>
          <p:cNvSpPr/>
          <p:nvPr/>
        </p:nvSpPr>
        <p:spPr>
          <a:xfrm>
            <a:off x="6618086" y="2030916"/>
            <a:ext cx="544091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real events</a:t>
            </a:r>
          </a:p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r>
              <a:rPr lang="en-US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hotos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35F5A-2E4C-4E8F-A211-4F0BFBA06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73937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A7552-F743-4FF0-8C1B-5225D6F43004}"/>
              </a:ext>
            </a:extLst>
          </p:cNvPr>
          <p:cNvSpPr/>
          <p:nvPr/>
        </p:nvSpPr>
        <p:spPr>
          <a:xfrm>
            <a:off x="-147263" y="5205190"/>
            <a:ext cx="11819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map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with 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arrows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and 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labels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195428C3-FF38-4267-BB8B-EFCD1054A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52441" r="1484" b="19712"/>
          <a:stretch/>
        </p:blipFill>
        <p:spPr bwMode="auto">
          <a:xfrm rot="21384261">
            <a:off x="1633344" y="469476"/>
            <a:ext cx="8433854" cy="4475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59A76A-DF00-4B80-8C76-2882A3DE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54466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FA7552-F743-4FF0-8C1B-5225D6F43004}"/>
              </a:ext>
            </a:extLst>
          </p:cNvPr>
          <p:cNvSpPr/>
          <p:nvPr/>
        </p:nvSpPr>
        <p:spPr>
          <a:xfrm>
            <a:off x="186069" y="5352674"/>
            <a:ext cx="118198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captions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 that explain the photos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45A93-15A6-490E-B09B-16FBEECF9A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69" t="9450" r="1816" b="40043"/>
          <a:stretch/>
        </p:blipFill>
        <p:spPr>
          <a:xfrm>
            <a:off x="4136520" y="257675"/>
            <a:ext cx="3918959" cy="4510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052878F0-5A13-4F3F-92CF-0B40C196FC6C}"/>
              </a:ext>
            </a:extLst>
          </p:cNvPr>
          <p:cNvSpPr/>
          <p:nvPr/>
        </p:nvSpPr>
        <p:spPr>
          <a:xfrm rot="15024471">
            <a:off x="2744134" y="-8503"/>
            <a:ext cx="1012498" cy="175997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BEA92A9-D801-4A49-99A3-6FE1A9DC5842}"/>
              </a:ext>
            </a:extLst>
          </p:cNvPr>
          <p:cNvSpPr/>
          <p:nvPr/>
        </p:nvSpPr>
        <p:spPr>
          <a:xfrm rot="5814133">
            <a:off x="7916405" y="3572338"/>
            <a:ext cx="1012498" cy="175997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EC372-4295-46B8-B35C-975ABCAC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304110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064222-2BB5-4592-AEE6-35D83D34219C}"/>
              </a:ext>
            </a:extLst>
          </p:cNvPr>
          <p:cNvSpPr/>
          <p:nvPr/>
        </p:nvSpPr>
        <p:spPr>
          <a:xfrm>
            <a:off x="6005081" y="0"/>
            <a:ext cx="6332376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288C3-63AF-49D2-A70B-55B5D1EAD6FE}"/>
              </a:ext>
            </a:extLst>
          </p:cNvPr>
          <p:cNvSpPr/>
          <p:nvPr/>
        </p:nvSpPr>
        <p:spPr>
          <a:xfrm>
            <a:off x="1" y="0"/>
            <a:ext cx="60050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Image result for this is the firefighter book cover">
            <a:extLst>
              <a:ext uri="{FF2B5EF4-FFF2-40B4-BE49-F238E27FC236}">
                <a16:creationId xmlns:a16="http://schemas.microsoft.com/office/drawing/2014/main" id="{08126862-90D4-488D-AEE0-E9106CDE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80" y="213172"/>
            <a:ext cx="2462277" cy="2726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F72AB90A-A30E-4121-AFF7-9B816D4F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t="32115" r="1484" b="19713"/>
          <a:stretch/>
        </p:blipFill>
        <p:spPr bwMode="auto">
          <a:xfrm>
            <a:off x="7026683" y="129212"/>
            <a:ext cx="3153118" cy="289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660B29-2ABE-4262-B1D0-D2EB7A871B80}"/>
              </a:ext>
            </a:extLst>
          </p:cNvPr>
          <p:cNvSpPr/>
          <p:nvPr/>
        </p:nvSpPr>
        <p:spPr>
          <a:xfrm>
            <a:off x="404066" y="2945408"/>
            <a:ext cx="4257897" cy="3921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n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ot a real story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story talk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illustrations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read in order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b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eginning, middl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e and 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roblem and solution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07AA4-6CFB-45E8-8CA1-D38B9F74FCFA}"/>
              </a:ext>
            </a:extLst>
          </p:cNvPr>
          <p:cNvSpPr/>
          <p:nvPr/>
        </p:nvSpPr>
        <p:spPr>
          <a:xfrm>
            <a:off x="7203233" y="2939918"/>
            <a:ext cx="4025461" cy="3921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real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fact talk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photos, graphs or charts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read in any order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table of contents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rPr>
              <a:t>information</a:t>
            </a:r>
          </a:p>
          <a:p>
            <a:pPr>
              <a:lnSpc>
                <a:spcPct val="150000"/>
              </a:lnSpc>
            </a:pP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dika" panose="02000000000000000000" pitchFamily="2" charset="0"/>
              <a:ea typeface="Andika" panose="02000000000000000000" pitchFamily="2" charset="0"/>
              <a:cs typeface="Andika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243E1-53CA-4FB7-AA8B-90E60EA34520}"/>
              </a:ext>
            </a:extLst>
          </p:cNvPr>
          <p:cNvSpPr/>
          <p:nvPr/>
        </p:nvSpPr>
        <p:spPr>
          <a:xfrm rot="21200343">
            <a:off x="330911" y="1445321"/>
            <a:ext cx="4588205" cy="1446550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FICTION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2DD0A3-8038-4293-A297-52A9FD41E966}"/>
              </a:ext>
            </a:extLst>
          </p:cNvPr>
          <p:cNvSpPr/>
          <p:nvPr/>
        </p:nvSpPr>
        <p:spPr>
          <a:xfrm rot="256609">
            <a:off x="6833635" y="1948284"/>
            <a:ext cx="4588205" cy="280076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NON-FICTION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745848-5418-42AD-BBF7-4ABD1613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English Primary Department</a:t>
            </a:r>
          </a:p>
        </p:txBody>
      </p:sp>
    </p:spTree>
    <p:extLst>
      <p:ext uri="{BB962C8B-B14F-4D97-AF65-F5344CB8AC3E}">
        <p14:creationId xmlns:p14="http://schemas.microsoft.com/office/powerpoint/2010/main" val="203369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678</Words>
  <Application>Microsoft Office PowerPoint</Application>
  <PresentationFormat>Widescreen</PresentationFormat>
  <Paragraphs>105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Cavolini</vt:lpstr>
      <vt:lpstr>Aharoni</vt:lpstr>
      <vt:lpstr>Calibri</vt:lpstr>
      <vt:lpstr>Dina's Handwriting</vt:lpstr>
      <vt:lpstr>Andika</vt:lpstr>
      <vt:lpstr>Segoe Print</vt:lpstr>
      <vt:lpstr>Calibri Light</vt:lpstr>
      <vt:lpstr>Office Theme</vt:lpstr>
      <vt:lpstr>Jobs and Occupations</vt:lpstr>
      <vt:lpstr>Notes for the Educator</vt:lpstr>
      <vt:lpstr>PowerPoint Presentation</vt:lpstr>
      <vt:lpstr>I am learning how to read an information text and respond to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1. Complete the sentences by using words from the text. </vt:lpstr>
      <vt:lpstr>PowerPoint Presentation</vt:lpstr>
      <vt:lpstr>Task 2. Join the picture to its caption.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urieth aquilina</dc:creator>
  <cp:lastModifiedBy>urieth aquilina</cp:lastModifiedBy>
  <cp:revision>28</cp:revision>
  <dcterms:created xsi:type="dcterms:W3CDTF">2021-02-08T09:15:30Z</dcterms:created>
  <dcterms:modified xsi:type="dcterms:W3CDTF">2021-03-22T20:53:52Z</dcterms:modified>
</cp:coreProperties>
</file>