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354" r:id="rId6"/>
    <p:sldId id="337" r:id="rId7"/>
    <p:sldId id="258" r:id="rId8"/>
    <p:sldId id="257" r:id="rId9"/>
    <p:sldId id="338" r:id="rId10"/>
    <p:sldId id="268" r:id="rId11"/>
    <p:sldId id="339" r:id="rId12"/>
    <p:sldId id="340" r:id="rId13"/>
    <p:sldId id="287" r:id="rId14"/>
    <p:sldId id="343" r:id="rId15"/>
    <p:sldId id="344" r:id="rId16"/>
    <p:sldId id="347" r:id="rId17"/>
    <p:sldId id="278" r:id="rId18"/>
    <p:sldId id="351" r:id="rId19"/>
    <p:sldId id="263" r:id="rId20"/>
    <p:sldId id="315" r:id="rId21"/>
    <p:sldId id="324" r:id="rId22"/>
    <p:sldId id="325" r:id="rId23"/>
    <p:sldId id="270" r:id="rId24"/>
    <p:sldId id="295" r:id="rId25"/>
    <p:sldId id="280" r:id="rId26"/>
    <p:sldId id="288" r:id="rId27"/>
    <p:sldId id="276" r:id="rId28"/>
    <p:sldId id="328" r:id="rId29"/>
    <p:sldId id="293" r:id="rId30"/>
    <p:sldId id="352" r:id="rId31"/>
    <p:sldId id="294" r:id="rId32"/>
    <p:sldId id="272" r:id="rId33"/>
    <p:sldId id="353" r:id="rId34"/>
    <p:sldId id="291" r:id="rId35"/>
    <p:sldId id="274" r:id="rId36"/>
    <p:sldId id="275" r:id="rId37"/>
    <p:sldId id="26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32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6/28/2021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DC4B2B6-44D8-4D16-8F49-220051898E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5C7483D-074F-48A1-A33D-5197886657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3095D73-E1D9-4C15-A61D-C4ED4723C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59C9E-B5E1-4EB8-917E-642705559BE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1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1D2733B-03D1-4DA4-9043-78E4B120BA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5D53B98-400F-4B28-A723-349265D92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CD0490C-BA22-430C-9250-26A316F9C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C7B88-15C3-4CBB-AE53-85413ED6A8E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7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4E589F4-2659-473C-8668-74178558D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428DBAA-03A8-4ABD-97BF-991BB4142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01609BA-9A12-4C7A-9B97-348C532D1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E26696-E5D9-4A85-A35B-7A8424B1BF8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2072ECF-E48E-4585-BA32-5A41B90493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4824AE0-1773-4C33-8D09-76BD9E1D6A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D21298E-519A-4CDD-A9E0-D7B0B7C8B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D2D764-5364-40C7-BE91-817C162406F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7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58CBB15-873B-439C-9D83-957FE35E82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0E300B6-3E1A-4CAE-BACB-17CC90C32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00EAF57-B943-45C5-870D-12B43FBF0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DCB09-A981-4E17-B821-8B96D2F9B11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8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4515D12-D190-473E-8B68-127753AC8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ADBD6F3-25BB-45EA-93BC-DFDE7759D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4BACB3F-0A97-491F-AF60-6C7A26D52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AD51EA-564F-439C-8EFC-DB7BA332C6D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1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E9A1CBE-709B-4825-870D-4D3DEB6DE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D27616E-222A-4890-8810-EA5F9573D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6B8C543-7625-48CE-8E30-9FE74A006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158605-0508-4876-9324-5590099816B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8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CD7CFBD-B2A4-4A23-BF14-E17EB53B4E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C18D5F3-FB87-4E52-9CE9-E7E95C413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F182794-B34D-4841-ACFF-BBC15E2CA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13C3DA-14E4-4838-B2B0-71AA7B509AF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1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D290954-5193-40F5-A59A-CDDB81F6A0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0D84E24-BA16-4710-85D9-A6DE0CE37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E00C306-A5E0-4A09-BF09-4D944D034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6549C0-F352-4459-9FCF-331DAF4B405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7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3CC8071-4665-47BB-85B5-7F9EB0EE2D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71B1F744-7E56-47F6-9ECB-BEFD2108D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72442FE-DD0F-458D-A55F-82E0BE718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87224-6BE6-4622-AE12-D49BDEF9055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9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52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E163965-8137-4879-9F21-889BFEB84CF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453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A45A6F1-1994-4DB5-97BE-5ACDFA27724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20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A45A6F1-1994-4DB5-97BE-5ACDFA27724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8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A45A6F1-1994-4DB5-97BE-5ACDFA27724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44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A45A6F1-1994-4DB5-97BE-5ACDFA27724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05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A45A6F1-1994-4DB5-97BE-5ACDFA27724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5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  <p:sldLayoutId id="2147483681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1</a:t>
            </a:r>
            <a:br>
              <a:rPr lang="en-US" sz="4800" dirty="0"/>
            </a:br>
            <a:r>
              <a:rPr lang="en-US" sz="4800" dirty="0"/>
              <a:t>Reading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896B48-FA06-47E1-9535-2E2C5AC9A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05437" y="5112001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0450F99-52D4-4823-8F8C-20D108CE2955}"/>
              </a:ext>
            </a:extLst>
          </p:cNvPr>
          <p:cNvSpPr/>
          <p:nvPr/>
        </p:nvSpPr>
        <p:spPr>
          <a:xfrm>
            <a:off x="6341326" y="3685068"/>
            <a:ext cx="4542264" cy="29250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E0DC84A9-6FC3-402A-8270-FDB60E8EE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1"/>
          <a:stretch/>
        </p:blipFill>
        <p:spPr bwMode="auto">
          <a:xfrm>
            <a:off x="-1409262" y="1507349"/>
            <a:ext cx="6895663" cy="53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3F7DB3-39CA-465C-8BBB-A8C411332A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4"/>
          <a:stretch/>
        </p:blipFill>
        <p:spPr bwMode="auto">
          <a:xfrm>
            <a:off x="500918" y="411880"/>
            <a:ext cx="6651321" cy="12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0076B2B-39FC-4E76-9153-2DE1115E82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35727" r="-8326" b="-9970"/>
          <a:stretch/>
        </p:blipFill>
        <p:spPr bwMode="auto">
          <a:xfrm>
            <a:off x="4806176" y="411880"/>
            <a:ext cx="7315693" cy="37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8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7FF62C-6953-47E9-BD84-EC9D37E080F6}"/>
              </a:ext>
            </a:extLst>
          </p:cNvPr>
          <p:cNvSpPr/>
          <p:nvPr/>
        </p:nvSpPr>
        <p:spPr>
          <a:xfrm>
            <a:off x="6315860" y="3428998"/>
            <a:ext cx="4606836" cy="29073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295F4486-AED0-4C29-89FB-D45A13334D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0" b="-1"/>
          <a:stretch/>
        </p:blipFill>
        <p:spPr bwMode="auto">
          <a:xfrm>
            <a:off x="-1776301" y="3428998"/>
            <a:ext cx="7465164" cy="144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9C3A05C-1F4D-4AC0-92A2-A701BC8F6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10"/>
          <a:stretch/>
        </p:blipFill>
        <p:spPr bwMode="auto">
          <a:xfrm>
            <a:off x="230035" y="521646"/>
            <a:ext cx="6227445" cy="12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95E2685-EC33-4FFD-9873-BAB2221E2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3"/>
          <a:stretch/>
        </p:blipFill>
        <p:spPr bwMode="auto">
          <a:xfrm>
            <a:off x="-1398410" y="4668894"/>
            <a:ext cx="6709381" cy="218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63D6BC-4234-4FDE-BC75-8618ED427C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3" b="40123"/>
          <a:stretch/>
        </p:blipFill>
        <p:spPr bwMode="auto">
          <a:xfrm>
            <a:off x="4445049" y="890963"/>
            <a:ext cx="6709381" cy="253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352154C-4D11-4EA9-A0F9-F4F449D85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8" b="32448"/>
          <a:stretch/>
        </p:blipFill>
        <p:spPr bwMode="auto">
          <a:xfrm>
            <a:off x="-1892168" y="1927539"/>
            <a:ext cx="7465164" cy="16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6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D70ACD-C8F1-4ABD-B07F-1F007BA0381D}"/>
              </a:ext>
            </a:extLst>
          </p:cNvPr>
          <p:cNvSpPr/>
          <p:nvPr/>
        </p:nvSpPr>
        <p:spPr>
          <a:xfrm>
            <a:off x="399420" y="2029779"/>
            <a:ext cx="5018088" cy="38643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5BF5DF5C-0DF6-4913-BCBF-B8FE2BE9A8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4"/>
          <a:stretch/>
        </p:blipFill>
        <p:spPr bwMode="auto">
          <a:xfrm>
            <a:off x="4838571" y="2555310"/>
            <a:ext cx="6652027" cy="20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3E18A77-A249-4B9D-B3DF-66072E0FE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5" t="-2444" r="2995" b="78817"/>
          <a:stretch/>
        </p:blipFill>
        <p:spPr bwMode="auto">
          <a:xfrm>
            <a:off x="399420" y="219948"/>
            <a:ext cx="6790520" cy="14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164727CE-570D-4B98-9D81-C51A5CB822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3"/>
          <a:stretch/>
        </p:blipFill>
        <p:spPr bwMode="auto">
          <a:xfrm>
            <a:off x="4838571" y="4460647"/>
            <a:ext cx="6401835" cy="23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E7C209A-F243-4A8C-B9FE-0EC70245ED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7" b="43982"/>
          <a:stretch/>
        </p:blipFill>
        <p:spPr bwMode="auto">
          <a:xfrm>
            <a:off x="4838570" y="868965"/>
            <a:ext cx="6652027" cy="193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0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>
            <a:extLst>
              <a:ext uri="{FF2B5EF4-FFF2-40B4-BE49-F238E27FC236}">
                <a16:creationId xmlns:a16="http://schemas.microsoft.com/office/drawing/2014/main" id="{EF4C5504-0CF3-4BBE-88EF-B9C0BBADC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1"/>
          <a:stretch/>
        </p:blipFill>
        <p:spPr bwMode="auto">
          <a:xfrm>
            <a:off x="-1863793" y="1383104"/>
            <a:ext cx="8160209" cy="36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400209B-3EC5-4B2D-840F-9C5F20AEA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20"/>
          <a:stretch/>
        </p:blipFill>
        <p:spPr bwMode="auto">
          <a:xfrm>
            <a:off x="684082" y="571675"/>
            <a:ext cx="5029200" cy="128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688D98D-CF75-4104-A707-568F27F2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 bwMode="auto">
          <a:xfrm>
            <a:off x="-1403585" y="4569248"/>
            <a:ext cx="6766404" cy="23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B093C22-9998-48C3-953D-F1049B6C0C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4"/>
          <a:stretch/>
        </p:blipFill>
        <p:spPr bwMode="auto">
          <a:xfrm>
            <a:off x="4602556" y="423921"/>
            <a:ext cx="7159307" cy="414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AE529FF-209A-461F-A0D0-59D7872922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5"/>
          <a:stretch/>
        </p:blipFill>
        <p:spPr bwMode="auto">
          <a:xfrm>
            <a:off x="4593128" y="3875123"/>
            <a:ext cx="7392397" cy="313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26F14-6879-4144-9D87-5899C7C21CE3}"/>
              </a:ext>
            </a:extLst>
          </p:cNvPr>
          <p:cNvSpPr txBox="1"/>
          <p:nvPr/>
        </p:nvSpPr>
        <p:spPr>
          <a:xfrm>
            <a:off x="8141472" y="3256525"/>
            <a:ext cx="7951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80200"/>
                </a:solidFill>
              </a:rPr>
              <a:t>altar</a:t>
            </a:r>
            <a:endParaRPr lang="en-GB" b="1" dirty="0">
              <a:solidFill>
                <a:srgbClr val="18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9CF969-5768-4865-A262-DDB80F054139}"/>
              </a:ext>
            </a:extLst>
          </p:cNvPr>
          <p:cNvSpPr/>
          <p:nvPr/>
        </p:nvSpPr>
        <p:spPr>
          <a:xfrm>
            <a:off x="959654" y="2109440"/>
            <a:ext cx="4464115" cy="34270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BA26216C-C93A-419B-B241-17CD9EFF02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7" b="30917"/>
          <a:stretch/>
        </p:blipFill>
        <p:spPr bwMode="auto">
          <a:xfrm>
            <a:off x="3647959" y="-29698"/>
            <a:ext cx="8074893" cy="14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D691DDF-A4E1-447F-BAE6-D67F53E8A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6"/>
          <a:stretch/>
        </p:blipFill>
        <p:spPr bwMode="auto">
          <a:xfrm>
            <a:off x="469148" y="522831"/>
            <a:ext cx="5445125" cy="10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972EB49-606A-4D3C-B8C2-29F3C97CED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5"/>
          <a:stretch/>
        </p:blipFill>
        <p:spPr bwMode="auto">
          <a:xfrm>
            <a:off x="4236928" y="3107957"/>
            <a:ext cx="6995418" cy="17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5AB56F37-DABE-44C6-95D6-C9DADD1287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7" b="43561"/>
          <a:stretch/>
        </p:blipFill>
        <p:spPr bwMode="auto">
          <a:xfrm>
            <a:off x="4222016" y="4837199"/>
            <a:ext cx="7025241" cy="218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7657929-F84D-4F17-B5FA-58C12FF03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5"/>
          <a:stretch/>
        </p:blipFill>
        <p:spPr bwMode="auto">
          <a:xfrm>
            <a:off x="3647958" y="1548176"/>
            <a:ext cx="8074893" cy="13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6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869D81BE-B3C1-429A-91AC-0AD3A9543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262">
            <a:off x="1869282" y="348457"/>
            <a:ext cx="11112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5">
            <a:extLst>
              <a:ext uri="{FF2B5EF4-FFF2-40B4-BE49-F238E27FC236}">
                <a16:creationId xmlns:a16="http://schemas.microsoft.com/office/drawing/2014/main" id="{BA21CD2C-8E07-415A-9B74-5D9FEE18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4269">
            <a:off x="9256713" y="422276"/>
            <a:ext cx="11112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">
            <a:extLst>
              <a:ext uri="{FF2B5EF4-FFF2-40B4-BE49-F238E27FC236}">
                <a16:creationId xmlns:a16="http://schemas.microsoft.com/office/drawing/2014/main" id="{744C656F-10E4-46EB-8E6D-7D99D44BD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60450"/>
            <a:ext cx="76327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8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05" y="313562"/>
            <a:ext cx="3481666" cy="832104"/>
          </a:xfrm>
        </p:spPr>
        <p:txBody>
          <a:bodyPr>
            <a:normAutofit/>
          </a:bodyPr>
          <a:lstStyle/>
          <a:p>
            <a:r>
              <a:rPr lang="en-US" sz="3200" dirty="0"/>
              <a:t>Using a dictionary!</a:t>
            </a:r>
            <a:endParaRPr lang="en-GB" sz="3200" dirty="0"/>
          </a:p>
        </p:txBody>
      </p:sp>
      <p:pic>
        <p:nvPicPr>
          <p:cNvPr id="2050" name="Picture 2" descr="https://www.tes.com/tesv2/files/styles/news_article_ml_x2/public/media/image/2019-09/TES_DICTIONARY_USE.jpg?h=468a0b19&amp;itok=bwmdo1rZ">
            <a:extLst>
              <a:ext uri="{FF2B5EF4-FFF2-40B4-BE49-F238E27FC236}">
                <a16:creationId xmlns:a16="http://schemas.microsoft.com/office/drawing/2014/main" id="{A1025CC0-DB8B-490F-A60D-D54D29D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09" y="1231720"/>
            <a:ext cx="8382569" cy="47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5574" y="589622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88" y="3695869"/>
            <a:ext cx="8515501" cy="137617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18000" dirty="0"/>
              <a:t>Christian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Orthodox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abbreviation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historians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2A9E73-9FF2-4853-B0BB-0D93576D89DF}"/>
              </a:ext>
            </a:extLst>
          </p:cNvPr>
          <p:cNvSpPr txBox="1">
            <a:spLocks/>
          </p:cNvSpPr>
          <p:nvPr/>
        </p:nvSpPr>
        <p:spPr>
          <a:xfrm>
            <a:off x="4830039" y="4079647"/>
            <a:ext cx="6243501" cy="8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18000" dirty="0"/>
              <a:t>garlands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everlasting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evergreen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towering</a:t>
            </a:r>
          </a:p>
          <a:p>
            <a:pPr algn="l">
              <a:lnSpc>
                <a:spcPct val="120000"/>
              </a:lnSpc>
            </a:pPr>
            <a:endParaRPr lang="en-US" sz="5800" dirty="0"/>
          </a:p>
          <a:p>
            <a:pPr algn="l">
              <a:lnSpc>
                <a:spcPct val="120000"/>
              </a:lnSpc>
            </a:pPr>
            <a:endParaRPr lang="en-US" sz="5800" dirty="0"/>
          </a:p>
          <a:p>
            <a:pPr algn="l">
              <a:lnSpc>
                <a:spcPct val="120000"/>
              </a:lnSpc>
            </a:pPr>
            <a:endParaRPr lang="en-US" sz="5800" dirty="0"/>
          </a:p>
          <a:p>
            <a:pPr algn="l">
              <a:lnSpc>
                <a:spcPct val="120000"/>
              </a:lnSpc>
            </a:pPr>
            <a:endParaRPr lang="en-US" sz="58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D00579-2133-4EDB-9D25-CD21E4EA9E03}"/>
              </a:ext>
            </a:extLst>
          </p:cNvPr>
          <p:cNvSpPr txBox="1">
            <a:spLocks/>
          </p:cNvSpPr>
          <p:nvPr/>
        </p:nvSpPr>
        <p:spPr>
          <a:xfrm>
            <a:off x="8475935" y="3513988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endParaRPr lang="en-US" sz="18000" dirty="0"/>
          </a:p>
          <a:p>
            <a:pPr algn="l">
              <a:lnSpc>
                <a:spcPct val="170000"/>
              </a:lnSpc>
            </a:pPr>
            <a:r>
              <a:rPr lang="en-US" sz="18000" dirty="0"/>
              <a:t>bishop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mischievous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anthem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banned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5574" y="589622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561" y="2679202"/>
            <a:ext cx="10823328" cy="137617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12800" dirty="0"/>
              <a:t>Christians</a:t>
            </a:r>
          </a:p>
          <a:p>
            <a:pPr algn="l">
              <a:lnSpc>
                <a:spcPct val="170000"/>
              </a:lnSpc>
            </a:pPr>
            <a:r>
              <a:rPr lang="en-US" sz="12800" dirty="0"/>
              <a:t>Orthodox				</a:t>
            </a:r>
          </a:p>
          <a:p>
            <a:pPr algn="l">
              <a:lnSpc>
                <a:spcPct val="170000"/>
              </a:lnSpc>
            </a:pPr>
            <a:r>
              <a:rPr lang="en-US" sz="12800" dirty="0"/>
              <a:t>abbreviation</a:t>
            </a:r>
          </a:p>
          <a:p>
            <a:pPr algn="l">
              <a:lnSpc>
                <a:spcPct val="170000"/>
              </a:lnSpc>
            </a:pPr>
            <a:endParaRPr lang="en-US" sz="128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2A9E73-9FF2-4853-B0BB-0D93576D89DF}"/>
              </a:ext>
            </a:extLst>
          </p:cNvPr>
          <p:cNvSpPr txBox="1">
            <a:spLocks/>
          </p:cNvSpPr>
          <p:nvPr/>
        </p:nvSpPr>
        <p:spPr>
          <a:xfrm>
            <a:off x="1250561" y="5852459"/>
            <a:ext cx="9523518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12800" dirty="0"/>
              <a:t>historians</a:t>
            </a:r>
          </a:p>
          <a:p>
            <a:pPr algn="l">
              <a:lnSpc>
                <a:spcPct val="170000"/>
              </a:lnSpc>
            </a:pPr>
            <a:r>
              <a:rPr lang="en-US" sz="12800" dirty="0"/>
              <a:t>garland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D00579-2133-4EDB-9D25-CD21E4EA9E03}"/>
              </a:ext>
            </a:extLst>
          </p:cNvPr>
          <p:cNvSpPr txBox="1">
            <a:spLocks/>
          </p:cNvSpPr>
          <p:nvPr/>
        </p:nvSpPr>
        <p:spPr>
          <a:xfrm>
            <a:off x="1250561" y="5266926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200" dirty="0"/>
              <a:t>everlasting</a:t>
            </a:r>
            <a:endParaRPr lang="en-US" sz="3200" u="sng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B2493-0E2E-4A46-BECD-56DA7F71314A}"/>
              </a:ext>
            </a:extLst>
          </p:cNvPr>
          <p:cNvSpPr txBox="1"/>
          <p:nvPr/>
        </p:nvSpPr>
        <p:spPr>
          <a:xfrm>
            <a:off x="6135186" y="1367316"/>
            <a:ext cx="600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branch of Christianity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DBC2B-4AF3-4E6B-B231-D96CF997B4E4}"/>
              </a:ext>
            </a:extLst>
          </p:cNvPr>
          <p:cNvSpPr txBox="1"/>
          <p:nvPr/>
        </p:nvSpPr>
        <p:spPr>
          <a:xfrm>
            <a:off x="6067513" y="2173103"/>
            <a:ext cx="635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a shortened form of a word </a:t>
            </a:r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(e.g. it’s)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6454E-F355-4C0C-81AA-84D1AE2E275A}"/>
              </a:ext>
            </a:extLst>
          </p:cNvPr>
          <p:cNvSpPr txBox="1"/>
          <p:nvPr/>
        </p:nvSpPr>
        <p:spPr>
          <a:xfrm>
            <a:off x="6096000" y="3219245"/>
            <a:ext cx="604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students or writers of history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6FE9D-B999-49F7-AEB9-6C7E2C9BABC1}"/>
              </a:ext>
            </a:extLst>
          </p:cNvPr>
          <p:cNvSpPr txBox="1"/>
          <p:nvPr/>
        </p:nvSpPr>
        <p:spPr>
          <a:xfrm>
            <a:off x="6114776" y="5751094"/>
            <a:ext cx="539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people who follow the teachings of Jesus Christ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64B13-0F88-4826-A437-A0DA4DB4015F}"/>
              </a:ext>
            </a:extLst>
          </p:cNvPr>
          <p:cNvSpPr txBox="1"/>
          <p:nvPr/>
        </p:nvSpPr>
        <p:spPr>
          <a:xfrm>
            <a:off x="6105221" y="3916682"/>
            <a:ext cx="6319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 wreath or chain made of flowers or leaves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66D9A-F472-4B3D-BF80-EF18EA5D1411}"/>
              </a:ext>
            </a:extLst>
          </p:cNvPr>
          <p:cNvSpPr txBox="1"/>
          <p:nvPr/>
        </p:nvSpPr>
        <p:spPr>
          <a:xfrm>
            <a:off x="6135186" y="5038861"/>
            <a:ext cx="642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lasting forever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8190D-51CA-4810-B5CF-DAF5729EACB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996965" y="2045616"/>
            <a:ext cx="2117811" cy="424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57A483-590F-4BAD-90C6-9D34643EC597}"/>
              </a:ext>
            </a:extLst>
          </p:cNvPr>
          <p:cNvCxnSpPr>
            <a:cxnSpLocks/>
          </p:cNvCxnSpPr>
          <p:nvPr/>
        </p:nvCxnSpPr>
        <p:spPr>
          <a:xfrm flipV="1">
            <a:off x="3996965" y="1853822"/>
            <a:ext cx="2020065" cy="1106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1748A9-E5D6-4491-8EAA-D6C6FA09286B}"/>
              </a:ext>
            </a:extLst>
          </p:cNvPr>
          <p:cNvCxnSpPr>
            <a:cxnSpLocks/>
          </p:cNvCxnSpPr>
          <p:nvPr/>
        </p:nvCxnSpPr>
        <p:spPr>
          <a:xfrm flipV="1">
            <a:off x="3850749" y="2811407"/>
            <a:ext cx="2166281" cy="85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9C639E-A54E-40FF-84EB-CE2F8FD25900}"/>
              </a:ext>
            </a:extLst>
          </p:cNvPr>
          <p:cNvCxnSpPr>
            <a:cxnSpLocks/>
          </p:cNvCxnSpPr>
          <p:nvPr/>
        </p:nvCxnSpPr>
        <p:spPr>
          <a:xfrm flipV="1">
            <a:off x="3850749" y="3743462"/>
            <a:ext cx="2245251" cy="74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2BE48D-58DD-4A19-BFA8-4A5E6CE8AD50}"/>
              </a:ext>
            </a:extLst>
          </p:cNvPr>
          <p:cNvCxnSpPr>
            <a:cxnSpLocks/>
          </p:cNvCxnSpPr>
          <p:nvPr/>
        </p:nvCxnSpPr>
        <p:spPr>
          <a:xfrm flipV="1">
            <a:off x="3804740" y="4556760"/>
            <a:ext cx="2212290" cy="685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A22413-23C8-43BA-9868-44327520D613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804740" y="5331249"/>
            <a:ext cx="2330446" cy="70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5574" y="589622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2739" y="2685535"/>
            <a:ext cx="10823328" cy="137617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12800" dirty="0"/>
              <a:t>evergreen</a:t>
            </a:r>
          </a:p>
          <a:p>
            <a:pPr algn="l">
              <a:lnSpc>
                <a:spcPct val="170000"/>
              </a:lnSpc>
            </a:pPr>
            <a:r>
              <a:rPr lang="en-US" sz="12800" dirty="0"/>
              <a:t>towering				</a:t>
            </a:r>
          </a:p>
          <a:p>
            <a:pPr algn="l">
              <a:lnSpc>
                <a:spcPct val="170000"/>
              </a:lnSpc>
            </a:pPr>
            <a:r>
              <a:rPr lang="en-US" sz="12800" dirty="0"/>
              <a:t>bishop</a:t>
            </a:r>
          </a:p>
          <a:p>
            <a:pPr algn="l">
              <a:lnSpc>
                <a:spcPct val="170000"/>
              </a:lnSpc>
            </a:pPr>
            <a:endParaRPr lang="en-US" sz="128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2A9E73-9FF2-4853-B0BB-0D93576D89DF}"/>
              </a:ext>
            </a:extLst>
          </p:cNvPr>
          <p:cNvSpPr txBox="1">
            <a:spLocks/>
          </p:cNvSpPr>
          <p:nvPr/>
        </p:nvSpPr>
        <p:spPr>
          <a:xfrm>
            <a:off x="1212739" y="5853106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12800" dirty="0"/>
              <a:t>mischievous</a:t>
            </a:r>
          </a:p>
          <a:p>
            <a:pPr algn="l">
              <a:lnSpc>
                <a:spcPct val="170000"/>
              </a:lnSpc>
            </a:pPr>
            <a:r>
              <a:rPr lang="en-US" sz="12800" dirty="0"/>
              <a:t>anthem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D00579-2133-4EDB-9D25-CD21E4EA9E03}"/>
              </a:ext>
            </a:extLst>
          </p:cNvPr>
          <p:cNvSpPr txBox="1">
            <a:spLocks/>
          </p:cNvSpPr>
          <p:nvPr/>
        </p:nvSpPr>
        <p:spPr>
          <a:xfrm>
            <a:off x="1157395" y="5345392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200" dirty="0"/>
              <a:t>banned</a:t>
            </a:r>
            <a:endParaRPr lang="en-US" sz="3200" u="sng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B2493-0E2E-4A46-BECD-56DA7F71314A}"/>
              </a:ext>
            </a:extLst>
          </p:cNvPr>
          <p:cNvSpPr txBox="1"/>
          <p:nvPr/>
        </p:nvSpPr>
        <p:spPr>
          <a:xfrm>
            <a:off x="6194113" y="1663232"/>
            <a:ext cx="580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rising 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DBC2B-4AF3-4E6B-B231-D96CF997B4E4}"/>
              </a:ext>
            </a:extLst>
          </p:cNvPr>
          <p:cNvSpPr txBox="1"/>
          <p:nvPr/>
        </p:nvSpPr>
        <p:spPr>
          <a:xfrm>
            <a:off x="6176854" y="2314071"/>
            <a:ext cx="589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 man who holds a high position in Christian churches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6454E-F355-4C0C-81AA-84D1AE2E275A}"/>
              </a:ext>
            </a:extLst>
          </p:cNvPr>
          <p:cNvSpPr txBox="1"/>
          <p:nvPr/>
        </p:nvSpPr>
        <p:spPr>
          <a:xfrm>
            <a:off x="6176854" y="3461868"/>
            <a:ext cx="656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naughty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6FE9D-B999-49F7-AEB9-6C7E2C9BABC1}"/>
              </a:ext>
            </a:extLst>
          </p:cNvPr>
          <p:cNvSpPr txBox="1"/>
          <p:nvPr/>
        </p:nvSpPr>
        <p:spPr>
          <a:xfrm>
            <a:off x="6202517" y="5598102"/>
            <a:ext cx="5505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 plant that has trees throughout the year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64B13-0F88-4826-A437-A0DA4DB4015F}"/>
              </a:ext>
            </a:extLst>
          </p:cNvPr>
          <p:cNvSpPr txBox="1"/>
          <p:nvPr/>
        </p:nvSpPr>
        <p:spPr>
          <a:xfrm>
            <a:off x="6195387" y="3928671"/>
            <a:ext cx="584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a song sung in church or with patriotic values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66D9A-F472-4B3D-BF80-EF18EA5D1411}"/>
              </a:ext>
            </a:extLst>
          </p:cNvPr>
          <p:cNvSpPr txBox="1"/>
          <p:nvPr/>
        </p:nvSpPr>
        <p:spPr>
          <a:xfrm>
            <a:off x="6193670" y="5031484"/>
            <a:ext cx="617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forbidden</a:t>
            </a:r>
            <a:endParaRPr lang="en-GB" sz="3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8190D-51CA-4810-B5CF-DAF5729EACB6}"/>
              </a:ext>
            </a:extLst>
          </p:cNvPr>
          <p:cNvCxnSpPr>
            <a:cxnSpLocks/>
          </p:cNvCxnSpPr>
          <p:nvPr/>
        </p:nvCxnSpPr>
        <p:spPr>
          <a:xfrm>
            <a:off x="3681330" y="2177821"/>
            <a:ext cx="2569345" cy="3855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57A483-590F-4BAD-90C6-9D34643EC597}"/>
              </a:ext>
            </a:extLst>
          </p:cNvPr>
          <p:cNvCxnSpPr>
            <a:cxnSpLocks/>
          </p:cNvCxnSpPr>
          <p:nvPr/>
        </p:nvCxnSpPr>
        <p:spPr>
          <a:xfrm flipV="1">
            <a:off x="3645989" y="2107242"/>
            <a:ext cx="2604686" cy="921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1748A9-E5D6-4491-8EAA-D6C6FA09286B}"/>
              </a:ext>
            </a:extLst>
          </p:cNvPr>
          <p:cNvCxnSpPr>
            <a:cxnSpLocks/>
          </p:cNvCxnSpPr>
          <p:nvPr/>
        </p:nvCxnSpPr>
        <p:spPr>
          <a:xfrm flipV="1">
            <a:off x="3681330" y="2910511"/>
            <a:ext cx="2476999" cy="92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9C639E-A54E-40FF-84EB-CE2F8FD25900}"/>
              </a:ext>
            </a:extLst>
          </p:cNvPr>
          <p:cNvCxnSpPr>
            <a:cxnSpLocks/>
          </p:cNvCxnSpPr>
          <p:nvPr/>
        </p:nvCxnSpPr>
        <p:spPr>
          <a:xfrm flipV="1">
            <a:off x="3681330" y="3761692"/>
            <a:ext cx="2388593" cy="75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2BE48D-58DD-4A19-BFA8-4A5E6CE8AD50}"/>
              </a:ext>
            </a:extLst>
          </p:cNvPr>
          <p:cNvCxnSpPr>
            <a:cxnSpLocks/>
          </p:cNvCxnSpPr>
          <p:nvPr/>
        </p:nvCxnSpPr>
        <p:spPr>
          <a:xfrm flipV="1">
            <a:off x="3681330" y="4617147"/>
            <a:ext cx="2476999" cy="78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A22413-23C8-43BA-9868-44327520D613}"/>
              </a:ext>
            </a:extLst>
          </p:cNvPr>
          <p:cNvCxnSpPr>
            <a:cxnSpLocks/>
          </p:cNvCxnSpPr>
          <p:nvPr/>
        </p:nvCxnSpPr>
        <p:spPr>
          <a:xfrm flipV="1">
            <a:off x="3645989" y="5326344"/>
            <a:ext cx="2434027" cy="79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ACDBF-56CB-4767-AA22-B15FBF08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A83156-AD22-4F2F-A9EE-3552F044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Theme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58BEA0-1581-4022-AFA0-83C537B95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2281" y="2027806"/>
            <a:ext cx="9303119" cy="2111508"/>
          </a:xfrm>
        </p:spPr>
        <p:txBody>
          <a:bodyPr/>
          <a:lstStyle/>
          <a:p>
            <a:r>
              <a:rPr lang="en-US" dirty="0"/>
              <a:t>Feasts and Celebrations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467AB-4C00-4A9C-8931-97F24D16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8" y="3893253"/>
            <a:ext cx="2911172" cy="2235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0D6B9-A661-4368-995B-80ED6754F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8" t="12096"/>
          <a:stretch/>
        </p:blipFill>
        <p:spPr>
          <a:xfrm>
            <a:off x="3168436" y="3893253"/>
            <a:ext cx="2710748" cy="2314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C9787-A2AD-4410-8AEF-511313F15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818" y="3893253"/>
            <a:ext cx="3153031" cy="1939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ED8A1E-A017-45E6-9523-60217504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134" y="3635782"/>
            <a:ext cx="1866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62783">
            <a:off x="3725967" y="2000115"/>
            <a:ext cx="8071653" cy="425876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5300" dirty="0"/>
              <a:t>Look at the title, sub-titles and pictures on the handout.</a:t>
            </a:r>
          </a:p>
          <a:p>
            <a:pPr algn="just"/>
            <a:r>
              <a:rPr lang="en-US" sz="4300" dirty="0"/>
              <a:t>-  What do you think the text is 	going to be about?</a:t>
            </a:r>
          </a:p>
          <a:p>
            <a:pPr algn="just"/>
            <a:r>
              <a:rPr lang="en-US" sz="4300" dirty="0"/>
              <a:t>- 	Where do you think the text was 	taken from?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21</a:t>
            </a:fld>
            <a:endParaRPr lang="en-US" sz="1200" noProof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E03D0-4018-4B2F-BD30-FA181C3B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" y="0"/>
            <a:ext cx="49025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EA273-F982-4636-842D-9E100515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055" y="0"/>
            <a:ext cx="490257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2096A-4ADE-42E1-BE06-CC157216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443" y="0"/>
            <a:ext cx="4555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81873" y="2063788"/>
            <a:ext cx="8450056" cy="379387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5100" dirty="0"/>
              <a:t>READ the text and questions </a:t>
            </a:r>
          </a:p>
          <a:p>
            <a:r>
              <a:rPr lang="en-US" sz="5100" dirty="0"/>
              <a:t>and try to ANSWER the following question:</a:t>
            </a:r>
          </a:p>
          <a:p>
            <a:endParaRPr lang="en-US" sz="5100" dirty="0"/>
          </a:p>
          <a:p>
            <a:r>
              <a:rPr lang="en-US" sz="5100" dirty="0"/>
              <a:t>WHAT IS THE TEXT ABOUT?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8668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51115">
            <a:off x="3892862" y="1512068"/>
            <a:ext cx="8819014" cy="5026757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r>
              <a:rPr lang="en-US" dirty="0"/>
              <a:t>READ the text and questions again. </a:t>
            </a:r>
          </a:p>
          <a:p>
            <a:r>
              <a:rPr lang="en-US" dirty="0"/>
              <a:t>Then try to ANSWER the following questions: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/>
              <a:t>Is Christmas always celebrated on the 25</a:t>
            </a:r>
            <a:r>
              <a:rPr lang="en-GB" sz="2400" b="1" i="1" baseline="30000" dirty="0"/>
              <a:t>th</a:t>
            </a:r>
            <a:r>
              <a:rPr lang="en-GB" sz="2400" b="1" i="1" dirty="0"/>
              <a:t> of December?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/>
              <a:t>Is ‘Xmas’ a modern or old word?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/>
              <a:t>How did Germans decorate Christmas trees? 	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/>
              <a:t>Where is the Christmas tree in Trafalgar Square from?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/>
              <a:t> Mention three Christmas characters found in the text. 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1" dirty="0"/>
              <a:t>Why was Christmas banned in England? 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179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17976" y="341161"/>
            <a:ext cx="538599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4:</a:t>
            </a:r>
            <a:br>
              <a:rPr lang="en-US" sz="3200" dirty="0"/>
            </a:br>
            <a:r>
              <a:rPr lang="en-US" sz="3200" dirty="0"/>
              <a:t>Discuss the questions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1586387" y="1517054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2800" dirty="0">
                <a:solidFill>
                  <a:srgbClr val="180200"/>
                </a:solidFill>
              </a:rPr>
              <a:t>Is Christmas always celebrated on the 25</a:t>
            </a:r>
            <a:r>
              <a:rPr lang="en-US" sz="2800" baseline="30000" dirty="0">
                <a:solidFill>
                  <a:srgbClr val="180200"/>
                </a:solidFill>
              </a:rPr>
              <a:t>th</a:t>
            </a:r>
            <a:r>
              <a:rPr lang="en-US" sz="2800" dirty="0">
                <a:solidFill>
                  <a:srgbClr val="180200"/>
                </a:solidFill>
              </a:rPr>
              <a:t> of December?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2499049" y="1940924"/>
            <a:ext cx="9499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No. In countries with large populations of Orthodox Christians, such as Russia, the Ukraine and Romania, Christmas Day falls on the 7</a:t>
            </a:r>
            <a:r>
              <a:rPr lang="en-GB" sz="28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of January. Some Greek Orthodox Christians celebrate Christmas on the 7</a:t>
            </a:r>
            <a:r>
              <a:rPr lang="en-GB" sz="28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of January, too.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74522-E213-4E40-A3D1-988D2706779E}"/>
              </a:ext>
            </a:extLst>
          </p:cNvPr>
          <p:cNvSpPr/>
          <p:nvPr/>
        </p:nvSpPr>
        <p:spPr>
          <a:xfrm>
            <a:off x="1562358" y="4013665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2.       Is ‘Xmas’ a modern or old word?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1BCF6-3192-4D1C-853F-B4824B58C3FC}"/>
              </a:ext>
            </a:extLst>
          </p:cNvPr>
          <p:cNvSpPr/>
          <p:nvPr/>
        </p:nvSpPr>
        <p:spPr>
          <a:xfrm>
            <a:off x="2499049" y="4471478"/>
            <a:ext cx="9263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It is an old word because it dates back to the 16</a:t>
            </a:r>
            <a:r>
              <a:rPr lang="en-US" sz="2800" baseline="30000" dirty="0"/>
              <a:t>th</a:t>
            </a:r>
            <a:r>
              <a:rPr lang="en-US" sz="2800" dirty="0"/>
              <a:t> century. 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39926-E9DF-4F04-A341-BE346BAC943D}"/>
              </a:ext>
            </a:extLst>
          </p:cNvPr>
          <p:cNvSpPr/>
          <p:nvPr/>
        </p:nvSpPr>
        <p:spPr>
          <a:xfrm>
            <a:off x="1562359" y="5251557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3.       How did Germans decorate Christmas trees?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BFF85-7862-41BC-955C-A010548434B9}"/>
              </a:ext>
            </a:extLst>
          </p:cNvPr>
          <p:cNvSpPr/>
          <p:nvPr/>
        </p:nvSpPr>
        <p:spPr>
          <a:xfrm>
            <a:off x="2499049" y="5631976"/>
            <a:ext cx="8785985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800" dirty="0"/>
              <a:t>Germans decorated fir trees with fruit and nuts – and </a:t>
            </a:r>
            <a:r>
              <a:rPr lang="en-GB" sz="2800"/>
              <a:t>later with sweets</a:t>
            </a:r>
            <a:r>
              <a:rPr lang="en-GB" sz="2800" dirty="0"/>
              <a:t>, paper shapes and candles.</a:t>
            </a:r>
          </a:p>
        </p:txBody>
      </p:sp>
    </p:spTree>
    <p:extLst>
      <p:ext uri="{BB962C8B-B14F-4D97-AF65-F5344CB8AC3E}">
        <p14:creationId xmlns:p14="http://schemas.microsoft.com/office/powerpoint/2010/main" val="390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E514E-0495-46C5-8DB6-82C06936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482EFF-6EB2-40F4-9147-8062349C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Step 4:</a:t>
            </a:r>
            <a:br>
              <a:rPr lang="en-US" sz="3200" dirty="0"/>
            </a:br>
            <a:r>
              <a:rPr lang="en-US" sz="3200" dirty="0"/>
              <a:t>Discuss the questions</a:t>
            </a:r>
            <a:endParaRPr lang="en-GB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E2154-33FD-4597-9AAA-3D7C77FC0343}"/>
              </a:ext>
            </a:extLst>
          </p:cNvPr>
          <p:cNvSpPr/>
          <p:nvPr/>
        </p:nvSpPr>
        <p:spPr>
          <a:xfrm>
            <a:off x="1123049" y="1681080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4.        Where is the Christmas tree in Trafalgar Square from?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A5FA1-41BF-4791-BF79-B8DD5EF4EE01}"/>
              </a:ext>
            </a:extLst>
          </p:cNvPr>
          <p:cNvSpPr/>
          <p:nvPr/>
        </p:nvSpPr>
        <p:spPr>
          <a:xfrm>
            <a:off x="2125166" y="2129715"/>
            <a:ext cx="11701020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Christmas tree in Trafalgar Square is from Norway.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4AC2D-136B-4454-8B1E-511A72422989}"/>
              </a:ext>
            </a:extLst>
          </p:cNvPr>
          <p:cNvSpPr/>
          <p:nvPr/>
        </p:nvSpPr>
        <p:spPr>
          <a:xfrm>
            <a:off x="1123048" y="2922633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5.        Mention three Christmas characters found in the text.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E2084-98CF-4965-8642-799F0DB4A314}"/>
              </a:ext>
            </a:extLst>
          </p:cNvPr>
          <p:cNvSpPr/>
          <p:nvPr/>
        </p:nvSpPr>
        <p:spPr>
          <a:xfrm>
            <a:off x="2125166" y="3333227"/>
            <a:ext cx="9680834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Three Christmas characters are La </a:t>
            </a:r>
            <a:r>
              <a:rPr lang="en-US" sz="2800" dirty="0" err="1"/>
              <a:t>Befana</a:t>
            </a:r>
            <a:r>
              <a:rPr lang="en-US" sz="2800" dirty="0"/>
              <a:t>, Father Christmas and the Yule Lads.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73E3B-AF3F-4499-B7CF-8F7D440A313D}"/>
              </a:ext>
            </a:extLst>
          </p:cNvPr>
          <p:cNvSpPr/>
          <p:nvPr/>
        </p:nvSpPr>
        <p:spPr>
          <a:xfrm>
            <a:off x="1123048" y="4626539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6.        Why was Christmas banned in England?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57833-A1E5-4C35-A67C-C0521BA490AE}"/>
              </a:ext>
            </a:extLst>
          </p:cNvPr>
          <p:cNvSpPr/>
          <p:nvPr/>
        </p:nvSpPr>
        <p:spPr>
          <a:xfrm>
            <a:off x="2125167" y="5147400"/>
            <a:ext cx="9327136" cy="1596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800" dirty="0"/>
              <a:t>Christmas was banned because members of the government felt that the religious meaning of Christmas had been forgotten, and so banned the holiday festivities.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4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34740" y="2378752"/>
            <a:ext cx="8450056" cy="37938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5100" dirty="0"/>
              <a:t>LISTEN to me as I </a:t>
            </a:r>
          </a:p>
          <a:p>
            <a:r>
              <a:rPr lang="en-US" sz="5100" dirty="0"/>
              <a:t>READ the text ALOUD.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924928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27</a:t>
            </a:fld>
            <a:endParaRPr lang="en-US" sz="1200" noProof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E03D0-4018-4B2F-BD30-FA181C3B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2" y="624468"/>
            <a:ext cx="3714797" cy="5196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EA273-F982-4636-842D-9E100515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37" y="624468"/>
            <a:ext cx="3643053" cy="5096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2096A-4ADE-42E1-BE06-CC157216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441" y="624468"/>
            <a:ext cx="3385187" cy="50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7DFFD-4D86-43DE-AEFD-F37F6702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58C1F-ACC5-43AE-B24E-09138A20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53158-7330-479E-BFB5-512E5D17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82107">
            <a:off x="4491483" y="3315955"/>
            <a:ext cx="7733753" cy="3558700"/>
          </a:xfrm>
        </p:spPr>
        <p:txBody>
          <a:bodyPr>
            <a:normAutofit/>
          </a:bodyPr>
          <a:lstStyle/>
          <a:p>
            <a:r>
              <a:rPr lang="en-US" sz="5400" dirty="0"/>
              <a:t>READ the text ALOUD.</a:t>
            </a:r>
          </a:p>
          <a:p>
            <a:endParaRPr lang="en-US" sz="5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390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3962793" y="2677158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Let’s DISCUSS </a:t>
            </a:r>
          </a:p>
          <a:p>
            <a:r>
              <a:rPr lang="en-US" sz="6000" dirty="0"/>
              <a:t>the questions.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E1EC-83F5-4184-BDEC-6210424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088933-D2BC-4A31-BD01-832CDAE1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today’s celebration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1A2D4-FC2A-4802-8E4E-E70E2EF0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3" y="2058234"/>
            <a:ext cx="4875229" cy="296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F1CE6-B742-4190-8C91-3A813B0B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38" y="418690"/>
            <a:ext cx="5136449" cy="2608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B426F0-21FF-46D0-8F21-5F016428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297" y="3429000"/>
            <a:ext cx="4451379" cy="33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2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30</a:t>
            </a:fld>
            <a:endParaRPr lang="en-US" sz="1200" noProof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8E7CF-9427-45EE-A162-A2457A35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18" y="-1"/>
            <a:ext cx="49915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69158-ED1D-45BD-9713-82E10B008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18" y="0"/>
            <a:ext cx="4886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4047187" y="3006197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WORK OUT the</a:t>
            </a:r>
          </a:p>
          <a:p>
            <a:r>
              <a:rPr lang="en-US" sz="6000" dirty="0"/>
              <a:t>Questions Worksheet.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76145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4799D-7EE4-45DB-8484-D0B3D9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272C0-78C7-49AC-A039-3E3A66EE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8A02CE3B-CC16-45D2-9BF3-8B4CF54D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781">
            <a:off x="3984352" y="1915967"/>
            <a:ext cx="8371279" cy="60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17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470524" y="2549167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68103-4667-403C-BE41-BECCD1F51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33718" y="3866055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7938" y="988676"/>
            <a:ext cx="4967465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1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61" y="2185639"/>
            <a:ext cx="5062693" cy="42915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 </a:t>
            </a:r>
            <a:r>
              <a:rPr lang="en-US" sz="2800"/>
              <a:t>Lesson 1 </a:t>
            </a:r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to a text being read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a text silently and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how to predict what the text is about.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how to </a:t>
            </a:r>
            <a:r>
              <a:rPr lang="en-US" sz="2800" dirty="0" err="1"/>
              <a:t>recognise</a:t>
            </a:r>
            <a:r>
              <a:rPr lang="en-US" sz="2800" dirty="0"/>
              <a:t> online texts.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about the history and traditions of Christmas.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0" y="2543110"/>
            <a:ext cx="3728018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Dictionary</a:t>
            </a:r>
          </a:p>
          <a:p>
            <a:pPr>
              <a:lnSpc>
                <a:spcPct val="150000"/>
              </a:lnSpc>
            </a:pPr>
            <a:r>
              <a:rPr lang="en-US" dirty="0"/>
              <a:t>Reading Text</a:t>
            </a:r>
          </a:p>
          <a:p>
            <a:pPr>
              <a:lnSpc>
                <a:spcPct val="150000"/>
              </a:lnSpc>
            </a:pPr>
            <a:r>
              <a:rPr lang="en-US" dirty="0"/>
              <a:t>Questions Worksheet</a:t>
            </a:r>
          </a:p>
          <a:p>
            <a:pPr>
              <a:lnSpc>
                <a:spcPct val="150000"/>
              </a:lnSpc>
            </a:pPr>
            <a:r>
              <a:rPr lang="en-US" dirty="0"/>
              <a:t>Answers Handout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01DAF5-53D9-4A52-9436-70E7C3D75BC6}"/>
              </a:ext>
            </a:extLst>
          </p:cNvPr>
          <p:cNvSpPr/>
          <p:nvPr/>
        </p:nvSpPr>
        <p:spPr>
          <a:xfrm>
            <a:off x="78484" y="2000161"/>
            <a:ext cx="5332429" cy="367627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806A10FE-304A-4791-9E28-27FD80AA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951">
            <a:off x="709005" y="529147"/>
            <a:ext cx="27622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44DD53C9-7388-4B8D-BD21-9C5429B4B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77" y="693580"/>
            <a:ext cx="5810054" cy="39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B966EA3-F5AE-4546-8C1B-F3C773B767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1"/>
          <a:stretch/>
        </p:blipFill>
        <p:spPr bwMode="auto">
          <a:xfrm>
            <a:off x="3887487" y="4429559"/>
            <a:ext cx="7913344" cy="48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4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0C589BE3-06E4-476C-BB66-05DE1365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311275"/>
            <a:ext cx="3663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  <a:latin typeface="Sassoon Infant Md" pitchFamily="50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916BCD-48BA-42C7-BF89-A0579B09C700}"/>
              </a:ext>
            </a:extLst>
          </p:cNvPr>
          <p:cNvSpPr/>
          <p:nvPr/>
        </p:nvSpPr>
        <p:spPr>
          <a:xfrm>
            <a:off x="1145236" y="1649829"/>
            <a:ext cx="3664472" cy="443760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1D6B5A5A-277A-490C-83F0-01620033E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568450"/>
            <a:ext cx="3663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  <a:latin typeface="Sassoon Infant Md" pitchFamily="50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2C887B3C-8A89-4961-9E4B-CF338070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557714"/>
            <a:ext cx="3316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GB" altLang="en-US" sz="2800">
                <a:solidFill>
                  <a:schemeClr val="tx1"/>
                </a:solidFill>
                <a:latin typeface="Sassoon Infant Md" pitchFamily="50" charset="0"/>
              </a:rPr>
            </a:br>
            <a:endParaRPr lang="en-GB" altLang="en-US" sz="2800">
              <a:solidFill>
                <a:schemeClr val="tx1"/>
              </a:solidFill>
              <a:latin typeface="Sassoon Infant Md" pitchFamily="50" charset="0"/>
            </a:endParaRPr>
          </a:p>
        </p:txBody>
      </p:sp>
      <p:pic>
        <p:nvPicPr>
          <p:cNvPr id="13319" name="Picture 4">
            <a:extLst>
              <a:ext uri="{FF2B5EF4-FFF2-40B4-BE49-F238E27FC236}">
                <a16:creationId xmlns:a16="http://schemas.microsoft.com/office/drawing/2014/main" id="{A7FB5C1B-3F53-4117-A0F7-B01C4FE8D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8"/>
          <a:stretch/>
        </p:blipFill>
        <p:spPr bwMode="auto">
          <a:xfrm>
            <a:off x="3906983" y="864296"/>
            <a:ext cx="7303811" cy="33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7C0AC9-B63B-40FB-81C0-547F946F70CD}"/>
              </a:ext>
            </a:extLst>
          </p:cNvPr>
          <p:cNvSpPr txBox="1"/>
          <p:nvPr/>
        </p:nvSpPr>
        <p:spPr>
          <a:xfrm rot="21194932">
            <a:off x="376240" y="665627"/>
            <a:ext cx="265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1802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China</a:t>
            </a:r>
            <a:endParaRPr lang="en-GB" sz="2400" b="1" dirty="0">
              <a:solidFill>
                <a:srgbClr val="1802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78C4038-1B2B-4E5F-8553-90BEAE8B0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1"/>
          <a:stretch/>
        </p:blipFill>
        <p:spPr bwMode="auto">
          <a:xfrm>
            <a:off x="4050626" y="4340213"/>
            <a:ext cx="6663336" cy="26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1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7D2F00-9414-4D45-BEFE-688B6CACFB69}"/>
              </a:ext>
            </a:extLst>
          </p:cNvPr>
          <p:cNvSpPr/>
          <p:nvPr/>
        </p:nvSpPr>
        <p:spPr>
          <a:xfrm>
            <a:off x="525257" y="1849493"/>
            <a:ext cx="4460101" cy="396258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F2BE8DDA-A55C-493C-ACF6-9F4E4CBC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52"/>
          <a:stretch/>
        </p:blipFill>
        <p:spPr bwMode="auto">
          <a:xfrm>
            <a:off x="363211" y="445908"/>
            <a:ext cx="6187772" cy="124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BB0D547-95A7-4ACD-8193-3EE96EE34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3"/>
          <a:stretch/>
        </p:blipFill>
        <p:spPr bwMode="auto">
          <a:xfrm>
            <a:off x="3457097" y="1229612"/>
            <a:ext cx="7778706" cy="518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8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C3A091-B3AE-4E9B-BBA0-B5957D550539}"/>
              </a:ext>
            </a:extLst>
          </p:cNvPr>
          <p:cNvSpPr/>
          <p:nvPr/>
        </p:nvSpPr>
        <p:spPr>
          <a:xfrm>
            <a:off x="492973" y="1944253"/>
            <a:ext cx="4437802" cy="365009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11" name="Picture 2">
            <a:extLst>
              <a:ext uri="{FF2B5EF4-FFF2-40B4-BE49-F238E27FC236}">
                <a16:creationId xmlns:a16="http://schemas.microsoft.com/office/drawing/2014/main" id="{D7C6B27E-786A-4AB5-8544-890DF25C17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7"/>
          <a:stretch/>
        </p:blipFill>
        <p:spPr bwMode="auto">
          <a:xfrm>
            <a:off x="3876469" y="332858"/>
            <a:ext cx="7319810" cy="619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8EA9B7-10D2-4720-B1AF-FB7660388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9"/>
          <a:stretch/>
        </p:blipFill>
        <p:spPr bwMode="auto">
          <a:xfrm>
            <a:off x="455710" y="367709"/>
            <a:ext cx="7080664" cy="14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9FF898F-747B-4ED6-B05D-EF67783CF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2" b="35567"/>
          <a:stretch/>
        </p:blipFill>
        <p:spPr bwMode="auto">
          <a:xfrm>
            <a:off x="3902047" y="3110826"/>
            <a:ext cx="7294232" cy="20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DEC51E-3ABB-4527-853B-1854BE0F5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740" y="2906186"/>
            <a:ext cx="762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2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497</Words>
  <Application>Microsoft Office PowerPoint</Application>
  <PresentationFormat>Widescreen</PresentationFormat>
  <Paragraphs>156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Andika</vt:lpstr>
      <vt:lpstr>Arial</vt:lpstr>
      <vt:lpstr>Calibri</vt:lpstr>
      <vt:lpstr>Comic Sans MS</vt:lpstr>
      <vt:lpstr>Franklin Gothic Book</vt:lpstr>
      <vt:lpstr>Sassoon Infant Md</vt:lpstr>
      <vt:lpstr>Sassoon Infant Rg</vt:lpstr>
      <vt:lpstr>Twinkl</vt:lpstr>
      <vt:lpstr>Twinkl SemiBold</vt:lpstr>
      <vt:lpstr>Office Theme</vt:lpstr>
      <vt:lpstr>Lesson 1 Reading</vt:lpstr>
      <vt:lpstr>Weekly Theme</vt:lpstr>
      <vt:lpstr>Guess today’s celebration</vt:lpstr>
      <vt:lpstr>Lesson 1 Objectives</vt:lpstr>
      <vt:lpstr>Lesson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 dictionary!</vt:lpstr>
      <vt:lpstr>New Words</vt:lpstr>
      <vt:lpstr>New Words</vt:lpstr>
      <vt:lpstr>New Words</vt:lpstr>
      <vt:lpstr>Step 1</vt:lpstr>
      <vt:lpstr>PowerPoint Presentation</vt:lpstr>
      <vt:lpstr>Step 2</vt:lpstr>
      <vt:lpstr>Step 3</vt:lpstr>
      <vt:lpstr>Step 4: Discuss the questions</vt:lpstr>
      <vt:lpstr>Step 4: Discuss the questions</vt:lpstr>
      <vt:lpstr>Step 5</vt:lpstr>
      <vt:lpstr>PowerPoint Presentation</vt:lpstr>
      <vt:lpstr>Step 6</vt:lpstr>
      <vt:lpstr>Step 7</vt:lpstr>
      <vt:lpstr>PowerPoint Presentation</vt:lpstr>
      <vt:lpstr>Step 8</vt:lpstr>
      <vt:lpstr>Step 9</vt:lpstr>
      <vt:lpstr>Step 10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2021-06-28T06:19:55Z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