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56" r:id="rId5"/>
    <p:sldId id="258" r:id="rId6"/>
    <p:sldId id="257" r:id="rId7"/>
    <p:sldId id="283" r:id="rId8"/>
    <p:sldId id="261" r:id="rId9"/>
    <p:sldId id="263" r:id="rId10"/>
    <p:sldId id="269" r:id="rId11"/>
    <p:sldId id="265" r:id="rId12"/>
    <p:sldId id="299" r:id="rId13"/>
    <p:sldId id="298" r:id="rId14"/>
    <p:sldId id="270" r:id="rId15"/>
    <p:sldId id="295" r:id="rId16"/>
    <p:sldId id="280" r:id="rId17"/>
    <p:sldId id="286" r:id="rId18"/>
    <p:sldId id="288" r:id="rId19"/>
    <p:sldId id="276" r:id="rId20"/>
    <p:sldId id="293" r:id="rId21"/>
    <p:sldId id="297" r:id="rId22"/>
    <p:sldId id="294" r:id="rId23"/>
    <p:sldId id="272" r:id="rId24"/>
    <p:sldId id="296" r:id="rId25"/>
    <p:sldId id="291" r:id="rId26"/>
    <p:sldId id="274" r:id="rId27"/>
    <p:sldId id="275" r:id="rId28"/>
    <p:sldId id="264"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2" autoAdjust="0"/>
  </p:normalViewPr>
  <p:slideViewPr>
    <p:cSldViewPr snapToGrid="0">
      <p:cViewPr varScale="1">
        <p:scale>
          <a:sx n="68" d="100"/>
          <a:sy n="68" d="100"/>
        </p:scale>
        <p:origin x="616" y="5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5/13/2021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5/13/2021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Year 5</a:t>
            </a:r>
          </a:p>
          <a:p>
            <a:r>
              <a:rPr lang="en-US" dirty="0"/>
              <a:t>English</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a:r>
              <a:rPr lang="en-US" sz="4800" dirty="0"/>
              <a:t>Lesson 2</a:t>
            </a:r>
            <a:br>
              <a:rPr lang="en-US" sz="4800" dirty="0"/>
            </a:br>
            <a:r>
              <a:rPr lang="en-US" sz="4800" dirty="0"/>
              <a:t>Reading</a:t>
            </a:r>
            <a:endParaRPr lang="ru-RU" sz="4800" dirty="0"/>
          </a:p>
        </p:txBody>
      </p:sp>
      <p:sp>
        <p:nvSpPr>
          <p:cNvPr id="5" name="Subtitle 4">
            <a:extLst>
              <a:ext uri="{FF2B5EF4-FFF2-40B4-BE49-F238E27FC236}">
                <a16:creationId xmlns:a16="http://schemas.microsoft.com/office/drawing/2014/main" id="{48AD40B0-5DC8-47C2-8258-CDB312D333EA}"/>
              </a:ext>
            </a:extLst>
          </p:cNvPr>
          <p:cNvSpPr>
            <a:spLocks noGrp="1"/>
          </p:cNvSpPr>
          <p:nvPr>
            <p:ph type="subTitle" idx="1"/>
          </p:nvPr>
        </p:nvSpPr>
        <p:spPr/>
        <p:txBody>
          <a:bodyPr/>
          <a:lstStyle/>
          <a:p>
            <a:endParaRPr lang="en-GB"/>
          </a:p>
        </p:txBody>
      </p:sp>
      <p:pic>
        <p:nvPicPr>
          <p:cNvPr id="8" name="Picture 7">
            <a:extLst>
              <a:ext uri="{FF2B5EF4-FFF2-40B4-BE49-F238E27FC236}">
                <a16:creationId xmlns:a16="http://schemas.microsoft.com/office/drawing/2014/main" id="{84EC511D-982E-4802-879A-F7BC3E0D95DC}"/>
              </a:ext>
            </a:extLst>
          </p:cNvPr>
          <p:cNvPicPr>
            <a:picLocks noChangeAspect="1"/>
          </p:cNvPicPr>
          <p:nvPr/>
        </p:nvPicPr>
        <p:blipFill>
          <a:blip r:embed="rId3"/>
          <a:stretch>
            <a:fillRect/>
          </a:stretch>
        </p:blipFill>
        <p:spPr>
          <a:xfrm rot="685514">
            <a:off x="7724924" y="5099886"/>
            <a:ext cx="4497976" cy="852348"/>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21044" y="608476"/>
            <a:ext cx="4391191" cy="1325563"/>
          </a:xfrm>
        </p:spPr>
        <p:txBody>
          <a:bodyPr anchor="t">
            <a:normAutofit/>
          </a:bodyPr>
          <a:lstStyle/>
          <a:p>
            <a:pPr algn="ctr"/>
            <a:r>
              <a:rPr lang="en-US" sz="3600" dirty="0"/>
              <a:t>Match</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1185568" y="1938975"/>
            <a:ext cx="11476862" cy="5619891"/>
          </a:xfrm>
        </p:spPr>
        <p:txBody>
          <a:bodyPr>
            <a:normAutofit lnSpcReduction="10000"/>
          </a:bodyPr>
          <a:lstStyle/>
          <a:p>
            <a:pPr algn="l">
              <a:lnSpc>
                <a:spcPct val="100000"/>
              </a:lnSpc>
            </a:pPr>
            <a:r>
              <a:rPr lang="en-US" sz="4800" dirty="0"/>
              <a:t>furious						silly/crazy</a:t>
            </a:r>
          </a:p>
          <a:p>
            <a:pPr algn="l">
              <a:lnSpc>
                <a:spcPct val="100000"/>
              </a:lnSpc>
            </a:pPr>
            <a:r>
              <a:rPr lang="en-US" sz="4800" dirty="0"/>
              <a:t>distressed					extremely angry</a:t>
            </a:r>
          </a:p>
          <a:p>
            <a:pPr algn="l">
              <a:lnSpc>
                <a:spcPct val="100000"/>
              </a:lnSpc>
            </a:pPr>
            <a:r>
              <a:rPr lang="en-US" sz="4800" dirty="0"/>
              <a:t>ridiculous					extremely angry	</a:t>
            </a:r>
          </a:p>
          <a:p>
            <a:pPr algn="l">
              <a:lnSpc>
                <a:spcPct val="100000"/>
              </a:lnSpc>
            </a:pPr>
            <a:r>
              <a:rPr lang="en-US" sz="4800" dirty="0"/>
              <a:t>livid						</a:t>
            </a:r>
            <a:r>
              <a:rPr lang="en-US" sz="3600" dirty="0"/>
              <a:t>feeling very anxious</a:t>
            </a:r>
            <a:endParaRPr lang="en-US" sz="4800" dirty="0"/>
          </a:p>
          <a:p>
            <a:pPr algn="l">
              <a:lnSpc>
                <a:spcPct val="100000"/>
              </a:lnSpc>
            </a:pPr>
            <a:r>
              <a:rPr lang="en-US" sz="4800" dirty="0"/>
              <a:t>tailored					clearly defined</a:t>
            </a:r>
          </a:p>
          <a:p>
            <a:pPr algn="l">
              <a:lnSpc>
                <a:spcPct val="100000"/>
              </a:lnSpc>
            </a:pPr>
            <a:r>
              <a:rPr lang="en-US" sz="4800" dirty="0"/>
              <a:t>specific					smart/fitted</a:t>
            </a:r>
          </a:p>
          <a:p>
            <a:r>
              <a:rPr lang="en-US" sz="4800" dirty="0"/>
              <a:t>		</a:t>
            </a:r>
          </a:p>
          <a:p>
            <a:endParaRPr lang="en-US" u="sng" dirty="0">
              <a:solidFill>
                <a:schemeClr val="accent2"/>
              </a:solidFill>
            </a:endParaRPr>
          </a:p>
        </p:txBody>
      </p:sp>
      <p:cxnSp>
        <p:nvCxnSpPr>
          <p:cNvPr id="6" name="Straight Arrow Connector 5">
            <a:extLst>
              <a:ext uri="{FF2B5EF4-FFF2-40B4-BE49-F238E27FC236}">
                <a16:creationId xmlns:a16="http://schemas.microsoft.com/office/drawing/2014/main" id="{5FDAFCDF-9C78-4B4D-A6BC-AA13A57E793D}"/>
              </a:ext>
            </a:extLst>
          </p:cNvPr>
          <p:cNvCxnSpPr>
            <a:cxnSpLocks/>
          </p:cNvCxnSpPr>
          <p:nvPr/>
        </p:nvCxnSpPr>
        <p:spPr>
          <a:xfrm>
            <a:off x="4128940" y="2196675"/>
            <a:ext cx="3318235" cy="1442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80A257B-6EF3-4196-8163-77A412A18596}"/>
              </a:ext>
            </a:extLst>
          </p:cNvPr>
          <p:cNvCxnSpPr>
            <a:cxnSpLocks/>
          </p:cNvCxnSpPr>
          <p:nvPr/>
        </p:nvCxnSpPr>
        <p:spPr>
          <a:xfrm>
            <a:off x="4197124" y="2938226"/>
            <a:ext cx="3139577" cy="1548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CD326FB-D11B-449A-84A2-3588BA7E4C3F}"/>
              </a:ext>
            </a:extLst>
          </p:cNvPr>
          <p:cNvCxnSpPr>
            <a:cxnSpLocks/>
          </p:cNvCxnSpPr>
          <p:nvPr/>
        </p:nvCxnSpPr>
        <p:spPr>
          <a:xfrm flipV="1">
            <a:off x="4008747" y="3059386"/>
            <a:ext cx="3457347" cy="1427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B861A8-72C4-40BC-985E-8340D9A1B6B3}"/>
              </a:ext>
            </a:extLst>
          </p:cNvPr>
          <p:cNvCxnSpPr/>
          <p:nvPr/>
        </p:nvCxnSpPr>
        <p:spPr>
          <a:xfrm>
            <a:off x="4008747" y="5299390"/>
            <a:ext cx="3478491" cy="810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D308A02-2D5B-4AB5-B96F-808752EBAF37}"/>
              </a:ext>
            </a:extLst>
          </p:cNvPr>
          <p:cNvCxnSpPr>
            <a:cxnSpLocks/>
          </p:cNvCxnSpPr>
          <p:nvPr/>
        </p:nvCxnSpPr>
        <p:spPr>
          <a:xfrm flipV="1">
            <a:off x="3968684" y="5299390"/>
            <a:ext cx="3478491" cy="841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9258FF-0BED-4DD2-B6CE-0C92427E413A}"/>
              </a:ext>
            </a:extLst>
          </p:cNvPr>
          <p:cNvCxnSpPr>
            <a:cxnSpLocks/>
          </p:cNvCxnSpPr>
          <p:nvPr/>
        </p:nvCxnSpPr>
        <p:spPr>
          <a:xfrm flipV="1">
            <a:off x="3968684" y="2257485"/>
            <a:ext cx="3436201" cy="1442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8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1</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01954">
            <a:off x="3834084" y="2036718"/>
            <a:ext cx="8659441" cy="3118593"/>
          </a:xfrm>
        </p:spPr>
        <p:txBody>
          <a:bodyPr>
            <a:normAutofit fontScale="77500" lnSpcReduction="20000"/>
          </a:bodyPr>
          <a:lstStyle/>
          <a:p>
            <a:endParaRPr lang="en-US" dirty="0"/>
          </a:p>
          <a:p>
            <a:r>
              <a:rPr lang="en-US" sz="7300" dirty="0"/>
              <a:t>READ the text on the handout and the </a:t>
            </a:r>
          </a:p>
          <a:p>
            <a:r>
              <a:rPr lang="en-US" sz="7300" dirty="0"/>
              <a:t>questions on the worksheet.</a:t>
            </a:r>
          </a:p>
          <a:p>
            <a:endParaRPr lang="en-US" sz="5100" dirty="0"/>
          </a:p>
        </p:txBody>
      </p:sp>
    </p:spTree>
    <p:extLst>
      <p:ext uri="{BB962C8B-B14F-4D97-AF65-F5344CB8AC3E}">
        <p14:creationId xmlns:p14="http://schemas.microsoft.com/office/powerpoint/2010/main" val="68762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E78B8-C5E5-4B35-8CB8-A43CF6B41F90}"/>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pic>
        <p:nvPicPr>
          <p:cNvPr id="5" name="Picture 4">
            <a:extLst>
              <a:ext uri="{FF2B5EF4-FFF2-40B4-BE49-F238E27FC236}">
                <a16:creationId xmlns:a16="http://schemas.microsoft.com/office/drawing/2014/main" id="{DB3A94EC-29CF-46F8-9C5A-A579C07B2770}"/>
              </a:ext>
            </a:extLst>
          </p:cNvPr>
          <p:cNvPicPr>
            <a:picLocks noChangeAspect="1"/>
          </p:cNvPicPr>
          <p:nvPr/>
        </p:nvPicPr>
        <p:blipFill>
          <a:blip r:embed="rId2"/>
          <a:stretch>
            <a:fillRect/>
          </a:stretch>
        </p:blipFill>
        <p:spPr>
          <a:xfrm>
            <a:off x="261646" y="211768"/>
            <a:ext cx="5578817" cy="6434464"/>
          </a:xfrm>
          <a:prstGeom prst="rect">
            <a:avLst/>
          </a:prstGeom>
        </p:spPr>
      </p:pic>
      <p:pic>
        <p:nvPicPr>
          <p:cNvPr id="6" name="Picture 5">
            <a:extLst>
              <a:ext uri="{FF2B5EF4-FFF2-40B4-BE49-F238E27FC236}">
                <a16:creationId xmlns:a16="http://schemas.microsoft.com/office/drawing/2014/main" id="{916ACE41-665C-4703-9E20-F896B1C0D547}"/>
              </a:ext>
            </a:extLst>
          </p:cNvPr>
          <p:cNvPicPr>
            <a:picLocks noChangeAspect="1"/>
          </p:cNvPicPr>
          <p:nvPr/>
        </p:nvPicPr>
        <p:blipFill>
          <a:blip r:embed="rId3"/>
          <a:stretch>
            <a:fillRect/>
          </a:stretch>
        </p:blipFill>
        <p:spPr>
          <a:xfrm>
            <a:off x="6096000" y="0"/>
            <a:ext cx="5302685" cy="6858000"/>
          </a:xfrm>
          <a:prstGeom prst="rect">
            <a:avLst/>
          </a:prstGeom>
        </p:spPr>
      </p:pic>
      <p:pic>
        <p:nvPicPr>
          <p:cNvPr id="7" name="Picture 2" descr="See the source image">
            <a:extLst>
              <a:ext uri="{FF2B5EF4-FFF2-40B4-BE49-F238E27FC236}">
                <a16:creationId xmlns:a16="http://schemas.microsoft.com/office/drawing/2014/main" id="{36CC55D1-8639-4A7C-A44C-52306EC97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15" y="2142855"/>
            <a:ext cx="1706251" cy="1194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2E7608E-7E4C-4DA3-A8F8-D011D478DD7D}"/>
              </a:ext>
            </a:extLst>
          </p:cNvPr>
          <p:cNvPicPr>
            <a:picLocks noChangeAspect="1"/>
          </p:cNvPicPr>
          <p:nvPr/>
        </p:nvPicPr>
        <p:blipFill rotWithShape="1">
          <a:blip r:embed="rId5"/>
          <a:srcRect l="16635" b="-580088"/>
          <a:stretch/>
        </p:blipFill>
        <p:spPr>
          <a:xfrm>
            <a:off x="386498" y="3202882"/>
            <a:ext cx="1796365" cy="897778"/>
          </a:xfrm>
          <a:prstGeom prst="rect">
            <a:avLst/>
          </a:prstGeom>
        </p:spPr>
      </p:pic>
    </p:spTree>
    <p:extLst>
      <p:ext uri="{BB962C8B-B14F-4D97-AF65-F5344CB8AC3E}">
        <p14:creationId xmlns:p14="http://schemas.microsoft.com/office/powerpoint/2010/main" val="19142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1</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01954">
            <a:off x="3881873" y="2063788"/>
            <a:ext cx="8450056" cy="3793871"/>
          </a:xfrm>
        </p:spPr>
        <p:txBody>
          <a:bodyPr>
            <a:normAutofit fontScale="92500" lnSpcReduction="10000"/>
          </a:bodyPr>
          <a:lstStyle/>
          <a:p>
            <a:endParaRPr lang="en-US" dirty="0"/>
          </a:p>
          <a:p>
            <a:r>
              <a:rPr lang="en-US" sz="5100" dirty="0"/>
              <a:t>After you read the text and questions you should be able to ANSWER the following question:</a:t>
            </a:r>
          </a:p>
          <a:p>
            <a:endParaRPr lang="en-US" sz="5100" dirty="0"/>
          </a:p>
          <a:p>
            <a:r>
              <a:rPr lang="en-US" sz="5100" dirty="0"/>
              <a:t>WHAT IS THE TEXT ABOUT? </a:t>
            </a:r>
          </a:p>
          <a:p>
            <a:endParaRPr lang="en-US" sz="5100" dirty="0"/>
          </a:p>
        </p:txBody>
      </p:sp>
    </p:spTree>
    <p:extLst>
      <p:ext uri="{BB962C8B-B14F-4D97-AF65-F5344CB8AC3E}">
        <p14:creationId xmlns:p14="http://schemas.microsoft.com/office/powerpoint/2010/main" val="118668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329BA7-11BD-424F-BEA2-E4D4634EDF6E}"/>
              </a:ext>
            </a:extLst>
          </p:cNvPr>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6" name="Title 5">
            <a:extLst>
              <a:ext uri="{FF2B5EF4-FFF2-40B4-BE49-F238E27FC236}">
                <a16:creationId xmlns:a16="http://schemas.microsoft.com/office/drawing/2014/main" id="{58F59C66-80FC-424E-BD90-A52ECC9E2AF0}"/>
              </a:ext>
            </a:extLst>
          </p:cNvPr>
          <p:cNvSpPr>
            <a:spLocks noGrp="1"/>
          </p:cNvSpPr>
          <p:nvPr>
            <p:ph type="title"/>
          </p:nvPr>
        </p:nvSpPr>
        <p:spPr>
          <a:xfrm rot="21180000">
            <a:off x="-18090" y="340764"/>
            <a:ext cx="5227881" cy="1325563"/>
          </a:xfrm>
        </p:spPr>
        <p:txBody>
          <a:bodyPr>
            <a:normAutofit/>
          </a:bodyPr>
          <a:lstStyle/>
          <a:p>
            <a:r>
              <a:rPr lang="en-US" sz="3200" dirty="0"/>
              <a:t>Step 2:</a:t>
            </a:r>
            <a:br>
              <a:rPr lang="en-US" sz="3200" dirty="0"/>
            </a:br>
            <a:r>
              <a:rPr lang="en-US" sz="3200" dirty="0"/>
              <a:t>Discuss the question</a:t>
            </a:r>
            <a:endParaRPr lang="en-GB" sz="3200" dirty="0"/>
          </a:p>
        </p:txBody>
      </p:sp>
      <p:sp>
        <p:nvSpPr>
          <p:cNvPr id="2" name="Rectangle 1">
            <a:extLst>
              <a:ext uri="{FF2B5EF4-FFF2-40B4-BE49-F238E27FC236}">
                <a16:creationId xmlns:a16="http://schemas.microsoft.com/office/drawing/2014/main" id="{987C1047-C672-4829-AF25-813E01879B35}"/>
              </a:ext>
            </a:extLst>
          </p:cNvPr>
          <p:cNvSpPr/>
          <p:nvPr/>
        </p:nvSpPr>
        <p:spPr>
          <a:xfrm>
            <a:off x="2264657" y="1508327"/>
            <a:ext cx="10436089" cy="562718"/>
          </a:xfrm>
          <a:prstGeom prst="rect">
            <a:avLst/>
          </a:prstGeom>
        </p:spPr>
        <p:txBody>
          <a:bodyPr wrap="square">
            <a:spAutoFit/>
          </a:bodyPr>
          <a:lstStyle/>
          <a:p>
            <a:pPr marL="1143000" indent="-1143000">
              <a:lnSpc>
                <a:spcPct val="120000"/>
              </a:lnSpc>
              <a:spcBef>
                <a:spcPts val="600"/>
              </a:spcBef>
              <a:buFont typeface="Arial" panose="020B0604020202020204" pitchFamily="34" charset="0"/>
              <a:buChar char="•"/>
            </a:pPr>
            <a:r>
              <a:rPr lang="en-US" sz="2800" dirty="0">
                <a:solidFill>
                  <a:srgbClr val="180200"/>
                </a:solidFill>
              </a:rPr>
              <a:t>What is the text about?</a:t>
            </a:r>
            <a:endParaRPr lang="en-GB" sz="2800" dirty="0">
              <a:solidFill>
                <a:srgbClr val="180200"/>
              </a:solidFill>
            </a:endParaRPr>
          </a:p>
        </p:txBody>
      </p:sp>
      <p:sp>
        <p:nvSpPr>
          <p:cNvPr id="4" name="Rectangle 3">
            <a:extLst>
              <a:ext uri="{FF2B5EF4-FFF2-40B4-BE49-F238E27FC236}">
                <a16:creationId xmlns:a16="http://schemas.microsoft.com/office/drawing/2014/main" id="{16200B7E-26C2-4A7C-83D5-AE89403CA567}"/>
              </a:ext>
            </a:extLst>
          </p:cNvPr>
          <p:cNvSpPr/>
          <p:nvPr/>
        </p:nvSpPr>
        <p:spPr>
          <a:xfrm>
            <a:off x="2264657" y="2071045"/>
            <a:ext cx="8679863" cy="1079783"/>
          </a:xfrm>
          <a:prstGeom prst="rect">
            <a:avLst/>
          </a:prstGeom>
        </p:spPr>
        <p:txBody>
          <a:bodyPr wrap="square">
            <a:spAutoFit/>
          </a:bodyPr>
          <a:lstStyle/>
          <a:p>
            <a:pPr algn="just">
              <a:lnSpc>
                <a:spcPct val="120000"/>
              </a:lnSpc>
              <a:spcBef>
                <a:spcPts val="600"/>
              </a:spcBef>
            </a:pPr>
            <a:r>
              <a:rPr lang="en-US" sz="2800" dirty="0"/>
              <a:t>The text is a newspaper article. I can tell this because of the headline, the columns and the style of writing.</a:t>
            </a:r>
          </a:p>
        </p:txBody>
      </p:sp>
      <p:sp>
        <p:nvSpPr>
          <p:cNvPr id="5" name="Rectangle 4">
            <a:extLst>
              <a:ext uri="{FF2B5EF4-FFF2-40B4-BE49-F238E27FC236}">
                <a16:creationId xmlns:a16="http://schemas.microsoft.com/office/drawing/2014/main" id="{1FE73A60-6B0C-4A79-8B15-4FE5CEC161E3}"/>
              </a:ext>
            </a:extLst>
          </p:cNvPr>
          <p:cNvSpPr/>
          <p:nvPr/>
        </p:nvSpPr>
        <p:spPr>
          <a:xfrm>
            <a:off x="2264657" y="3497409"/>
            <a:ext cx="8811838" cy="2630977"/>
          </a:xfrm>
          <a:prstGeom prst="rect">
            <a:avLst/>
          </a:prstGeom>
        </p:spPr>
        <p:txBody>
          <a:bodyPr wrap="square">
            <a:spAutoFit/>
          </a:bodyPr>
          <a:lstStyle/>
          <a:p>
            <a:pPr algn="just">
              <a:lnSpc>
                <a:spcPct val="120000"/>
              </a:lnSpc>
              <a:spcBef>
                <a:spcPts val="600"/>
              </a:spcBef>
            </a:pPr>
            <a:r>
              <a:rPr lang="en-US" sz="2800" dirty="0"/>
              <a:t>It is about how a particular school punished over fifty students because their trousers were not suitable for school. Parents were very angry at the school for the harsh punishment given for wearing the wrong pair of trousers. The school had to </a:t>
            </a:r>
            <a:r>
              <a:rPr lang="en-US" sz="2800" dirty="0" err="1"/>
              <a:t>apologise</a:t>
            </a:r>
            <a:r>
              <a:rPr lang="en-US" sz="2800" dirty="0"/>
              <a:t> to these students.  </a:t>
            </a:r>
            <a:endParaRPr lang="en-GB" sz="2800" dirty="0"/>
          </a:p>
        </p:txBody>
      </p:sp>
    </p:spTree>
    <p:extLst>
      <p:ext uri="{BB962C8B-B14F-4D97-AF65-F5344CB8AC3E}">
        <p14:creationId xmlns:p14="http://schemas.microsoft.com/office/powerpoint/2010/main" val="22594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3</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51115">
            <a:off x="3609623" y="1761871"/>
            <a:ext cx="8533424" cy="4746612"/>
          </a:xfrm>
        </p:spPr>
        <p:txBody>
          <a:bodyPr>
            <a:normAutofit/>
          </a:bodyPr>
          <a:lstStyle/>
          <a:p>
            <a:endParaRPr lang="en-US" sz="800" dirty="0"/>
          </a:p>
          <a:p>
            <a:r>
              <a:rPr lang="en-US" dirty="0"/>
              <a:t>READ the text and questions again. </a:t>
            </a:r>
          </a:p>
          <a:p>
            <a:r>
              <a:rPr lang="en-US" dirty="0"/>
              <a:t>Then try to ANSWER the following questions:</a:t>
            </a:r>
          </a:p>
          <a:p>
            <a:pPr marL="914400" indent="-914400" algn="l">
              <a:buFont typeface="+mj-lt"/>
              <a:buAutoNum type="arabicPeriod"/>
            </a:pPr>
            <a:r>
              <a:rPr lang="en-US" dirty="0"/>
              <a:t>When was the article written?</a:t>
            </a:r>
          </a:p>
          <a:p>
            <a:pPr marL="914400" indent="-914400" algn="l">
              <a:buFont typeface="+mj-lt"/>
              <a:buAutoNum type="arabicPeriod"/>
            </a:pPr>
            <a:r>
              <a:rPr lang="en-US" dirty="0"/>
              <a:t>Why did the school punish the students?</a:t>
            </a:r>
          </a:p>
          <a:p>
            <a:pPr marL="914400" indent="-914400" algn="l">
              <a:buFont typeface="+mj-lt"/>
              <a:buAutoNum type="arabicPeriod"/>
            </a:pPr>
            <a:r>
              <a:rPr lang="en-US" dirty="0"/>
              <a:t>What punishment did the students receive?</a:t>
            </a:r>
          </a:p>
          <a:p>
            <a:pPr marL="914400" indent="-914400" algn="l">
              <a:buFont typeface="+mj-lt"/>
              <a:buAutoNum type="arabicPeriod"/>
            </a:pPr>
            <a:r>
              <a:rPr lang="en-US" dirty="0"/>
              <a:t>How did the parents feel about the punishment?</a:t>
            </a:r>
          </a:p>
          <a:p>
            <a:pPr marL="914400" indent="-914400" algn="l">
              <a:buFont typeface="+mj-lt"/>
              <a:buAutoNum type="arabicPeriod"/>
            </a:pPr>
            <a:r>
              <a:rPr lang="en-US" dirty="0"/>
              <a:t>How many people were interviewed in the article?</a:t>
            </a:r>
          </a:p>
        </p:txBody>
      </p:sp>
    </p:spTree>
    <p:extLst>
      <p:ext uri="{BB962C8B-B14F-4D97-AF65-F5344CB8AC3E}">
        <p14:creationId xmlns:p14="http://schemas.microsoft.com/office/powerpoint/2010/main" val="192017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329BA7-11BD-424F-BEA2-E4D4634EDF6E}"/>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6" name="Title 5">
            <a:extLst>
              <a:ext uri="{FF2B5EF4-FFF2-40B4-BE49-F238E27FC236}">
                <a16:creationId xmlns:a16="http://schemas.microsoft.com/office/drawing/2014/main" id="{58F59C66-80FC-424E-BD90-A52ECC9E2AF0}"/>
              </a:ext>
            </a:extLst>
          </p:cNvPr>
          <p:cNvSpPr>
            <a:spLocks noGrp="1"/>
          </p:cNvSpPr>
          <p:nvPr>
            <p:ph type="title"/>
          </p:nvPr>
        </p:nvSpPr>
        <p:spPr>
          <a:xfrm rot="21180000">
            <a:off x="-31754" y="332735"/>
            <a:ext cx="5385997" cy="1325563"/>
          </a:xfrm>
        </p:spPr>
        <p:txBody>
          <a:bodyPr>
            <a:normAutofit/>
          </a:bodyPr>
          <a:lstStyle/>
          <a:p>
            <a:r>
              <a:rPr lang="en-US" sz="3200" dirty="0"/>
              <a:t>Step 4:</a:t>
            </a:r>
            <a:br>
              <a:rPr lang="en-US" sz="3200" dirty="0"/>
            </a:br>
            <a:r>
              <a:rPr lang="en-US" sz="3200" dirty="0"/>
              <a:t>Discuss the questions</a:t>
            </a:r>
            <a:endParaRPr lang="en-GB" sz="3200" dirty="0"/>
          </a:p>
        </p:txBody>
      </p:sp>
      <p:sp>
        <p:nvSpPr>
          <p:cNvPr id="2" name="Rectangle 1">
            <a:extLst>
              <a:ext uri="{FF2B5EF4-FFF2-40B4-BE49-F238E27FC236}">
                <a16:creationId xmlns:a16="http://schemas.microsoft.com/office/drawing/2014/main" id="{987C1047-C672-4829-AF25-813E01879B35}"/>
              </a:ext>
            </a:extLst>
          </p:cNvPr>
          <p:cNvSpPr/>
          <p:nvPr/>
        </p:nvSpPr>
        <p:spPr>
          <a:xfrm>
            <a:off x="1369908" y="1310753"/>
            <a:ext cx="10436089" cy="562718"/>
          </a:xfrm>
          <a:prstGeom prst="rect">
            <a:avLst/>
          </a:prstGeom>
        </p:spPr>
        <p:txBody>
          <a:bodyPr wrap="square">
            <a:spAutoFit/>
          </a:bodyPr>
          <a:lstStyle/>
          <a:p>
            <a:pPr marL="1143000" indent="-1143000">
              <a:lnSpc>
                <a:spcPct val="120000"/>
              </a:lnSpc>
              <a:spcBef>
                <a:spcPts val="600"/>
              </a:spcBef>
              <a:buFont typeface="Arial" panose="020B0604020202020204" pitchFamily="34" charset="0"/>
              <a:buChar char="•"/>
            </a:pPr>
            <a:r>
              <a:rPr lang="en-US" sz="2800" dirty="0">
                <a:solidFill>
                  <a:srgbClr val="180200"/>
                </a:solidFill>
              </a:rPr>
              <a:t>When was the article written?</a:t>
            </a:r>
            <a:endParaRPr lang="en-GB" sz="2800" dirty="0">
              <a:solidFill>
                <a:srgbClr val="180200"/>
              </a:solidFill>
            </a:endParaRPr>
          </a:p>
        </p:txBody>
      </p:sp>
      <p:sp>
        <p:nvSpPr>
          <p:cNvPr id="4" name="Rectangle 3">
            <a:extLst>
              <a:ext uri="{FF2B5EF4-FFF2-40B4-BE49-F238E27FC236}">
                <a16:creationId xmlns:a16="http://schemas.microsoft.com/office/drawing/2014/main" id="{16200B7E-26C2-4A7C-83D5-AE89403CA567}"/>
              </a:ext>
            </a:extLst>
          </p:cNvPr>
          <p:cNvSpPr/>
          <p:nvPr/>
        </p:nvSpPr>
        <p:spPr>
          <a:xfrm>
            <a:off x="1359454" y="1676871"/>
            <a:ext cx="10114959" cy="562718"/>
          </a:xfrm>
          <a:prstGeom prst="rect">
            <a:avLst/>
          </a:prstGeom>
        </p:spPr>
        <p:txBody>
          <a:bodyPr wrap="square">
            <a:spAutoFit/>
          </a:bodyPr>
          <a:lstStyle/>
          <a:p>
            <a:pPr>
              <a:lnSpc>
                <a:spcPct val="120000"/>
              </a:lnSpc>
              <a:spcBef>
                <a:spcPts val="600"/>
              </a:spcBef>
            </a:pPr>
            <a:r>
              <a:rPr lang="en-US" sz="2800" dirty="0"/>
              <a:t>It was written on the 8</a:t>
            </a:r>
            <a:r>
              <a:rPr lang="en-US" sz="2800" baseline="30000" dirty="0"/>
              <a:t>th</a:t>
            </a:r>
            <a:r>
              <a:rPr lang="en-US" sz="2800" dirty="0"/>
              <a:t> of September, 2014.</a:t>
            </a:r>
            <a:endParaRPr lang="en-GB" sz="2800" dirty="0"/>
          </a:p>
        </p:txBody>
      </p:sp>
      <p:sp>
        <p:nvSpPr>
          <p:cNvPr id="8" name="Rectangle 7">
            <a:extLst>
              <a:ext uri="{FF2B5EF4-FFF2-40B4-BE49-F238E27FC236}">
                <a16:creationId xmlns:a16="http://schemas.microsoft.com/office/drawing/2014/main" id="{F0074522-E213-4E40-A3D1-988D2706779E}"/>
              </a:ext>
            </a:extLst>
          </p:cNvPr>
          <p:cNvSpPr/>
          <p:nvPr/>
        </p:nvSpPr>
        <p:spPr>
          <a:xfrm>
            <a:off x="1369908" y="2124164"/>
            <a:ext cx="10436089" cy="562718"/>
          </a:xfrm>
          <a:prstGeom prst="rect">
            <a:avLst/>
          </a:prstGeom>
        </p:spPr>
        <p:txBody>
          <a:bodyPr wrap="square">
            <a:spAutoFit/>
          </a:bodyPr>
          <a:lstStyle/>
          <a:p>
            <a:pPr marL="1143000" indent="-1143000">
              <a:lnSpc>
                <a:spcPct val="120000"/>
              </a:lnSpc>
              <a:spcBef>
                <a:spcPts val="600"/>
              </a:spcBef>
              <a:buFont typeface="Arial" panose="020B0604020202020204" pitchFamily="34" charset="0"/>
              <a:buChar char="•"/>
            </a:pPr>
            <a:r>
              <a:rPr lang="en-US" sz="2800" dirty="0">
                <a:solidFill>
                  <a:srgbClr val="180200"/>
                </a:solidFill>
              </a:rPr>
              <a:t>Why did the school punish the students?</a:t>
            </a:r>
            <a:endParaRPr lang="en-GB" sz="2800" dirty="0">
              <a:solidFill>
                <a:srgbClr val="180200"/>
              </a:solidFill>
            </a:endParaRPr>
          </a:p>
        </p:txBody>
      </p:sp>
      <p:sp>
        <p:nvSpPr>
          <p:cNvPr id="9" name="Rectangle 8">
            <a:extLst>
              <a:ext uri="{FF2B5EF4-FFF2-40B4-BE49-F238E27FC236}">
                <a16:creationId xmlns:a16="http://schemas.microsoft.com/office/drawing/2014/main" id="{F6F1BCF6-3192-4D1C-853F-B4824B58C3FC}"/>
              </a:ext>
            </a:extLst>
          </p:cNvPr>
          <p:cNvSpPr/>
          <p:nvPr/>
        </p:nvSpPr>
        <p:spPr>
          <a:xfrm>
            <a:off x="1359448" y="2514315"/>
            <a:ext cx="10114959" cy="1079783"/>
          </a:xfrm>
          <a:prstGeom prst="rect">
            <a:avLst/>
          </a:prstGeom>
        </p:spPr>
        <p:txBody>
          <a:bodyPr wrap="square">
            <a:spAutoFit/>
          </a:bodyPr>
          <a:lstStyle/>
          <a:p>
            <a:pPr>
              <a:lnSpc>
                <a:spcPct val="120000"/>
              </a:lnSpc>
              <a:spcBef>
                <a:spcPts val="600"/>
              </a:spcBef>
            </a:pPr>
            <a:r>
              <a:rPr lang="en-US" sz="2800" dirty="0"/>
              <a:t>The students wore skin-tight trousers which the school believed were not appropriate.</a:t>
            </a:r>
            <a:endParaRPr lang="en-GB" sz="2800" dirty="0"/>
          </a:p>
        </p:txBody>
      </p:sp>
      <p:sp>
        <p:nvSpPr>
          <p:cNvPr id="10" name="Rectangle 9">
            <a:extLst>
              <a:ext uri="{FF2B5EF4-FFF2-40B4-BE49-F238E27FC236}">
                <a16:creationId xmlns:a16="http://schemas.microsoft.com/office/drawing/2014/main" id="{4C039926-E9DF-4F04-A341-BE346BAC943D}"/>
              </a:ext>
            </a:extLst>
          </p:cNvPr>
          <p:cNvSpPr/>
          <p:nvPr/>
        </p:nvSpPr>
        <p:spPr>
          <a:xfrm>
            <a:off x="1359448" y="3515120"/>
            <a:ext cx="10436089" cy="562718"/>
          </a:xfrm>
          <a:prstGeom prst="rect">
            <a:avLst/>
          </a:prstGeom>
        </p:spPr>
        <p:txBody>
          <a:bodyPr wrap="square">
            <a:spAutoFit/>
          </a:bodyPr>
          <a:lstStyle/>
          <a:p>
            <a:pPr marL="1143000" indent="-1143000">
              <a:lnSpc>
                <a:spcPct val="120000"/>
              </a:lnSpc>
              <a:spcBef>
                <a:spcPts val="600"/>
              </a:spcBef>
              <a:buFont typeface="Arial" panose="020B0604020202020204" pitchFamily="34" charset="0"/>
              <a:buChar char="•"/>
            </a:pPr>
            <a:r>
              <a:rPr lang="en-US" sz="2800" dirty="0">
                <a:solidFill>
                  <a:srgbClr val="180200"/>
                </a:solidFill>
              </a:rPr>
              <a:t>What punishment did the students receive?</a:t>
            </a:r>
            <a:endParaRPr lang="en-GB" sz="2800" dirty="0">
              <a:solidFill>
                <a:srgbClr val="180200"/>
              </a:solidFill>
            </a:endParaRPr>
          </a:p>
        </p:txBody>
      </p:sp>
      <p:sp>
        <p:nvSpPr>
          <p:cNvPr id="11" name="Rectangle 10">
            <a:extLst>
              <a:ext uri="{FF2B5EF4-FFF2-40B4-BE49-F238E27FC236}">
                <a16:creationId xmlns:a16="http://schemas.microsoft.com/office/drawing/2014/main" id="{0E0BFF85-7862-41BC-955C-A010548434B9}"/>
              </a:ext>
            </a:extLst>
          </p:cNvPr>
          <p:cNvSpPr/>
          <p:nvPr/>
        </p:nvSpPr>
        <p:spPr>
          <a:xfrm>
            <a:off x="1359448" y="3991681"/>
            <a:ext cx="10114959" cy="562718"/>
          </a:xfrm>
          <a:prstGeom prst="rect">
            <a:avLst/>
          </a:prstGeom>
        </p:spPr>
        <p:txBody>
          <a:bodyPr wrap="square">
            <a:spAutoFit/>
          </a:bodyPr>
          <a:lstStyle/>
          <a:p>
            <a:pPr>
              <a:lnSpc>
                <a:spcPct val="120000"/>
              </a:lnSpc>
              <a:spcBef>
                <a:spcPts val="600"/>
              </a:spcBef>
            </a:pPr>
            <a:r>
              <a:rPr lang="en-US" sz="2800" dirty="0"/>
              <a:t>They had to spend eight hours in a small room. </a:t>
            </a:r>
            <a:endParaRPr lang="en-GB" sz="2800" dirty="0"/>
          </a:p>
        </p:txBody>
      </p:sp>
      <p:sp>
        <p:nvSpPr>
          <p:cNvPr id="12" name="Rectangle 11">
            <a:extLst>
              <a:ext uri="{FF2B5EF4-FFF2-40B4-BE49-F238E27FC236}">
                <a16:creationId xmlns:a16="http://schemas.microsoft.com/office/drawing/2014/main" id="{0D549FEE-A4A2-4715-ADCA-54F6FD7017DB}"/>
              </a:ext>
            </a:extLst>
          </p:cNvPr>
          <p:cNvSpPr/>
          <p:nvPr/>
        </p:nvSpPr>
        <p:spPr>
          <a:xfrm>
            <a:off x="1369908" y="4452808"/>
            <a:ext cx="10436089" cy="562718"/>
          </a:xfrm>
          <a:prstGeom prst="rect">
            <a:avLst/>
          </a:prstGeom>
        </p:spPr>
        <p:txBody>
          <a:bodyPr wrap="square">
            <a:spAutoFit/>
          </a:bodyPr>
          <a:lstStyle/>
          <a:p>
            <a:pPr marL="1143000" indent="-1143000">
              <a:lnSpc>
                <a:spcPct val="120000"/>
              </a:lnSpc>
              <a:spcBef>
                <a:spcPts val="600"/>
              </a:spcBef>
              <a:buFont typeface="Arial" panose="020B0604020202020204" pitchFamily="34" charset="0"/>
              <a:buChar char="•"/>
            </a:pPr>
            <a:r>
              <a:rPr lang="en-US" sz="2800" dirty="0">
                <a:solidFill>
                  <a:srgbClr val="180200"/>
                </a:solidFill>
              </a:rPr>
              <a:t>How did the parents feel about the punishment?</a:t>
            </a:r>
            <a:endParaRPr lang="en-GB" sz="2800" dirty="0">
              <a:solidFill>
                <a:srgbClr val="180200"/>
              </a:solidFill>
            </a:endParaRPr>
          </a:p>
        </p:txBody>
      </p:sp>
      <p:sp>
        <p:nvSpPr>
          <p:cNvPr id="13" name="Rectangle 12">
            <a:extLst>
              <a:ext uri="{FF2B5EF4-FFF2-40B4-BE49-F238E27FC236}">
                <a16:creationId xmlns:a16="http://schemas.microsoft.com/office/drawing/2014/main" id="{35B6315A-E569-49A4-B349-0551B3EBA632}"/>
              </a:ext>
            </a:extLst>
          </p:cNvPr>
          <p:cNvSpPr/>
          <p:nvPr/>
        </p:nvSpPr>
        <p:spPr>
          <a:xfrm>
            <a:off x="1359448" y="4929369"/>
            <a:ext cx="10114959" cy="562718"/>
          </a:xfrm>
          <a:prstGeom prst="rect">
            <a:avLst/>
          </a:prstGeom>
        </p:spPr>
        <p:txBody>
          <a:bodyPr wrap="square">
            <a:spAutoFit/>
          </a:bodyPr>
          <a:lstStyle/>
          <a:p>
            <a:pPr>
              <a:lnSpc>
                <a:spcPct val="120000"/>
              </a:lnSpc>
              <a:spcBef>
                <a:spcPts val="600"/>
              </a:spcBef>
            </a:pPr>
            <a:r>
              <a:rPr lang="en-US" sz="2800" dirty="0"/>
              <a:t>Parents were furious. </a:t>
            </a:r>
            <a:endParaRPr lang="en-GB" sz="2800" dirty="0"/>
          </a:p>
        </p:txBody>
      </p:sp>
      <p:sp>
        <p:nvSpPr>
          <p:cNvPr id="14" name="Rectangle 13">
            <a:extLst>
              <a:ext uri="{FF2B5EF4-FFF2-40B4-BE49-F238E27FC236}">
                <a16:creationId xmlns:a16="http://schemas.microsoft.com/office/drawing/2014/main" id="{49464BD0-BF58-48B6-8F42-8C998E5A272C}"/>
              </a:ext>
            </a:extLst>
          </p:cNvPr>
          <p:cNvSpPr/>
          <p:nvPr/>
        </p:nvSpPr>
        <p:spPr>
          <a:xfrm>
            <a:off x="1369908" y="5436158"/>
            <a:ext cx="10436089" cy="562718"/>
          </a:xfrm>
          <a:prstGeom prst="rect">
            <a:avLst/>
          </a:prstGeom>
        </p:spPr>
        <p:txBody>
          <a:bodyPr wrap="square">
            <a:spAutoFit/>
          </a:bodyPr>
          <a:lstStyle/>
          <a:p>
            <a:pPr marL="1143000" indent="-1143000">
              <a:lnSpc>
                <a:spcPct val="120000"/>
              </a:lnSpc>
              <a:spcBef>
                <a:spcPts val="600"/>
              </a:spcBef>
              <a:buFont typeface="Arial" panose="020B0604020202020204" pitchFamily="34" charset="0"/>
              <a:buChar char="•"/>
            </a:pPr>
            <a:r>
              <a:rPr lang="en-US" sz="2800" dirty="0">
                <a:solidFill>
                  <a:srgbClr val="180200"/>
                </a:solidFill>
              </a:rPr>
              <a:t>How many people were interviewed in the article?</a:t>
            </a:r>
            <a:endParaRPr lang="en-GB" sz="2800" dirty="0">
              <a:solidFill>
                <a:srgbClr val="180200"/>
              </a:solidFill>
            </a:endParaRPr>
          </a:p>
        </p:txBody>
      </p:sp>
      <p:sp>
        <p:nvSpPr>
          <p:cNvPr id="16" name="Rectangle 15">
            <a:extLst>
              <a:ext uri="{FF2B5EF4-FFF2-40B4-BE49-F238E27FC236}">
                <a16:creationId xmlns:a16="http://schemas.microsoft.com/office/drawing/2014/main" id="{6C023065-BE3D-41F5-8B51-E8B14618504C}"/>
              </a:ext>
            </a:extLst>
          </p:cNvPr>
          <p:cNvSpPr/>
          <p:nvPr/>
        </p:nvSpPr>
        <p:spPr>
          <a:xfrm>
            <a:off x="1359449" y="5842902"/>
            <a:ext cx="10114959" cy="562718"/>
          </a:xfrm>
          <a:prstGeom prst="rect">
            <a:avLst/>
          </a:prstGeom>
        </p:spPr>
        <p:txBody>
          <a:bodyPr wrap="square">
            <a:spAutoFit/>
          </a:bodyPr>
          <a:lstStyle/>
          <a:p>
            <a:pPr>
              <a:lnSpc>
                <a:spcPct val="120000"/>
              </a:lnSpc>
              <a:spcBef>
                <a:spcPts val="600"/>
              </a:spcBef>
            </a:pPr>
            <a:r>
              <a:rPr lang="en-US" sz="2800" dirty="0"/>
              <a:t>Two people were interviewed. A parent and the headmistress.</a:t>
            </a:r>
            <a:endParaRPr lang="en-GB" sz="2800" dirty="0"/>
          </a:p>
        </p:txBody>
      </p:sp>
    </p:spTree>
    <p:extLst>
      <p:ext uri="{BB962C8B-B14F-4D97-AF65-F5344CB8AC3E}">
        <p14:creationId xmlns:p14="http://schemas.microsoft.com/office/powerpoint/2010/main" val="3909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5</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01954">
            <a:off x="3834740" y="2378752"/>
            <a:ext cx="8450056" cy="3793871"/>
          </a:xfrm>
        </p:spPr>
        <p:txBody>
          <a:bodyPr>
            <a:normAutofit/>
          </a:bodyPr>
          <a:lstStyle/>
          <a:p>
            <a:endParaRPr lang="en-US" dirty="0"/>
          </a:p>
          <a:p>
            <a:r>
              <a:rPr lang="en-US" sz="5100" dirty="0"/>
              <a:t>LISTEN to me as I </a:t>
            </a:r>
          </a:p>
          <a:p>
            <a:r>
              <a:rPr lang="en-US" sz="5100" dirty="0"/>
              <a:t>READ the text. </a:t>
            </a:r>
          </a:p>
          <a:p>
            <a:endParaRPr lang="en-US" sz="5100" dirty="0"/>
          </a:p>
        </p:txBody>
      </p:sp>
    </p:spTree>
    <p:extLst>
      <p:ext uri="{BB962C8B-B14F-4D97-AF65-F5344CB8AC3E}">
        <p14:creationId xmlns:p14="http://schemas.microsoft.com/office/powerpoint/2010/main" val="3924928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224F61-734D-466F-95FA-97DB264A4D6A}"/>
              </a:ext>
            </a:extLst>
          </p:cNvPr>
          <p:cNvSpPr>
            <a:spLocks noGrp="1"/>
          </p:cNvSpPr>
          <p:nvPr>
            <p:ph type="ftr" sz="quarter" idx="11"/>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1D9E8073-0E13-44C4-B3E2-790B54231E3C}"/>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6" name="Title 5">
            <a:extLst>
              <a:ext uri="{FF2B5EF4-FFF2-40B4-BE49-F238E27FC236}">
                <a16:creationId xmlns:a16="http://schemas.microsoft.com/office/drawing/2014/main" id="{8F33885F-C58D-43D3-AD54-39496FD1E27C}"/>
              </a:ext>
            </a:extLst>
          </p:cNvPr>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333A825F-13FE-49CC-ACC2-187641CDF8CC}"/>
              </a:ext>
            </a:extLst>
          </p:cNvPr>
          <p:cNvPicPr>
            <a:picLocks noChangeAspect="1"/>
          </p:cNvPicPr>
          <p:nvPr/>
        </p:nvPicPr>
        <p:blipFill>
          <a:blip r:embed="rId2"/>
          <a:stretch>
            <a:fillRect/>
          </a:stretch>
        </p:blipFill>
        <p:spPr>
          <a:xfrm>
            <a:off x="-160256" y="160256"/>
            <a:ext cx="12352256" cy="6719679"/>
          </a:xfrm>
          <a:prstGeom prst="rect">
            <a:avLst/>
          </a:prstGeom>
        </p:spPr>
      </p:pic>
    </p:spTree>
    <p:extLst>
      <p:ext uri="{BB962C8B-B14F-4D97-AF65-F5344CB8AC3E}">
        <p14:creationId xmlns:p14="http://schemas.microsoft.com/office/powerpoint/2010/main" val="270993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97DFFD-4D86-43DE-AEFD-F37F67028859}"/>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a:extLst>
              <a:ext uri="{FF2B5EF4-FFF2-40B4-BE49-F238E27FC236}">
                <a16:creationId xmlns:a16="http://schemas.microsoft.com/office/drawing/2014/main" id="{2CE58C1F-ACC5-43AE-B24E-09138A2008EA}"/>
              </a:ext>
            </a:extLst>
          </p:cNvPr>
          <p:cNvSpPr>
            <a:spLocks noGrp="1"/>
          </p:cNvSpPr>
          <p:nvPr>
            <p:ph type="title"/>
          </p:nvPr>
        </p:nvSpPr>
        <p:spPr/>
        <p:txBody>
          <a:bodyPr/>
          <a:lstStyle/>
          <a:p>
            <a:r>
              <a:rPr lang="en-US" dirty="0"/>
              <a:t>Step 6</a:t>
            </a:r>
            <a:endParaRPr lang="en-GB" dirty="0"/>
          </a:p>
        </p:txBody>
      </p:sp>
      <p:sp>
        <p:nvSpPr>
          <p:cNvPr id="5" name="Text Placeholder 4">
            <a:extLst>
              <a:ext uri="{FF2B5EF4-FFF2-40B4-BE49-F238E27FC236}">
                <a16:creationId xmlns:a16="http://schemas.microsoft.com/office/drawing/2014/main" id="{92353158-7330-479E-BFB5-512E5D17CB64}"/>
              </a:ext>
            </a:extLst>
          </p:cNvPr>
          <p:cNvSpPr>
            <a:spLocks noGrp="1"/>
          </p:cNvSpPr>
          <p:nvPr>
            <p:ph type="body" idx="1"/>
          </p:nvPr>
        </p:nvSpPr>
        <p:spPr>
          <a:xfrm rot="20782107">
            <a:off x="4331228" y="3165779"/>
            <a:ext cx="7733753" cy="3558700"/>
          </a:xfrm>
        </p:spPr>
        <p:txBody>
          <a:bodyPr>
            <a:normAutofit/>
          </a:bodyPr>
          <a:lstStyle/>
          <a:p>
            <a:r>
              <a:rPr lang="en-US" sz="5400" dirty="0"/>
              <a:t>READ the text ALOUD.</a:t>
            </a:r>
          </a:p>
          <a:p>
            <a:endParaRPr lang="en-US" sz="5400" dirty="0"/>
          </a:p>
          <a:p>
            <a:endParaRPr lang="en-GB" dirty="0"/>
          </a:p>
        </p:txBody>
      </p:sp>
    </p:spTree>
    <p:extLst>
      <p:ext uri="{BB962C8B-B14F-4D97-AF65-F5344CB8AC3E}">
        <p14:creationId xmlns:p14="http://schemas.microsoft.com/office/powerpoint/2010/main" val="273239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198993" y="1008795"/>
            <a:ext cx="4582516" cy="734415"/>
          </a:xfrm>
        </p:spPr>
        <p:txBody>
          <a:bodyPr>
            <a:normAutofit fontScale="90000"/>
          </a:bodyPr>
          <a:lstStyle/>
          <a:p>
            <a:r>
              <a:rPr lang="en-US" dirty="0"/>
              <a:t>Lesson Objectives</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173161" y="2488677"/>
            <a:ext cx="5062693" cy="3988501"/>
          </a:xfrm>
        </p:spPr>
        <p:txBody>
          <a:bodyPr>
            <a:normAutofit fontScale="92500" lnSpcReduction="20000"/>
          </a:bodyPr>
          <a:lstStyle/>
          <a:p>
            <a:r>
              <a:rPr lang="en-US" sz="2800" dirty="0"/>
              <a:t>You will:</a:t>
            </a:r>
          </a:p>
          <a:p>
            <a:pPr marL="342900" indent="-342900">
              <a:buFont typeface="Arial" panose="020B0604020202020204" pitchFamily="34" charset="0"/>
              <a:buChar char="•"/>
            </a:pPr>
            <a:r>
              <a:rPr lang="en-US" sz="2800" dirty="0"/>
              <a:t>learn what a newspaper article is.</a:t>
            </a:r>
          </a:p>
          <a:p>
            <a:pPr marL="342900" indent="-342900">
              <a:buFont typeface="Arial" panose="020B0604020202020204" pitchFamily="34" charset="0"/>
              <a:buChar char="•"/>
            </a:pPr>
            <a:r>
              <a:rPr lang="en-US" sz="2800" dirty="0"/>
              <a:t>learn how to use the dictionary to find the meaning of new words.</a:t>
            </a:r>
          </a:p>
          <a:p>
            <a:pPr marL="342900" indent="-342900">
              <a:buFont typeface="Arial" panose="020B0604020202020204" pitchFamily="34" charset="0"/>
              <a:buChar char="•"/>
            </a:pPr>
            <a:r>
              <a:rPr lang="en-US" sz="2800" dirty="0"/>
              <a:t>listen to a text being read aloud.</a:t>
            </a:r>
          </a:p>
          <a:p>
            <a:pPr marL="342900" indent="-342900">
              <a:buFont typeface="Arial" panose="020B0604020202020204" pitchFamily="34" charset="0"/>
              <a:buChar char="•"/>
            </a:pPr>
            <a:r>
              <a:rPr lang="en-US" sz="2800" dirty="0"/>
              <a:t>read a text silently and aloud.</a:t>
            </a:r>
          </a:p>
          <a:p>
            <a:pPr marL="342900" indent="-342900">
              <a:buFont typeface="Arial" panose="020B0604020202020204" pitchFamily="34" charset="0"/>
              <a:buChar char="•"/>
            </a:pPr>
            <a:r>
              <a:rPr lang="en-US" sz="2800" dirty="0"/>
              <a:t>express your opinion.</a:t>
            </a:r>
          </a:p>
          <a:p>
            <a:pPr marL="342900" indent="-342900">
              <a:buFont typeface="Arial" panose="020B0604020202020204" pitchFamily="34" charset="0"/>
              <a:buChar char="•"/>
            </a:pPr>
            <a:r>
              <a:rPr lang="en-US" sz="2800" dirty="0"/>
              <a:t>answer questions about the text.</a:t>
            </a:r>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rot="720000">
            <a:off x="6384187" y="209524"/>
            <a:ext cx="4647699" cy="5472101"/>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B4F11B-9072-4DE7-99FD-C598F4E50B22}"/>
              </a:ext>
            </a:extLst>
          </p:cNvPr>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a:extLst>
              <a:ext uri="{FF2B5EF4-FFF2-40B4-BE49-F238E27FC236}">
                <a16:creationId xmlns:a16="http://schemas.microsoft.com/office/drawing/2014/main" id="{AFED2DDE-0A08-43F5-B428-0C203D4AE01D}"/>
              </a:ext>
            </a:extLst>
          </p:cNvPr>
          <p:cNvSpPr>
            <a:spLocks noGrp="1"/>
          </p:cNvSpPr>
          <p:nvPr>
            <p:ph type="title"/>
          </p:nvPr>
        </p:nvSpPr>
        <p:spPr/>
        <p:txBody>
          <a:bodyPr/>
          <a:lstStyle/>
          <a:p>
            <a:r>
              <a:rPr lang="en-US" dirty="0"/>
              <a:t>Step 7</a:t>
            </a:r>
            <a:endParaRPr lang="en-GB" dirty="0"/>
          </a:p>
        </p:txBody>
      </p:sp>
      <p:sp>
        <p:nvSpPr>
          <p:cNvPr id="6" name="Text Placeholder 4">
            <a:extLst>
              <a:ext uri="{FF2B5EF4-FFF2-40B4-BE49-F238E27FC236}">
                <a16:creationId xmlns:a16="http://schemas.microsoft.com/office/drawing/2014/main" id="{DC65B745-047E-466C-9F5A-3706896412AF}"/>
              </a:ext>
            </a:extLst>
          </p:cNvPr>
          <p:cNvSpPr>
            <a:spLocks noGrp="1"/>
          </p:cNvSpPr>
          <p:nvPr>
            <p:ph type="body" idx="1"/>
          </p:nvPr>
        </p:nvSpPr>
        <p:spPr>
          <a:xfrm rot="20835703">
            <a:off x="3962793" y="2677158"/>
            <a:ext cx="8176191" cy="2987147"/>
          </a:xfrm>
        </p:spPr>
        <p:txBody>
          <a:bodyPr>
            <a:normAutofit/>
          </a:bodyPr>
          <a:lstStyle/>
          <a:p>
            <a:r>
              <a:rPr lang="en-US" sz="6000" dirty="0"/>
              <a:t>Let’s DISCUSS </a:t>
            </a:r>
          </a:p>
          <a:p>
            <a:r>
              <a:rPr lang="en-US" sz="6000" dirty="0"/>
              <a:t>the questions.</a:t>
            </a:r>
            <a:endParaRPr lang="en-GB" sz="6000" dirty="0"/>
          </a:p>
        </p:txBody>
      </p:sp>
    </p:spTree>
    <p:extLst>
      <p:ext uri="{BB962C8B-B14F-4D97-AF65-F5344CB8AC3E}">
        <p14:creationId xmlns:p14="http://schemas.microsoft.com/office/powerpoint/2010/main" val="340120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E78B8-C5E5-4B35-8CB8-A43CF6B41F90}"/>
              </a:ext>
            </a:extLst>
          </p:cNvPr>
          <p:cNvSpPr>
            <a:spLocks noGrp="1"/>
          </p:cNvSpPr>
          <p:nvPr>
            <p:ph type="sldNum" sz="quarter" idx="12"/>
          </p:nvPr>
        </p:nvSpPr>
        <p:spPr/>
        <p:txBody>
          <a:bodyPr/>
          <a:lstStyle/>
          <a:p>
            <a:fld id="{98C0CDE5-970C-4CC4-BF43-0DA127E73E82}" type="slidenum">
              <a:rPr lang="en-US" noProof="0" smtClean="0"/>
              <a:t>21</a:t>
            </a:fld>
            <a:endParaRPr lang="en-US" noProof="0" dirty="0"/>
          </a:p>
        </p:txBody>
      </p:sp>
      <p:pic>
        <p:nvPicPr>
          <p:cNvPr id="4" name="Picture 3">
            <a:extLst>
              <a:ext uri="{FF2B5EF4-FFF2-40B4-BE49-F238E27FC236}">
                <a16:creationId xmlns:a16="http://schemas.microsoft.com/office/drawing/2014/main" id="{70F97394-A2C5-4067-9D72-A4374AD68639}"/>
              </a:ext>
            </a:extLst>
          </p:cNvPr>
          <p:cNvPicPr>
            <a:picLocks noChangeAspect="1"/>
          </p:cNvPicPr>
          <p:nvPr/>
        </p:nvPicPr>
        <p:blipFill>
          <a:blip r:embed="rId2"/>
          <a:stretch>
            <a:fillRect/>
          </a:stretch>
        </p:blipFill>
        <p:spPr>
          <a:xfrm>
            <a:off x="239246" y="0"/>
            <a:ext cx="11713507" cy="6858000"/>
          </a:xfrm>
          <a:prstGeom prst="rect">
            <a:avLst/>
          </a:prstGeom>
        </p:spPr>
      </p:pic>
    </p:spTree>
    <p:extLst>
      <p:ext uri="{BB962C8B-B14F-4D97-AF65-F5344CB8AC3E}">
        <p14:creationId xmlns:p14="http://schemas.microsoft.com/office/powerpoint/2010/main" val="112203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B4F11B-9072-4DE7-99FD-C598F4E50B22}"/>
              </a:ext>
            </a:extLst>
          </p:cNvPr>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Title 3">
            <a:extLst>
              <a:ext uri="{FF2B5EF4-FFF2-40B4-BE49-F238E27FC236}">
                <a16:creationId xmlns:a16="http://schemas.microsoft.com/office/drawing/2014/main" id="{AFED2DDE-0A08-43F5-B428-0C203D4AE01D}"/>
              </a:ext>
            </a:extLst>
          </p:cNvPr>
          <p:cNvSpPr>
            <a:spLocks noGrp="1"/>
          </p:cNvSpPr>
          <p:nvPr>
            <p:ph type="title"/>
          </p:nvPr>
        </p:nvSpPr>
        <p:spPr/>
        <p:txBody>
          <a:bodyPr/>
          <a:lstStyle/>
          <a:p>
            <a:r>
              <a:rPr lang="en-US" dirty="0"/>
              <a:t>Step 8</a:t>
            </a:r>
            <a:endParaRPr lang="en-GB" dirty="0"/>
          </a:p>
        </p:txBody>
      </p:sp>
      <p:sp>
        <p:nvSpPr>
          <p:cNvPr id="6" name="Text Placeholder 4">
            <a:extLst>
              <a:ext uri="{FF2B5EF4-FFF2-40B4-BE49-F238E27FC236}">
                <a16:creationId xmlns:a16="http://schemas.microsoft.com/office/drawing/2014/main" id="{DC65B745-047E-466C-9F5A-3706896412AF}"/>
              </a:ext>
            </a:extLst>
          </p:cNvPr>
          <p:cNvSpPr>
            <a:spLocks noGrp="1"/>
          </p:cNvSpPr>
          <p:nvPr>
            <p:ph type="body" idx="1"/>
          </p:nvPr>
        </p:nvSpPr>
        <p:spPr>
          <a:xfrm rot="20835703">
            <a:off x="4047187" y="3006197"/>
            <a:ext cx="8176191" cy="2987147"/>
          </a:xfrm>
        </p:spPr>
        <p:txBody>
          <a:bodyPr>
            <a:normAutofit/>
          </a:bodyPr>
          <a:lstStyle/>
          <a:p>
            <a:r>
              <a:rPr lang="en-US" sz="6000" dirty="0"/>
              <a:t>WORK OUT the</a:t>
            </a:r>
          </a:p>
          <a:p>
            <a:r>
              <a:rPr lang="en-US" sz="6000" dirty="0"/>
              <a:t>Questions Worksheet.</a:t>
            </a:r>
            <a:endParaRPr lang="en-GB" sz="6000" dirty="0"/>
          </a:p>
        </p:txBody>
      </p:sp>
    </p:spTree>
    <p:extLst>
      <p:ext uri="{BB962C8B-B14F-4D97-AF65-F5344CB8AC3E}">
        <p14:creationId xmlns:p14="http://schemas.microsoft.com/office/powerpoint/2010/main" val="3376145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14799D-7EE4-45DB-8484-D0B3D995FBAE}"/>
              </a:ext>
            </a:extLst>
          </p:cNvPr>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4" name="Title 3">
            <a:extLst>
              <a:ext uri="{FF2B5EF4-FFF2-40B4-BE49-F238E27FC236}">
                <a16:creationId xmlns:a16="http://schemas.microsoft.com/office/drawing/2014/main" id="{BC3272C0-78C7-49AC-A039-3E3A66EE7B9D}"/>
              </a:ext>
            </a:extLst>
          </p:cNvPr>
          <p:cNvSpPr>
            <a:spLocks noGrp="1"/>
          </p:cNvSpPr>
          <p:nvPr>
            <p:ph type="title"/>
          </p:nvPr>
        </p:nvSpPr>
        <p:spPr/>
        <p:txBody>
          <a:bodyPr/>
          <a:lstStyle/>
          <a:p>
            <a:r>
              <a:rPr lang="en-US" dirty="0"/>
              <a:t>Step 9</a:t>
            </a:r>
            <a:endParaRPr lang="en-GB" dirty="0"/>
          </a:p>
        </p:txBody>
      </p:sp>
      <p:pic>
        <p:nvPicPr>
          <p:cNvPr id="7" name="Picture 2" descr="See the source image">
            <a:extLst>
              <a:ext uri="{FF2B5EF4-FFF2-40B4-BE49-F238E27FC236}">
                <a16:creationId xmlns:a16="http://schemas.microsoft.com/office/drawing/2014/main" id="{8A02CE3B-CC16-45D2-9BF3-8B4CF54D0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64781">
            <a:off x="4001209" y="1771108"/>
            <a:ext cx="9222392" cy="666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11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C186EC-3C04-4959-9B28-C9EC7BFB49CE}"/>
              </a:ext>
            </a:extLst>
          </p:cNvPr>
          <p:cNvSpPr>
            <a:spLocks noGrp="1"/>
          </p:cNvSpPr>
          <p:nvPr>
            <p:ph type="sldNum" sz="quarter" idx="12"/>
          </p:nvPr>
        </p:nvSpPr>
        <p:spPr/>
        <p:txBody>
          <a:bodyPr/>
          <a:lstStyle/>
          <a:p>
            <a:fld id="{98C0CDE5-970C-4CC4-BF43-0DA127E73E82}" type="slidenum">
              <a:rPr lang="en-US" noProof="0" smtClean="0"/>
              <a:t>24</a:t>
            </a:fld>
            <a:endParaRPr lang="en-US" noProof="0" dirty="0"/>
          </a:p>
        </p:txBody>
      </p:sp>
      <p:sp>
        <p:nvSpPr>
          <p:cNvPr id="4" name="Title 3">
            <a:extLst>
              <a:ext uri="{FF2B5EF4-FFF2-40B4-BE49-F238E27FC236}">
                <a16:creationId xmlns:a16="http://schemas.microsoft.com/office/drawing/2014/main" id="{584FCEE2-67D5-4B80-8A5F-1DE275C5A398}"/>
              </a:ext>
            </a:extLst>
          </p:cNvPr>
          <p:cNvSpPr>
            <a:spLocks noGrp="1"/>
          </p:cNvSpPr>
          <p:nvPr>
            <p:ph type="title"/>
          </p:nvPr>
        </p:nvSpPr>
        <p:spPr/>
        <p:txBody>
          <a:bodyPr/>
          <a:lstStyle/>
          <a:p>
            <a:r>
              <a:rPr lang="en-US" dirty="0"/>
              <a:t>Step 10</a:t>
            </a:r>
            <a:endParaRPr lang="en-GB" dirty="0"/>
          </a:p>
        </p:txBody>
      </p:sp>
      <p:sp>
        <p:nvSpPr>
          <p:cNvPr id="5" name="Text Placeholder 4">
            <a:extLst>
              <a:ext uri="{FF2B5EF4-FFF2-40B4-BE49-F238E27FC236}">
                <a16:creationId xmlns:a16="http://schemas.microsoft.com/office/drawing/2014/main" id="{E964EBA7-3CC5-4E05-B092-FEFA20FE3806}"/>
              </a:ext>
            </a:extLst>
          </p:cNvPr>
          <p:cNvSpPr>
            <a:spLocks noGrp="1"/>
          </p:cNvSpPr>
          <p:nvPr>
            <p:ph type="body" idx="1"/>
          </p:nvPr>
        </p:nvSpPr>
        <p:spPr>
          <a:xfrm rot="20851242">
            <a:off x="4470524" y="2549167"/>
            <a:ext cx="7319700" cy="1500187"/>
          </a:xfrm>
        </p:spPr>
        <p:txBody>
          <a:bodyPr>
            <a:noAutofit/>
          </a:bodyPr>
          <a:lstStyle/>
          <a:p>
            <a:r>
              <a:rPr lang="en-US" sz="5000" dirty="0"/>
              <a:t>CHECK your answers using the</a:t>
            </a:r>
          </a:p>
          <a:p>
            <a:r>
              <a:rPr lang="en-US" sz="5000" b="1" dirty="0"/>
              <a:t>Answers Handout.</a:t>
            </a:r>
            <a:endParaRPr lang="en-GB" sz="5000" b="1" dirty="0"/>
          </a:p>
        </p:txBody>
      </p:sp>
    </p:spTree>
    <p:extLst>
      <p:ext uri="{BB962C8B-B14F-4D97-AF65-F5344CB8AC3E}">
        <p14:creationId xmlns:p14="http://schemas.microsoft.com/office/powerpoint/2010/main" val="2817791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8FD356D9-7B0F-42C1-A3D8-116C6EE69EFF}"/>
              </a:ext>
            </a:extLst>
          </p:cNvPr>
          <p:cNvSpPr>
            <a:spLocks noGrp="1"/>
          </p:cNvSpPr>
          <p:nvPr>
            <p:ph type="body" sz="quarter" idx="14"/>
          </p:nvPr>
        </p:nvSpPr>
        <p:spPr/>
        <p:txBody>
          <a:bodyPr/>
          <a:lstStyle/>
          <a:p>
            <a:endParaRPr lang="en-GB"/>
          </a:p>
        </p:txBody>
      </p:sp>
      <p:pic>
        <p:nvPicPr>
          <p:cNvPr id="8" name="Picture 7">
            <a:extLst>
              <a:ext uri="{FF2B5EF4-FFF2-40B4-BE49-F238E27FC236}">
                <a16:creationId xmlns:a16="http://schemas.microsoft.com/office/drawing/2014/main" id="{84EC511D-982E-4802-879A-F7BC3E0D95DC}"/>
              </a:ext>
            </a:extLst>
          </p:cNvPr>
          <p:cNvPicPr>
            <a:picLocks noChangeAspect="1"/>
          </p:cNvPicPr>
          <p:nvPr/>
        </p:nvPicPr>
        <p:blipFill>
          <a:blip r:embed="rId3"/>
          <a:stretch>
            <a:fillRect/>
          </a:stretch>
        </p:blipFill>
        <p:spPr>
          <a:xfrm rot="685514">
            <a:off x="7839067" y="3875481"/>
            <a:ext cx="4497976" cy="852348"/>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369857" y="1003756"/>
            <a:ext cx="4065084" cy="700842"/>
          </a:xfrm>
        </p:spPr>
        <p:txBody>
          <a:bodyPr>
            <a:normAutofit fontScale="90000"/>
          </a:bodyPr>
          <a:lstStyle/>
          <a:p>
            <a:r>
              <a:rPr lang="en-US" dirty="0"/>
              <a:t>Lesson Resources</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
        <p:nvSpPr>
          <p:cNvPr id="11" name="Text Placeholder 3">
            <a:extLst>
              <a:ext uri="{FF2B5EF4-FFF2-40B4-BE49-F238E27FC236}">
                <a16:creationId xmlns:a16="http://schemas.microsoft.com/office/drawing/2014/main" id="{1EE739B1-534B-48CE-B753-D30B0C4CB887}"/>
              </a:ext>
            </a:extLst>
          </p:cNvPr>
          <p:cNvSpPr txBox="1">
            <a:spLocks/>
          </p:cNvSpPr>
          <p:nvPr/>
        </p:nvSpPr>
        <p:spPr>
          <a:xfrm>
            <a:off x="0" y="2543110"/>
            <a:ext cx="3728018" cy="3402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Dictionary</a:t>
            </a:r>
          </a:p>
          <a:p>
            <a:pPr>
              <a:lnSpc>
                <a:spcPct val="150000"/>
              </a:lnSpc>
            </a:pPr>
            <a:r>
              <a:rPr lang="en-US" dirty="0"/>
              <a:t>Reading Text</a:t>
            </a:r>
          </a:p>
          <a:p>
            <a:pPr>
              <a:lnSpc>
                <a:spcPct val="150000"/>
              </a:lnSpc>
            </a:pPr>
            <a:r>
              <a:rPr lang="en-US" dirty="0"/>
              <a:t>Questions Worksheet</a:t>
            </a:r>
          </a:p>
          <a:p>
            <a:pPr>
              <a:lnSpc>
                <a:spcPct val="150000"/>
              </a:lnSpc>
            </a:pPr>
            <a:r>
              <a:rPr lang="en-US" dirty="0"/>
              <a:t>Answers Handout</a:t>
            </a:r>
          </a:p>
        </p:txBody>
      </p:sp>
      <p:pic>
        <p:nvPicPr>
          <p:cNvPr id="1026" name="Picture 2" descr="See the source image">
            <a:extLst>
              <a:ext uri="{FF2B5EF4-FFF2-40B4-BE49-F238E27FC236}">
                <a16:creationId xmlns:a16="http://schemas.microsoft.com/office/drawing/2014/main" id="{0BACB23E-7553-4BDB-BFC6-49D570C96C5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8829" r="8829"/>
          <a:stretch>
            <a:fillRect/>
          </a:stretch>
        </p:blipFill>
        <p:spPr bwMode="auto">
          <a:xfrm rot="20769647">
            <a:off x="3941859" y="1800181"/>
            <a:ext cx="9151745" cy="606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4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38F02A-5365-494B-84EC-E8C86DF59805}"/>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6" name="Title 5">
            <a:extLst>
              <a:ext uri="{FF2B5EF4-FFF2-40B4-BE49-F238E27FC236}">
                <a16:creationId xmlns:a16="http://schemas.microsoft.com/office/drawing/2014/main" id="{7DB36C46-52D8-4631-B798-36BF53CE027B}"/>
              </a:ext>
            </a:extLst>
          </p:cNvPr>
          <p:cNvSpPr>
            <a:spLocks noGrp="1"/>
          </p:cNvSpPr>
          <p:nvPr>
            <p:ph type="title"/>
          </p:nvPr>
        </p:nvSpPr>
        <p:spPr>
          <a:xfrm rot="-360000">
            <a:off x="-887232" y="775002"/>
            <a:ext cx="4433082" cy="1597611"/>
          </a:xfrm>
        </p:spPr>
        <p:txBody>
          <a:bodyPr>
            <a:noAutofit/>
          </a:bodyPr>
          <a:lstStyle/>
          <a:p>
            <a:r>
              <a:rPr lang="en-US" sz="3600" dirty="0"/>
              <a:t>Let’s </a:t>
            </a:r>
            <a:br>
              <a:rPr lang="en-US" sz="3600" dirty="0"/>
            </a:br>
            <a:r>
              <a:rPr lang="en-US" sz="3600" dirty="0"/>
              <a:t>PREDICT</a:t>
            </a:r>
            <a:endParaRPr lang="en-GB" sz="3600" dirty="0"/>
          </a:p>
        </p:txBody>
      </p:sp>
      <p:sp>
        <p:nvSpPr>
          <p:cNvPr id="8" name="Text Placeholder 7">
            <a:extLst>
              <a:ext uri="{FF2B5EF4-FFF2-40B4-BE49-F238E27FC236}">
                <a16:creationId xmlns:a16="http://schemas.microsoft.com/office/drawing/2014/main" id="{AA201525-EEA2-4DF0-BA5C-C063625D3309}"/>
              </a:ext>
            </a:extLst>
          </p:cNvPr>
          <p:cNvSpPr>
            <a:spLocks noGrp="1"/>
          </p:cNvSpPr>
          <p:nvPr>
            <p:ph type="body" sz="quarter" idx="4294967295"/>
          </p:nvPr>
        </p:nvSpPr>
        <p:spPr>
          <a:xfrm>
            <a:off x="0" y="2949428"/>
            <a:ext cx="3617206" cy="2917825"/>
          </a:xfrm>
        </p:spPr>
        <p:txBody>
          <a:bodyPr>
            <a:normAutofit fontScale="85000" lnSpcReduction="10000"/>
          </a:bodyPr>
          <a:lstStyle/>
          <a:p>
            <a:pPr algn="just">
              <a:lnSpc>
                <a:spcPct val="150000"/>
              </a:lnSpc>
            </a:pPr>
            <a:r>
              <a:rPr lang="en-US" sz="2800" dirty="0"/>
              <a:t>What do you think the text is about?</a:t>
            </a:r>
          </a:p>
          <a:p>
            <a:pPr algn="just">
              <a:lnSpc>
                <a:spcPct val="150000"/>
              </a:lnSpc>
            </a:pPr>
            <a:r>
              <a:rPr lang="en-US" sz="2800" dirty="0"/>
              <a:t>Why do you think so?  </a:t>
            </a:r>
          </a:p>
          <a:p>
            <a:pPr algn="just">
              <a:lnSpc>
                <a:spcPct val="150000"/>
              </a:lnSpc>
            </a:pPr>
            <a:r>
              <a:rPr lang="en-US" sz="2800" dirty="0"/>
              <a:t>Where do you think the text was taken from?</a:t>
            </a:r>
            <a:endParaRPr lang="en-GB" sz="2800" dirty="0"/>
          </a:p>
        </p:txBody>
      </p:sp>
      <p:pic>
        <p:nvPicPr>
          <p:cNvPr id="10" name="Picture 9">
            <a:extLst>
              <a:ext uri="{FF2B5EF4-FFF2-40B4-BE49-F238E27FC236}">
                <a16:creationId xmlns:a16="http://schemas.microsoft.com/office/drawing/2014/main" id="{731C1250-3CB2-49E9-964E-F42902DB2601}"/>
              </a:ext>
            </a:extLst>
          </p:cNvPr>
          <p:cNvPicPr>
            <a:picLocks noChangeAspect="1"/>
          </p:cNvPicPr>
          <p:nvPr/>
        </p:nvPicPr>
        <p:blipFill>
          <a:blip r:embed="rId2"/>
          <a:stretch>
            <a:fillRect/>
          </a:stretch>
        </p:blipFill>
        <p:spPr>
          <a:xfrm rot="21184879">
            <a:off x="2217411" y="699413"/>
            <a:ext cx="1002722" cy="1318436"/>
          </a:xfrm>
          <a:prstGeom prst="rect">
            <a:avLst/>
          </a:prstGeom>
        </p:spPr>
      </p:pic>
      <p:pic>
        <p:nvPicPr>
          <p:cNvPr id="12" name="Picture Placeholder 11">
            <a:extLst>
              <a:ext uri="{FF2B5EF4-FFF2-40B4-BE49-F238E27FC236}">
                <a16:creationId xmlns:a16="http://schemas.microsoft.com/office/drawing/2014/main" id="{73878E22-58AF-4AB2-99AE-E85A49AC8DC2}"/>
              </a:ext>
            </a:extLst>
          </p:cNvPr>
          <p:cNvPicPr>
            <a:picLocks noGrp="1" noChangeAspect="1"/>
          </p:cNvPicPr>
          <p:nvPr>
            <p:ph type="pic" idx="1"/>
          </p:nvPr>
        </p:nvPicPr>
        <p:blipFill>
          <a:blip r:embed="rId3"/>
          <a:srcRect t="1736" b="1736"/>
          <a:stretch>
            <a:fillRect/>
          </a:stretch>
        </p:blipFill>
        <p:spPr>
          <a:xfrm rot="21243036">
            <a:off x="3871183" y="-388633"/>
            <a:ext cx="8495014" cy="5342079"/>
          </a:xfrm>
          <a:prstGeom prst="rect">
            <a:avLst/>
          </a:prstGeom>
        </p:spPr>
      </p:pic>
      <p:pic>
        <p:nvPicPr>
          <p:cNvPr id="1026" name="Picture 2" descr="See the source image">
            <a:extLst>
              <a:ext uri="{FF2B5EF4-FFF2-40B4-BE49-F238E27FC236}">
                <a16:creationId xmlns:a16="http://schemas.microsoft.com/office/drawing/2014/main" id="{1C2FFC81-2E67-4E30-80E4-36A7F557C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1617">
            <a:off x="4070038" y="1574370"/>
            <a:ext cx="2569777" cy="16612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1EBAEAF-77FB-4310-A2EE-56C701DD2713}"/>
              </a:ext>
            </a:extLst>
          </p:cNvPr>
          <p:cNvPicPr>
            <a:picLocks noChangeAspect="1"/>
          </p:cNvPicPr>
          <p:nvPr/>
        </p:nvPicPr>
        <p:blipFill rotWithShape="1">
          <a:blip r:embed="rId5"/>
          <a:srcRect l="16635" b="-580088"/>
          <a:stretch/>
        </p:blipFill>
        <p:spPr>
          <a:xfrm rot="21225011">
            <a:off x="4210989" y="3080333"/>
            <a:ext cx="2577702" cy="1113652"/>
          </a:xfrm>
          <a:prstGeom prst="rect">
            <a:avLst/>
          </a:prstGeom>
        </p:spPr>
      </p:pic>
    </p:spTree>
    <p:extLst>
      <p:ext uri="{BB962C8B-B14F-4D97-AF65-F5344CB8AC3E}">
        <p14:creationId xmlns:p14="http://schemas.microsoft.com/office/powerpoint/2010/main" val="98988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27809" y="888074"/>
            <a:ext cx="4828768" cy="1061509"/>
          </a:xfrm>
        </p:spPr>
        <p:txBody>
          <a:bodyPr>
            <a:normAutofit/>
          </a:bodyPr>
          <a:lstStyle/>
          <a:p>
            <a:pPr algn="ctr"/>
            <a:r>
              <a:rPr lang="en-US" dirty="0"/>
              <a:t>Newspaper Article</a:t>
            </a:r>
          </a:p>
        </p:txBody>
      </p:sp>
      <p:sp>
        <p:nvSpPr>
          <p:cNvPr id="7" name="Text Placeholder 6">
            <a:extLst>
              <a:ext uri="{FF2B5EF4-FFF2-40B4-BE49-F238E27FC236}">
                <a16:creationId xmlns:a16="http://schemas.microsoft.com/office/drawing/2014/main" id="{DFD03585-E4F7-4F67-9BB7-D77F9FE4094E}"/>
              </a:ext>
            </a:extLst>
          </p:cNvPr>
          <p:cNvSpPr>
            <a:spLocks noGrp="1"/>
          </p:cNvSpPr>
          <p:nvPr>
            <p:ph type="body" idx="1"/>
          </p:nvPr>
        </p:nvSpPr>
        <p:spPr>
          <a:xfrm>
            <a:off x="218204" y="2483096"/>
            <a:ext cx="3815690" cy="1046675"/>
          </a:xfrm>
        </p:spPr>
        <p:txBody>
          <a:bodyPr>
            <a:normAutofit/>
          </a:bodyPr>
          <a:lstStyle/>
          <a:p>
            <a:pPr algn="ctr"/>
            <a:r>
              <a:rPr lang="en-US" sz="3200" dirty="0"/>
              <a:t>Name of newspaper</a:t>
            </a:r>
            <a:endParaRPr lang="en-GB" sz="3200" dirty="0"/>
          </a:p>
        </p:txBody>
      </p:sp>
      <p:sp>
        <p:nvSpPr>
          <p:cNvPr id="8" name="Text Placeholder 6">
            <a:extLst>
              <a:ext uri="{FF2B5EF4-FFF2-40B4-BE49-F238E27FC236}">
                <a16:creationId xmlns:a16="http://schemas.microsoft.com/office/drawing/2014/main" id="{928DCFE7-1A1D-4CCE-A8D6-BC1B43D6431A}"/>
              </a:ext>
            </a:extLst>
          </p:cNvPr>
          <p:cNvSpPr txBox="1">
            <a:spLocks/>
          </p:cNvSpPr>
          <p:nvPr/>
        </p:nvSpPr>
        <p:spPr>
          <a:xfrm>
            <a:off x="4225473" y="2480420"/>
            <a:ext cx="3815690" cy="1046675"/>
          </a:xfrm>
          <a:prstGeom prst="rect">
            <a:avLst/>
          </a:prstGeo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t>Headline</a:t>
            </a:r>
            <a:endParaRPr lang="en-GB" sz="3200" dirty="0"/>
          </a:p>
        </p:txBody>
      </p:sp>
      <p:sp>
        <p:nvSpPr>
          <p:cNvPr id="9" name="Text Placeholder 6">
            <a:extLst>
              <a:ext uri="{FF2B5EF4-FFF2-40B4-BE49-F238E27FC236}">
                <a16:creationId xmlns:a16="http://schemas.microsoft.com/office/drawing/2014/main" id="{A733EF45-3688-4A57-8717-BAE115CECD04}"/>
              </a:ext>
            </a:extLst>
          </p:cNvPr>
          <p:cNvSpPr txBox="1">
            <a:spLocks/>
          </p:cNvSpPr>
          <p:nvPr/>
        </p:nvSpPr>
        <p:spPr>
          <a:xfrm>
            <a:off x="4225473" y="3924790"/>
            <a:ext cx="3741054" cy="1234912"/>
          </a:xfrm>
          <a:prstGeom prst="rect">
            <a:avLst/>
          </a:prstGeo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t>Picture with caption</a:t>
            </a:r>
            <a:endParaRPr lang="en-GB" sz="3200" dirty="0"/>
          </a:p>
        </p:txBody>
      </p:sp>
      <p:sp>
        <p:nvSpPr>
          <p:cNvPr id="10" name="Text Placeholder 6">
            <a:extLst>
              <a:ext uri="{FF2B5EF4-FFF2-40B4-BE49-F238E27FC236}">
                <a16:creationId xmlns:a16="http://schemas.microsoft.com/office/drawing/2014/main" id="{AA50FB96-FF71-4881-A8DC-544F22A5504F}"/>
              </a:ext>
            </a:extLst>
          </p:cNvPr>
          <p:cNvSpPr txBox="1">
            <a:spLocks/>
          </p:cNvSpPr>
          <p:nvPr/>
        </p:nvSpPr>
        <p:spPr>
          <a:xfrm>
            <a:off x="8195424" y="5518181"/>
            <a:ext cx="3741054" cy="1046676"/>
          </a:xfrm>
          <a:prstGeom prst="rect">
            <a:avLst/>
          </a:prstGeo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t>Formal Language</a:t>
            </a:r>
            <a:endParaRPr lang="en-GB" sz="3200" dirty="0"/>
          </a:p>
        </p:txBody>
      </p:sp>
      <p:sp>
        <p:nvSpPr>
          <p:cNvPr id="11" name="Text Placeholder 6">
            <a:extLst>
              <a:ext uri="{FF2B5EF4-FFF2-40B4-BE49-F238E27FC236}">
                <a16:creationId xmlns:a16="http://schemas.microsoft.com/office/drawing/2014/main" id="{6C95982A-761B-4D3F-8EB3-630C109C0582}"/>
              </a:ext>
            </a:extLst>
          </p:cNvPr>
          <p:cNvSpPr txBox="1">
            <a:spLocks/>
          </p:cNvSpPr>
          <p:nvPr/>
        </p:nvSpPr>
        <p:spPr>
          <a:xfrm>
            <a:off x="218204" y="3924790"/>
            <a:ext cx="3741054" cy="1234912"/>
          </a:xfrm>
          <a:prstGeom prst="rect">
            <a:avLst/>
          </a:prstGeo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t>Direct and </a:t>
            </a:r>
          </a:p>
          <a:p>
            <a:pPr algn="ctr"/>
            <a:r>
              <a:rPr lang="en-US" sz="3200" dirty="0"/>
              <a:t>Reported Speech</a:t>
            </a:r>
            <a:endParaRPr lang="en-GB" sz="3200" dirty="0"/>
          </a:p>
        </p:txBody>
      </p:sp>
      <p:sp>
        <p:nvSpPr>
          <p:cNvPr id="12" name="Text Placeholder 6">
            <a:extLst>
              <a:ext uri="{FF2B5EF4-FFF2-40B4-BE49-F238E27FC236}">
                <a16:creationId xmlns:a16="http://schemas.microsoft.com/office/drawing/2014/main" id="{4A083CFA-6DA1-4951-B777-4EFE9A99B287}"/>
              </a:ext>
            </a:extLst>
          </p:cNvPr>
          <p:cNvSpPr txBox="1">
            <a:spLocks/>
          </p:cNvSpPr>
          <p:nvPr/>
        </p:nvSpPr>
        <p:spPr>
          <a:xfrm>
            <a:off x="8232742" y="3924791"/>
            <a:ext cx="3741054" cy="1234911"/>
          </a:xfrm>
          <a:prstGeom prst="rect">
            <a:avLst/>
          </a:prstGeo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t>Information about the story</a:t>
            </a:r>
            <a:endParaRPr lang="en-GB" sz="3200" dirty="0"/>
          </a:p>
        </p:txBody>
      </p:sp>
      <p:sp>
        <p:nvSpPr>
          <p:cNvPr id="14" name="Text Placeholder 6">
            <a:extLst>
              <a:ext uri="{FF2B5EF4-FFF2-40B4-BE49-F238E27FC236}">
                <a16:creationId xmlns:a16="http://schemas.microsoft.com/office/drawing/2014/main" id="{AF6BA904-D07F-4A93-B6A7-9727D2BB63A2}"/>
              </a:ext>
            </a:extLst>
          </p:cNvPr>
          <p:cNvSpPr txBox="1">
            <a:spLocks/>
          </p:cNvSpPr>
          <p:nvPr/>
        </p:nvSpPr>
        <p:spPr>
          <a:xfrm>
            <a:off x="180886" y="5554721"/>
            <a:ext cx="3815690" cy="1046675"/>
          </a:xfrm>
          <a:prstGeom prst="rect">
            <a:avLst/>
          </a:prstGeo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t>Past Tense</a:t>
            </a:r>
            <a:endParaRPr lang="en-GB" sz="3200" dirty="0"/>
          </a:p>
        </p:txBody>
      </p:sp>
      <p:sp>
        <p:nvSpPr>
          <p:cNvPr id="15" name="Text Placeholder 6">
            <a:extLst>
              <a:ext uri="{FF2B5EF4-FFF2-40B4-BE49-F238E27FC236}">
                <a16:creationId xmlns:a16="http://schemas.microsoft.com/office/drawing/2014/main" id="{47A12DBA-7164-4C7F-B1E7-248B0947AF36}"/>
              </a:ext>
            </a:extLst>
          </p:cNvPr>
          <p:cNvSpPr txBox="1">
            <a:spLocks/>
          </p:cNvSpPr>
          <p:nvPr/>
        </p:nvSpPr>
        <p:spPr>
          <a:xfrm>
            <a:off x="4188155" y="5554720"/>
            <a:ext cx="3815690" cy="1046675"/>
          </a:xfrm>
          <a:prstGeom prst="rect">
            <a:avLst/>
          </a:prstGeo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t>Third person</a:t>
            </a:r>
            <a:endParaRPr lang="en-GB" sz="3200" dirty="0"/>
          </a:p>
        </p:txBody>
      </p:sp>
      <p:sp>
        <p:nvSpPr>
          <p:cNvPr id="16" name="Text Placeholder 6">
            <a:extLst>
              <a:ext uri="{FF2B5EF4-FFF2-40B4-BE49-F238E27FC236}">
                <a16:creationId xmlns:a16="http://schemas.microsoft.com/office/drawing/2014/main" id="{A151F6E7-E5AB-4322-B6A4-C40C5A2AA88D}"/>
              </a:ext>
            </a:extLst>
          </p:cNvPr>
          <p:cNvSpPr txBox="1">
            <a:spLocks/>
          </p:cNvSpPr>
          <p:nvPr/>
        </p:nvSpPr>
        <p:spPr>
          <a:xfrm>
            <a:off x="8232742" y="2480419"/>
            <a:ext cx="3741054" cy="1046676"/>
          </a:xfrm>
          <a:prstGeom prst="rect">
            <a:avLst/>
          </a:prstGeo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t>Date</a:t>
            </a:r>
            <a:endParaRPr lang="en-GB" sz="3200" dirty="0"/>
          </a:p>
        </p:txBody>
      </p:sp>
    </p:spTree>
    <p:extLst>
      <p:ext uri="{BB962C8B-B14F-4D97-AF65-F5344CB8AC3E}">
        <p14:creationId xmlns:p14="http://schemas.microsoft.com/office/powerpoint/2010/main" val="221184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6" name="Title 5">
            <a:extLst>
              <a:ext uri="{FF2B5EF4-FFF2-40B4-BE49-F238E27FC236}">
                <a16:creationId xmlns:a16="http://schemas.microsoft.com/office/drawing/2014/main" id="{6D6FD521-721D-4FA5-A5D1-0AB88F98BA62}"/>
              </a:ext>
            </a:extLst>
          </p:cNvPr>
          <p:cNvSpPr>
            <a:spLocks noGrp="1"/>
          </p:cNvSpPr>
          <p:nvPr>
            <p:ph type="title"/>
          </p:nvPr>
        </p:nvSpPr>
        <p:spPr>
          <a:xfrm>
            <a:off x="939505" y="313562"/>
            <a:ext cx="3481666" cy="832104"/>
          </a:xfrm>
        </p:spPr>
        <p:txBody>
          <a:bodyPr>
            <a:normAutofit/>
          </a:bodyPr>
          <a:lstStyle/>
          <a:p>
            <a:r>
              <a:rPr lang="en-US" sz="3200" dirty="0"/>
              <a:t>Using a dictionary!</a:t>
            </a:r>
            <a:endParaRPr lang="en-GB" sz="3200" dirty="0"/>
          </a:p>
        </p:txBody>
      </p:sp>
      <p:pic>
        <p:nvPicPr>
          <p:cNvPr id="2050" name="Picture 2" descr="https://www.tes.com/tesv2/files/styles/news_article_ml_x2/public/media/image/2019-09/TES_DICTIONARY_USE.jpg?h=468a0b19&amp;itok=bwmdo1rZ">
            <a:extLst>
              <a:ext uri="{FF2B5EF4-FFF2-40B4-BE49-F238E27FC236}">
                <a16:creationId xmlns:a16="http://schemas.microsoft.com/office/drawing/2014/main" id="{A1025CC0-DB8B-490F-A60D-D54D29D7D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09" y="1414282"/>
            <a:ext cx="8382569" cy="471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6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25574" y="589622"/>
            <a:ext cx="4391191" cy="1325563"/>
          </a:xfrm>
        </p:spPr>
        <p:txBody>
          <a:bodyPr anchor="t">
            <a:normAutofit/>
          </a:bodyPr>
          <a:lstStyle/>
          <a:p>
            <a:pPr algn="ctr"/>
            <a:r>
              <a:rPr lang="en-US" sz="3600" dirty="0"/>
              <a:t>New Words</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1580606" y="2371024"/>
            <a:ext cx="8515501" cy="1376177"/>
          </a:xfrm>
        </p:spPr>
        <p:txBody>
          <a:bodyPr>
            <a:normAutofit/>
          </a:bodyPr>
          <a:lstStyle/>
          <a:p>
            <a:r>
              <a:rPr lang="en-US" sz="7700" dirty="0" err="1"/>
              <a:t>apologised</a:t>
            </a:r>
            <a:endParaRPr lang="en-GB" dirty="0"/>
          </a:p>
          <a:p>
            <a:endParaRPr lang="en-US" u="sng" dirty="0">
              <a:solidFill>
                <a:schemeClr val="accent2"/>
              </a:solidFill>
            </a:endParaRPr>
          </a:p>
        </p:txBody>
      </p:sp>
      <p:sp>
        <p:nvSpPr>
          <p:cNvPr id="5" name="Text Placeholder 6">
            <a:extLst>
              <a:ext uri="{FF2B5EF4-FFF2-40B4-BE49-F238E27FC236}">
                <a16:creationId xmlns:a16="http://schemas.microsoft.com/office/drawing/2014/main" id="{412822C3-4755-48CE-B33B-447AC7E66E52}"/>
              </a:ext>
            </a:extLst>
          </p:cNvPr>
          <p:cNvSpPr txBox="1">
            <a:spLocks/>
          </p:cNvSpPr>
          <p:nvPr/>
        </p:nvSpPr>
        <p:spPr>
          <a:xfrm>
            <a:off x="1396738" y="3439342"/>
            <a:ext cx="9398523" cy="1767436"/>
          </a:xfrm>
          <a:prstGeom prst="rect">
            <a:avLst/>
          </a:prstGeom>
        </p:spPr>
        <p:txBody>
          <a:bodyPr vert="horz" lIns="91440" tIns="45720" rIns="91440" bIns="45720" rtlCol="0" anchor="ctr">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200" dirty="0"/>
              <a:t>to say that you are sorry about something that you did or said</a:t>
            </a:r>
            <a:endParaRPr lang="en-GB" sz="11200" dirty="0"/>
          </a:p>
          <a:p>
            <a:endParaRPr lang="en-US" u="sng" dirty="0">
              <a:solidFill>
                <a:schemeClr val="accent2"/>
              </a:solidFill>
            </a:endParaRPr>
          </a:p>
        </p:txBody>
      </p:sp>
    </p:spTree>
    <p:extLst>
      <p:ext uri="{BB962C8B-B14F-4D97-AF65-F5344CB8AC3E}">
        <p14:creationId xmlns:p14="http://schemas.microsoft.com/office/powerpoint/2010/main" val="13945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21044" y="608476"/>
            <a:ext cx="4391191" cy="1325563"/>
          </a:xfrm>
        </p:spPr>
        <p:txBody>
          <a:bodyPr anchor="t">
            <a:normAutofit/>
          </a:bodyPr>
          <a:lstStyle/>
          <a:p>
            <a:pPr algn="ctr"/>
            <a:r>
              <a:rPr lang="en-US" sz="3600" dirty="0"/>
              <a:t>New Words</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242888" y="1543050"/>
            <a:ext cx="11476862" cy="5619891"/>
          </a:xfrm>
        </p:spPr>
        <p:txBody>
          <a:bodyPr>
            <a:normAutofit/>
          </a:bodyPr>
          <a:lstStyle/>
          <a:p>
            <a:pPr>
              <a:lnSpc>
                <a:spcPct val="100000"/>
              </a:lnSpc>
            </a:pPr>
            <a:r>
              <a:rPr lang="en-US" sz="4800" dirty="0"/>
              <a:t>detention		conforming	</a:t>
            </a:r>
          </a:p>
          <a:p>
            <a:pPr>
              <a:lnSpc>
                <a:spcPct val="100000"/>
              </a:lnSpc>
            </a:pPr>
            <a:r>
              <a:rPr lang="en-US" sz="4800" dirty="0"/>
              <a:t>skintight		appropriate		tightening		anticipated	furious		distressed		</a:t>
            </a:r>
          </a:p>
          <a:p>
            <a:pPr>
              <a:lnSpc>
                <a:spcPct val="100000"/>
              </a:lnSpc>
            </a:pPr>
            <a:r>
              <a:rPr lang="en-US" sz="4800" dirty="0"/>
              <a:t>ridiculous		livid	tailored	specific</a:t>
            </a:r>
          </a:p>
          <a:p>
            <a:r>
              <a:rPr lang="en-US" sz="4800" dirty="0"/>
              <a:t>		</a:t>
            </a:r>
          </a:p>
          <a:p>
            <a:endParaRPr lang="en-US" u="sng" dirty="0">
              <a:solidFill>
                <a:schemeClr val="accent2"/>
              </a:solidFill>
            </a:endParaRPr>
          </a:p>
        </p:txBody>
      </p:sp>
    </p:spTree>
    <p:extLst>
      <p:ext uri="{BB962C8B-B14F-4D97-AF65-F5344CB8AC3E}">
        <p14:creationId xmlns:p14="http://schemas.microsoft.com/office/powerpoint/2010/main" val="5958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21044" y="608476"/>
            <a:ext cx="4391191" cy="1325563"/>
          </a:xfrm>
        </p:spPr>
        <p:txBody>
          <a:bodyPr anchor="t">
            <a:normAutofit/>
          </a:bodyPr>
          <a:lstStyle/>
          <a:p>
            <a:pPr algn="ctr"/>
            <a:r>
              <a:rPr lang="en-US" sz="3600" dirty="0"/>
              <a:t>Match</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558502" y="1851380"/>
            <a:ext cx="11476862" cy="5619891"/>
          </a:xfrm>
        </p:spPr>
        <p:txBody>
          <a:bodyPr>
            <a:normAutofit fontScale="92500"/>
          </a:bodyPr>
          <a:lstStyle/>
          <a:p>
            <a:pPr algn="l">
              <a:lnSpc>
                <a:spcPct val="100000"/>
              </a:lnSpc>
            </a:pPr>
            <a:r>
              <a:rPr lang="en-US" sz="4800" dirty="0"/>
              <a:t>detention					very tight-fitting	</a:t>
            </a:r>
          </a:p>
          <a:p>
            <a:pPr algn="l">
              <a:lnSpc>
                <a:spcPct val="100000"/>
              </a:lnSpc>
            </a:pPr>
            <a:r>
              <a:rPr lang="en-US" sz="4800" dirty="0"/>
              <a:t>conforming					</a:t>
            </a:r>
            <a:r>
              <a:rPr lang="en-US" sz="3900" dirty="0">
                <a:solidFill>
                  <a:srgbClr val="180200"/>
                </a:solidFill>
              </a:rPr>
              <a:t>being kept after school</a:t>
            </a:r>
            <a:endParaRPr lang="en-US" sz="4800" dirty="0">
              <a:solidFill>
                <a:srgbClr val="180200"/>
              </a:solidFill>
            </a:endParaRPr>
          </a:p>
          <a:p>
            <a:pPr algn="l">
              <a:lnSpc>
                <a:spcPct val="100000"/>
              </a:lnSpc>
            </a:pPr>
            <a:r>
              <a:rPr lang="en-US" sz="4800" dirty="0"/>
              <a:t>skintight					harden the rules</a:t>
            </a:r>
          </a:p>
          <a:p>
            <a:pPr algn="l">
              <a:lnSpc>
                <a:spcPct val="100000"/>
              </a:lnSpc>
            </a:pPr>
            <a:r>
              <a:rPr lang="en-US" sz="4800" dirty="0"/>
              <a:t>appropriate					obey rules</a:t>
            </a:r>
          </a:p>
          <a:p>
            <a:pPr algn="l">
              <a:lnSpc>
                <a:spcPct val="100000"/>
              </a:lnSpc>
            </a:pPr>
            <a:r>
              <a:rPr lang="en-US" sz="4800" dirty="0"/>
              <a:t>tightening					expected/predicted</a:t>
            </a:r>
          </a:p>
          <a:p>
            <a:pPr algn="l">
              <a:lnSpc>
                <a:spcPct val="100000"/>
              </a:lnSpc>
            </a:pPr>
            <a:r>
              <a:rPr lang="en-US" sz="4800" dirty="0"/>
              <a:t>anticipated					suitable</a:t>
            </a:r>
          </a:p>
          <a:p>
            <a:r>
              <a:rPr lang="en-US" sz="4800" dirty="0"/>
              <a:t>		</a:t>
            </a:r>
          </a:p>
          <a:p>
            <a:endParaRPr lang="en-US" u="sng" dirty="0">
              <a:solidFill>
                <a:schemeClr val="accent2"/>
              </a:solidFill>
            </a:endParaRPr>
          </a:p>
        </p:txBody>
      </p:sp>
      <p:cxnSp>
        <p:nvCxnSpPr>
          <p:cNvPr id="5" name="Straight Arrow Connector 4">
            <a:extLst>
              <a:ext uri="{FF2B5EF4-FFF2-40B4-BE49-F238E27FC236}">
                <a16:creationId xmlns:a16="http://schemas.microsoft.com/office/drawing/2014/main" id="{78628E82-9927-414F-8D8D-A7CC4CA814B8}"/>
              </a:ext>
            </a:extLst>
          </p:cNvPr>
          <p:cNvCxnSpPr/>
          <p:nvPr/>
        </p:nvCxnSpPr>
        <p:spPr>
          <a:xfrm>
            <a:off x="3346515" y="2026763"/>
            <a:ext cx="3478491" cy="810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8934F4A-C41D-4FE2-8277-6110F2F24E6D}"/>
              </a:ext>
            </a:extLst>
          </p:cNvPr>
          <p:cNvCxnSpPr>
            <a:cxnSpLocks/>
          </p:cNvCxnSpPr>
          <p:nvPr/>
        </p:nvCxnSpPr>
        <p:spPr>
          <a:xfrm>
            <a:off x="3346515" y="2891510"/>
            <a:ext cx="3478491" cy="1451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D193993-E602-4B8D-ABD4-FFDA7B37A2D7}"/>
              </a:ext>
            </a:extLst>
          </p:cNvPr>
          <p:cNvCxnSpPr>
            <a:cxnSpLocks/>
          </p:cNvCxnSpPr>
          <p:nvPr/>
        </p:nvCxnSpPr>
        <p:spPr>
          <a:xfrm flipV="1">
            <a:off x="3253818" y="2026763"/>
            <a:ext cx="3571188" cy="1675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A57CB4C-182D-466D-8401-C91D3AD22126}"/>
              </a:ext>
            </a:extLst>
          </p:cNvPr>
          <p:cNvCxnSpPr>
            <a:cxnSpLocks/>
          </p:cNvCxnSpPr>
          <p:nvPr/>
        </p:nvCxnSpPr>
        <p:spPr>
          <a:xfrm>
            <a:off x="3346515" y="4455641"/>
            <a:ext cx="3591613" cy="1558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5A5EB54-6B87-4108-8CC6-CAE814033578}"/>
              </a:ext>
            </a:extLst>
          </p:cNvPr>
          <p:cNvCxnSpPr>
            <a:cxnSpLocks/>
          </p:cNvCxnSpPr>
          <p:nvPr/>
        </p:nvCxnSpPr>
        <p:spPr>
          <a:xfrm flipV="1">
            <a:off x="3346514" y="5207755"/>
            <a:ext cx="3403078" cy="801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13A5275-F295-42F1-9752-8A0629A20379}"/>
              </a:ext>
            </a:extLst>
          </p:cNvPr>
          <p:cNvCxnSpPr>
            <a:cxnSpLocks/>
          </p:cNvCxnSpPr>
          <p:nvPr/>
        </p:nvCxnSpPr>
        <p:spPr>
          <a:xfrm flipV="1">
            <a:off x="3300166" y="3702215"/>
            <a:ext cx="3449426" cy="1432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3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http://purl.org/dc/elements/1.1/"/>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486</Words>
  <Application>Microsoft Office PowerPoint</Application>
  <PresentationFormat>Widescreen</PresentationFormat>
  <Paragraphs>130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Comic Sans MS</vt:lpstr>
      <vt:lpstr>Franklin Gothic Book</vt:lpstr>
      <vt:lpstr>Office Theme</vt:lpstr>
      <vt:lpstr>Lesson 2 Reading</vt:lpstr>
      <vt:lpstr>Lesson Objectives</vt:lpstr>
      <vt:lpstr>Lesson Resources</vt:lpstr>
      <vt:lpstr>Let’s  PREDICT</vt:lpstr>
      <vt:lpstr>Newspaper Article</vt:lpstr>
      <vt:lpstr>Using a dictionary!</vt:lpstr>
      <vt:lpstr>New Words</vt:lpstr>
      <vt:lpstr>New Words</vt:lpstr>
      <vt:lpstr>Match</vt:lpstr>
      <vt:lpstr>Match</vt:lpstr>
      <vt:lpstr>Step 1</vt:lpstr>
      <vt:lpstr>PowerPoint Presentation</vt:lpstr>
      <vt:lpstr>Step 1</vt:lpstr>
      <vt:lpstr>Step 2: Discuss the question</vt:lpstr>
      <vt:lpstr>Step 3</vt:lpstr>
      <vt:lpstr>Step 4: Discuss the questions</vt:lpstr>
      <vt:lpstr>Step 5</vt:lpstr>
      <vt:lpstr>PowerPoint Presentation</vt:lpstr>
      <vt:lpstr>Step 6</vt:lpstr>
      <vt:lpstr>Step 7</vt:lpstr>
      <vt:lpstr>PowerPoint Presentation</vt:lpstr>
      <vt:lpstr>Step 8</vt:lpstr>
      <vt:lpstr>Step 9</vt:lpstr>
      <vt:lpstr>Step 10</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2021-02-08T08:30:35Z</dcterms:created>
  <dcterms:modified xsi:type="dcterms:W3CDTF">2021-05-13T07:27:23Z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