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8" r:id="rId6"/>
    <p:sldId id="257" r:id="rId7"/>
    <p:sldId id="334" r:id="rId8"/>
    <p:sldId id="263" r:id="rId9"/>
    <p:sldId id="269" r:id="rId10"/>
    <p:sldId id="309" r:id="rId11"/>
    <p:sldId id="311" r:id="rId12"/>
    <p:sldId id="280" r:id="rId13"/>
    <p:sldId id="277" r:id="rId14"/>
    <p:sldId id="286" r:id="rId15"/>
    <p:sldId id="298" r:id="rId16"/>
    <p:sldId id="290" r:id="rId17"/>
    <p:sldId id="276" r:id="rId18"/>
    <p:sldId id="281" r:id="rId19"/>
    <p:sldId id="335" r:id="rId20"/>
    <p:sldId id="272" r:id="rId21"/>
    <p:sldId id="321" r:id="rId22"/>
    <p:sldId id="307" r:id="rId23"/>
    <p:sldId id="275" r:id="rId24"/>
    <p:sldId id="322" r:id="rId25"/>
    <p:sldId id="26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2" autoAdjust="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5/13/2021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Year 5</a:t>
            </a:r>
          </a:p>
          <a:p>
            <a:r>
              <a:rPr lang="en-US" dirty="0"/>
              <a:t>English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Lesson 3</a:t>
            </a:r>
            <a:br>
              <a:rPr lang="en-US" sz="4800" dirty="0"/>
            </a:br>
            <a:r>
              <a:rPr lang="en-US" sz="4800" dirty="0"/>
              <a:t>Literature  </a:t>
            </a:r>
            <a:endParaRPr lang="ru-RU" sz="4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0FFF5B1-9125-4119-9D71-61E2A653AA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EC511D-982E-4802-879A-F7BC3E0D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5514">
            <a:off x="7809767" y="5113806"/>
            <a:ext cx="4497976" cy="8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B2CD4E-66AA-4DCF-A564-8E23DC28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8FB060-79B3-4C47-B2FF-EBD0CC9FB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" y="0"/>
            <a:ext cx="4986786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50DAAA-B4F6-4856-ACF0-726C3EB3D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617" y="0"/>
            <a:ext cx="5198711" cy="667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48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329BA7-11BD-424F-BEA2-E4D4634E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8F59C66-80FC-424E-BD90-A52ECC9E2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-18090" y="340764"/>
            <a:ext cx="5227881" cy="1325563"/>
          </a:xfrm>
        </p:spPr>
        <p:txBody>
          <a:bodyPr>
            <a:normAutofit/>
          </a:bodyPr>
          <a:lstStyle/>
          <a:p>
            <a:r>
              <a:rPr lang="en-US" sz="3200" dirty="0"/>
              <a:t>Step 2 - Discuss the question</a:t>
            </a:r>
            <a:endParaRPr lang="en-GB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7C1047-C672-4829-AF25-813E01879B35}"/>
              </a:ext>
            </a:extLst>
          </p:cNvPr>
          <p:cNvSpPr/>
          <p:nvPr/>
        </p:nvSpPr>
        <p:spPr>
          <a:xfrm>
            <a:off x="1530472" y="1394282"/>
            <a:ext cx="10436089" cy="697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80200"/>
                </a:solidFill>
              </a:rPr>
              <a:t>What is the poem about?</a:t>
            </a:r>
            <a:endParaRPr lang="en-GB" sz="3600" dirty="0">
              <a:solidFill>
                <a:srgbClr val="1802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200B7E-26C2-4A7C-83D5-AE89403CA567}"/>
              </a:ext>
            </a:extLst>
          </p:cNvPr>
          <p:cNvSpPr/>
          <p:nvPr/>
        </p:nvSpPr>
        <p:spPr>
          <a:xfrm>
            <a:off x="1530472" y="1979946"/>
            <a:ext cx="9633271" cy="491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3600" dirty="0"/>
              <a:t>The poem is about what you can come across when you go online.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3600" dirty="0"/>
              <a:t>Sometimes, you can discover funny, cool and bizarre information.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3600" dirty="0"/>
              <a:t>Other times, you can come across material, such as pictures, which can bother you.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3600" dirty="0"/>
              <a:t>When this happens you should inform an adult. </a:t>
            </a:r>
          </a:p>
        </p:txBody>
      </p:sp>
    </p:spTree>
    <p:extLst>
      <p:ext uri="{BB962C8B-B14F-4D97-AF65-F5344CB8AC3E}">
        <p14:creationId xmlns:p14="http://schemas.microsoft.com/office/powerpoint/2010/main" val="225941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3A1AC9-0351-4762-82AE-4DA6D8A5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24B566-5BF9-4896-9821-CADC69DE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8E3D8B-6474-4C6A-B206-B0B253D15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771801">
            <a:off x="4100178" y="2206275"/>
            <a:ext cx="8533424" cy="5208366"/>
          </a:xfrm>
        </p:spPr>
        <p:txBody>
          <a:bodyPr>
            <a:noAutofit/>
          </a:bodyPr>
          <a:lstStyle/>
          <a:p>
            <a:endParaRPr lang="en-US" sz="3000" dirty="0"/>
          </a:p>
          <a:p>
            <a:r>
              <a:rPr lang="en-US" sz="4800" dirty="0"/>
              <a:t>READ the text again. </a:t>
            </a:r>
          </a:p>
          <a:p>
            <a:r>
              <a:rPr lang="en-US" sz="4800" dirty="0"/>
              <a:t>Then try to ANSWER the following questions.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20179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DAF742-B1F0-499E-AAD2-C2851BDD2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EF0C47-F2EF-408C-A0A8-43F59666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-65166" y="426497"/>
            <a:ext cx="5046786" cy="1095687"/>
          </a:xfrm>
        </p:spPr>
        <p:txBody>
          <a:bodyPr>
            <a:normAutofit/>
          </a:bodyPr>
          <a:lstStyle/>
          <a:p>
            <a:r>
              <a:rPr lang="en-US" sz="3200" dirty="0"/>
              <a:t>Step 3:</a:t>
            </a:r>
            <a:br>
              <a:rPr lang="en-US" sz="3200" dirty="0"/>
            </a:br>
            <a:r>
              <a:rPr lang="en-US" sz="3200" dirty="0"/>
              <a:t>Answer these questions!</a:t>
            </a:r>
            <a:endParaRPr lang="en-GB" sz="32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F38F38C-6F63-47C6-BC59-926659B33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426" y="1564847"/>
            <a:ext cx="10175874" cy="5943092"/>
          </a:xfrm>
        </p:spPr>
        <p:txBody>
          <a:bodyPr tIns="180000" bIns="108000"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Who is the poet? </a:t>
            </a:r>
          </a:p>
          <a:p>
            <a:pPr>
              <a:lnSpc>
                <a:spcPct val="100000"/>
              </a:lnSpc>
            </a:pPr>
            <a:r>
              <a:rPr lang="en-GB" dirty="0"/>
              <a:t>How many stanzas are there?  </a:t>
            </a:r>
          </a:p>
          <a:p>
            <a:pPr>
              <a:lnSpc>
                <a:spcPct val="100000"/>
              </a:lnSpc>
            </a:pPr>
            <a:r>
              <a:rPr lang="en-US" dirty="0"/>
              <a:t>How many verses does each stanza have?</a:t>
            </a:r>
          </a:p>
          <a:p>
            <a:pPr>
              <a:lnSpc>
                <a:spcPct val="100000"/>
              </a:lnSpc>
            </a:pPr>
            <a:r>
              <a:rPr lang="en-US" dirty="0"/>
              <a:t>Which are the pairs of rhyming words in the poem?</a:t>
            </a:r>
            <a:endParaRPr lang="en-US" dirty="0">
              <a:solidFill>
                <a:srgbClr val="1A0200"/>
              </a:solidFill>
            </a:endParaRPr>
          </a:p>
          <a:p>
            <a:pPr>
              <a:lnSpc>
                <a:spcPct val="100000"/>
              </a:lnSpc>
            </a:pPr>
            <a:r>
              <a:rPr lang="en-GB" dirty="0"/>
              <a:t>What can happen when you click on a link?   </a:t>
            </a:r>
          </a:p>
          <a:p>
            <a:pPr>
              <a:lnSpc>
                <a:spcPct val="100000"/>
              </a:lnSpc>
            </a:pPr>
            <a:r>
              <a:rPr lang="en-GB" dirty="0"/>
              <a:t>What should you do if you see something online which makes you feel bad? </a:t>
            </a:r>
          </a:p>
          <a:p>
            <a:pPr>
              <a:lnSpc>
                <a:spcPct val="100000"/>
              </a:lnSpc>
            </a:pPr>
            <a:r>
              <a:rPr lang="en-GB" dirty="0"/>
              <a:t>How will your parents feel when you tell them what you saw online?</a:t>
            </a:r>
          </a:p>
        </p:txBody>
      </p:sp>
    </p:spTree>
    <p:extLst>
      <p:ext uri="{BB962C8B-B14F-4D97-AF65-F5344CB8AC3E}">
        <p14:creationId xmlns:p14="http://schemas.microsoft.com/office/powerpoint/2010/main" val="111473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329BA7-11BD-424F-BEA2-E4D4634E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8F59C66-80FC-424E-BD90-A52ECC9E2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61369" y="289394"/>
            <a:ext cx="5206229" cy="1325563"/>
          </a:xfrm>
        </p:spPr>
        <p:txBody>
          <a:bodyPr>
            <a:normAutofit/>
          </a:bodyPr>
          <a:lstStyle/>
          <a:p>
            <a:r>
              <a:rPr lang="en-US" sz="3200" dirty="0"/>
              <a:t>Step 4 - Discuss the questions</a:t>
            </a:r>
            <a:endParaRPr lang="en-GB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074522-E213-4E40-A3D1-988D2706779E}"/>
              </a:ext>
            </a:extLst>
          </p:cNvPr>
          <p:cNvSpPr/>
          <p:nvPr/>
        </p:nvSpPr>
        <p:spPr>
          <a:xfrm>
            <a:off x="1359452" y="1536353"/>
            <a:ext cx="10436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2800" dirty="0">
                <a:solidFill>
                  <a:srgbClr val="1A0200"/>
                </a:solidFill>
              </a:rPr>
              <a:t>Who is the poet?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F1BCF6-3192-4D1C-853F-B4824B58C3FC}"/>
              </a:ext>
            </a:extLst>
          </p:cNvPr>
          <p:cNvSpPr/>
          <p:nvPr/>
        </p:nvSpPr>
        <p:spPr>
          <a:xfrm>
            <a:off x="5328968" y="1492001"/>
            <a:ext cx="10537175" cy="56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/>
              <a:t>Gillian Craig</a:t>
            </a:r>
            <a:endParaRPr lang="en-GB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039926-E9DF-4F04-A341-BE346BAC943D}"/>
              </a:ext>
            </a:extLst>
          </p:cNvPr>
          <p:cNvSpPr/>
          <p:nvPr/>
        </p:nvSpPr>
        <p:spPr>
          <a:xfrm>
            <a:off x="1265674" y="2640134"/>
            <a:ext cx="10979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A0200"/>
                </a:solidFill>
              </a:rPr>
              <a:t> 3.       How many verses does each stanza have? </a:t>
            </a:r>
          </a:p>
          <a:p>
            <a:endParaRPr lang="en-US" sz="2800" dirty="0">
              <a:solidFill>
                <a:srgbClr val="1A02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549FEE-A4A2-4715-ADCA-54F6FD7017DB}"/>
              </a:ext>
            </a:extLst>
          </p:cNvPr>
          <p:cNvSpPr/>
          <p:nvPr/>
        </p:nvSpPr>
        <p:spPr>
          <a:xfrm>
            <a:off x="1369911" y="2087335"/>
            <a:ext cx="10436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A0200"/>
                </a:solidFill>
              </a:rPr>
              <a:t>2.       How many stanzas are there?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E0BE28-413A-4C38-839A-75010ECD83C5}"/>
              </a:ext>
            </a:extLst>
          </p:cNvPr>
          <p:cNvSpPr/>
          <p:nvPr/>
        </p:nvSpPr>
        <p:spPr>
          <a:xfrm>
            <a:off x="8819665" y="2039709"/>
            <a:ext cx="9670626" cy="56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/>
              <a:t>Four stanzas</a:t>
            </a:r>
            <a:endParaRPr lang="en-GB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950406-3B58-4DC9-B5A2-19290BE11B03}"/>
              </a:ext>
            </a:extLst>
          </p:cNvPr>
          <p:cNvSpPr/>
          <p:nvPr/>
        </p:nvSpPr>
        <p:spPr>
          <a:xfrm>
            <a:off x="1369911" y="3213246"/>
            <a:ext cx="10436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A0200"/>
                </a:solidFill>
              </a:rPr>
              <a:t>4.       Which are the pairs of rhyming words in the poem?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FCD36D-DF39-4AE6-978D-D12B063E9460}"/>
              </a:ext>
            </a:extLst>
          </p:cNvPr>
          <p:cNvSpPr/>
          <p:nvPr/>
        </p:nvSpPr>
        <p:spPr>
          <a:xfrm>
            <a:off x="8819665" y="2571143"/>
            <a:ext cx="10881915" cy="56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/>
              <a:t>Four verses</a:t>
            </a:r>
            <a:endParaRPr lang="en-GB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566FD6-B2AF-453D-BAF6-7AE880743956}"/>
              </a:ext>
            </a:extLst>
          </p:cNvPr>
          <p:cNvSpPr/>
          <p:nvPr/>
        </p:nvSpPr>
        <p:spPr>
          <a:xfrm>
            <a:off x="2308697" y="3569902"/>
            <a:ext cx="10881915" cy="56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/>
              <a:t>are – bizarre       there – fair	   wrong – strong	    mad - bad	</a:t>
            </a:r>
            <a:endParaRPr lang="en-GB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1ABDE1-7B5B-4C77-B71C-0B5E78C52F71}"/>
              </a:ext>
            </a:extLst>
          </p:cNvPr>
          <p:cNvSpPr/>
          <p:nvPr/>
        </p:nvSpPr>
        <p:spPr>
          <a:xfrm>
            <a:off x="1369911" y="4102983"/>
            <a:ext cx="10436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A0200"/>
                </a:solidFill>
              </a:rPr>
              <a:t>5.       </a:t>
            </a:r>
            <a:r>
              <a:rPr lang="en-GB" sz="2800" dirty="0">
                <a:solidFill>
                  <a:srgbClr val="1A0200"/>
                </a:solidFill>
              </a:rPr>
              <a:t>What can happen when you click on a link?</a:t>
            </a:r>
            <a:r>
              <a:rPr lang="en-GB" sz="2800" dirty="0"/>
              <a:t> </a:t>
            </a:r>
            <a:r>
              <a:rPr lang="en-US" sz="2800" dirty="0">
                <a:solidFill>
                  <a:srgbClr val="1A0200"/>
                </a:solidFill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83407E-C8AD-4F0B-8052-EA9EE4CE2230}"/>
              </a:ext>
            </a:extLst>
          </p:cNvPr>
          <p:cNvSpPr/>
          <p:nvPr/>
        </p:nvSpPr>
        <p:spPr>
          <a:xfrm>
            <a:off x="1369911" y="4987614"/>
            <a:ext cx="104360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A0200"/>
                </a:solidFill>
              </a:rPr>
              <a:t>6.       </a:t>
            </a:r>
            <a:r>
              <a:rPr lang="en-GB" sz="2800" dirty="0">
                <a:solidFill>
                  <a:srgbClr val="1A0200"/>
                </a:solidFill>
              </a:rPr>
              <a:t>What should you do if you see something online which makes 	you feel bad?</a:t>
            </a:r>
            <a:r>
              <a:rPr lang="en-GB" sz="2800" dirty="0"/>
              <a:t> </a:t>
            </a:r>
            <a:r>
              <a:rPr lang="en-US" sz="2800" dirty="0">
                <a:solidFill>
                  <a:srgbClr val="1A0200"/>
                </a:solidFill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D75426-3177-48C2-B579-E418B6FEC91A}"/>
              </a:ext>
            </a:extLst>
          </p:cNvPr>
          <p:cNvSpPr/>
          <p:nvPr/>
        </p:nvSpPr>
        <p:spPr>
          <a:xfrm>
            <a:off x="4501053" y="5422149"/>
            <a:ext cx="10253289" cy="56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/>
              <a:t>Tell an adult e.g. a parent.</a:t>
            </a:r>
            <a:endParaRPr lang="en-GB" sz="2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1B10FE-689B-49F6-9E59-3168614075A0}"/>
              </a:ext>
            </a:extLst>
          </p:cNvPr>
          <p:cNvSpPr/>
          <p:nvPr/>
        </p:nvSpPr>
        <p:spPr>
          <a:xfrm>
            <a:off x="1320759" y="5941721"/>
            <a:ext cx="104360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lain" startAt="7"/>
            </a:pPr>
            <a:r>
              <a:rPr lang="en-GB" sz="2800" dirty="0">
                <a:solidFill>
                  <a:srgbClr val="1A0200"/>
                </a:solidFill>
              </a:rPr>
              <a:t>     How will your parents feel when you tell them what you </a:t>
            </a:r>
          </a:p>
          <a:p>
            <a:r>
              <a:rPr lang="en-GB" sz="2800" dirty="0">
                <a:solidFill>
                  <a:srgbClr val="1A0200"/>
                </a:solidFill>
              </a:rPr>
              <a:t>           saw online?</a:t>
            </a:r>
          </a:p>
          <a:p>
            <a:endParaRPr lang="en-US" sz="2800" dirty="0">
              <a:solidFill>
                <a:srgbClr val="1A02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DB47FD-1A8A-405B-AF29-21364DB6BF66}"/>
              </a:ext>
            </a:extLst>
          </p:cNvPr>
          <p:cNvSpPr/>
          <p:nvPr/>
        </p:nvSpPr>
        <p:spPr>
          <a:xfrm>
            <a:off x="4501052" y="6331286"/>
            <a:ext cx="10253289" cy="56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/>
              <a:t>Glad</a:t>
            </a: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20D1F0-9C97-40C0-BC02-13661CADA929}"/>
              </a:ext>
            </a:extLst>
          </p:cNvPr>
          <p:cNvSpPr txBox="1"/>
          <p:nvPr/>
        </p:nvSpPr>
        <p:spPr>
          <a:xfrm>
            <a:off x="2308697" y="4541121"/>
            <a:ext cx="7267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It can open a picture you wish wasn’t there.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090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4" grpId="0"/>
      <p:bldP spid="11" grpId="0"/>
      <p:bldP spid="15" grpId="0"/>
      <p:bldP spid="17" grpId="0"/>
      <p:bldP spid="13" grpId="0"/>
      <p:bldP spid="16" grpId="0"/>
      <p:bldP spid="18" grpId="0"/>
      <p:bldP spid="19" grpId="0"/>
      <p:bldP spid="20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789F3E-3A9D-4910-90A0-3D1C4558E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82E373-AB3A-49B2-8442-B094F2EE2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C5E4F0-38B1-4822-9AE6-1B6069683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837776">
            <a:off x="4020430" y="2676615"/>
            <a:ext cx="8245221" cy="3262533"/>
          </a:xfrm>
        </p:spPr>
        <p:txBody>
          <a:bodyPr>
            <a:normAutofit/>
          </a:bodyPr>
          <a:lstStyle/>
          <a:p>
            <a:r>
              <a:rPr lang="en-US" sz="4800" dirty="0"/>
              <a:t>LISTEN and READ SILENTLY.</a:t>
            </a:r>
          </a:p>
          <a:p>
            <a:endParaRPr lang="en-US" sz="4800"/>
          </a:p>
          <a:p>
            <a:r>
              <a:rPr lang="en-US" sz="4800"/>
              <a:t>Then </a:t>
            </a:r>
            <a:r>
              <a:rPr lang="en-US" sz="4800" dirty="0"/>
              <a:t>LISTEN to me while I EXPLAIN the worksheet.</a:t>
            </a:r>
          </a:p>
        </p:txBody>
      </p:sp>
    </p:spTree>
    <p:extLst>
      <p:ext uri="{BB962C8B-B14F-4D97-AF65-F5344CB8AC3E}">
        <p14:creationId xmlns:p14="http://schemas.microsoft.com/office/powerpoint/2010/main" val="468223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B2CD4E-66AA-4DCF-A564-8E23DC28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16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8FB060-79B3-4C47-B2FF-EBD0CC9FB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14" y="0"/>
            <a:ext cx="4986786" cy="6858000"/>
          </a:xfrm>
          <a:prstGeom prst="rect">
            <a:avLst/>
          </a:prstGeom>
        </p:spPr>
      </p:pic>
      <p:pic>
        <p:nvPicPr>
          <p:cNvPr id="2" name="LearnEnglish_Kids_poems_-_It's_easy_to_click">
            <a:hlinkClick r:id="" action="ppaction://media"/>
            <a:extLst>
              <a:ext uri="{FF2B5EF4-FFF2-40B4-BE49-F238E27FC236}">
                <a16:creationId xmlns:a16="http://schemas.microsoft.com/office/drawing/2014/main" id="{AAD184DB-0F71-4BC5-A313-8955B9F7BE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28414" y="141076"/>
            <a:ext cx="406400" cy="40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288087-4936-41AC-9FD3-0FDB08F417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1940" y="-6189"/>
            <a:ext cx="5346717" cy="686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1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B4F11B-9072-4DE7-99FD-C598F4E5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17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ED2DDE-0A08-43F5-B428-0C203D4A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C65B745-047E-466C-9F5A-370689641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835703">
            <a:off x="4279742" y="3251012"/>
            <a:ext cx="8176191" cy="2987147"/>
          </a:xfrm>
        </p:spPr>
        <p:txBody>
          <a:bodyPr>
            <a:normAutofit/>
          </a:bodyPr>
          <a:lstStyle/>
          <a:p>
            <a:r>
              <a:rPr lang="en-US" sz="6000" dirty="0"/>
              <a:t>READ the text yourself.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01205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0D99F3-7748-4D8E-AE43-A529F51A5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18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5059EC-1F86-4EC9-BEB7-A479DDE36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EF7D14-E5F7-4640-AA81-6D87B7359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646406">
            <a:off x="4176794" y="3122958"/>
            <a:ext cx="8701798" cy="3268598"/>
          </a:xfrm>
        </p:spPr>
        <p:txBody>
          <a:bodyPr>
            <a:normAutofit/>
          </a:bodyPr>
          <a:lstStyle/>
          <a:p>
            <a:r>
              <a:rPr lang="en-US" sz="5400" dirty="0"/>
              <a:t>WORK OUT</a:t>
            </a:r>
          </a:p>
          <a:p>
            <a:r>
              <a:rPr lang="en-US" sz="5400" dirty="0"/>
              <a:t>the worksheet.</a:t>
            </a:r>
          </a:p>
        </p:txBody>
      </p:sp>
    </p:spTree>
    <p:extLst>
      <p:ext uri="{BB962C8B-B14F-4D97-AF65-F5344CB8AC3E}">
        <p14:creationId xmlns:p14="http://schemas.microsoft.com/office/powerpoint/2010/main" val="1574949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DAEC92C-F3D9-4E41-9BB6-427DDB79C4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960D4-59D2-4697-9D54-B2CA90B1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19</a:t>
            </a:fld>
            <a:endParaRPr lang="en-US" noProof="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A79E7F7-6BC4-49CC-A451-B7521D201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80035" y="1003756"/>
            <a:ext cx="4065084" cy="700842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Step 8</a:t>
            </a:r>
            <a:endParaRPr lang="en-GB" sz="4400" dirty="0"/>
          </a:p>
        </p:txBody>
      </p:sp>
      <p:pic>
        <p:nvPicPr>
          <p:cNvPr id="9218" name="Picture 2" descr="See the source image">
            <a:extLst>
              <a:ext uri="{FF2B5EF4-FFF2-40B4-BE49-F238E27FC236}">
                <a16:creationId xmlns:a16="http://schemas.microsoft.com/office/drawing/2014/main" id="{13B60164-1BD1-447E-94F8-5CEF23702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894">
            <a:off x="3969844" y="1807481"/>
            <a:ext cx="9232149" cy="600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521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98501" y="999404"/>
            <a:ext cx="4762196" cy="734415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3 Objectives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161" y="2252547"/>
            <a:ext cx="5305793" cy="4401054"/>
          </a:xfrm>
        </p:spPr>
        <p:txBody>
          <a:bodyPr>
            <a:normAutofit/>
          </a:bodyPr>
          <a:lstStyle/>
          <a:p>
            <a:r>
              <a:rPr lang="en-US" sz="2800" dirty="0"/>
              <a:t>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use the dictionary to find the meaning of new words.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read a poem silently and aloud.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listen to a poem being read aloud.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learn how to stay safe on the Internet. </a:t>
            </a:r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C186EC-3C04-4959-9B28-C9EC7BFB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20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4FCEE2-67D5-4B80-8A5F-1DE275C5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9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4EBA7-3CC5-4E05-B092-FEFA20FE3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851242">
            <a:off x="4602499" y="3161908"/>
            <a:ext cx="7319700" cy="1500187"/>
          </a:xfrm>
        </p:spPr>
        <p:txBody>
          <a:bodyPr>
            <a:noAutofit/>
          </a:bodyPr>
          <a:lstStyle/>
          <a:p>
            <a:r>
              <a:rPr lang="en-US" sz="5000" dirty="0"/>
              <a:t>CHECK your answers using the</a:t>
            </a:r>
          </a:p>
          <a:p>
            <a:r>
              <a:rPr lang="en-US" sz="5000" b="1" dirty="0"/>
              <a:t>Answers Handout.</a:t>
            </a:r>
            <a:endParaRPr lang="en-GB" sz="5000" b="1" dirty="0"/>
          </a:p>
        </p:txBody>
      </p:sp>
    </p:spTree>
    <p:extLst>
      <p:ext uri="{BB962C8B-B14F-4D97-AF65-F5344CB8AC3E}">
        <p14:creationId xmlns:p14="http://schemas.microsoft.com/office/powerpoint/2010/main" val="2817791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D10743-299D-459A-A6B5-E63A7DC79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21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14FB45C-1A59-49F9-8A78-608023BC7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Activity!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42EBA7-DB2D-43AF-8A75-93EC71FEA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165" y="91855"/>
            <a:ext cx="6975835" cy="704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F14664-6510-42FF-AAC0-BBB28EBA31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EC511D-982E-4802-879A-F7BC3E0D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5514">
            <a:off x="7860212" y="3888679"/>
            <a:ext cx="4497976" cy="8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69857" y="1003756"/>
            <a:ext cx="4065084" cy="700842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Resources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EE739B1-534B-48CE-B753-D30B0C4CB887}"/>
              </a:ext>
            </a:extLst>
          </p:cNvPr>
          <p:cNvSpPr txBox="1">
            <a:spLocks/>
          </p:cNvSpPr>
          <p:nvPr/>
        </p:nvSpPr>
        <p:spPr>
          <a:xfrm>
            <a:off x="0" y="2222599"/>
            <a:ext cx="3883843" cy="34027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/>
              <a:t>Dictionary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Poem Handout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Questions Worksheet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Answers Handout 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BACB23E-7553-4BDB-BFC6-49D570C96C5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r="8829"/>
          <a:stretch>
            <a:fillRect/>
          </a:stretch>
        </p:blipFill>
        <p:spPr bwMode="auto">
          <a:xfrm rot="20769647">
            <a:off x="3941859" y="1800181"/>
            <a:ext cx="9151745" cy="60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1C176-AC7B-483B-AB1B-C16C77034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44820AC-DAF6-48EF-B751-8F33EAB18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the video!</a:t>
            </a:r>
            <a:endParaRPr lang="en-GB" dirty="0"/>
          </a:p>
        </p:txBody>
      </p:sp>
      <p:pic>
        <p:nvPicPr>
          <p:cNvPr id="8" name="yt1s.com - Child Focus Esafety">
            <a:hlinkClick r:id="" action="ppaction://media"/>
            <a:extLst>
              <a:ext uri="{FF2B5EF4-FFF2-40B4-BE49-F238E27FC236}">
                <a16:creationId xmlns:a16="http://schemas.microsoft.com/office/drawing/2014/main" id="{02B7AFD5-4287-458A-BF2F-DA19FE8EB9E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60071" y="1629225"/>
            <a:ext cx="8871857" cy="498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5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6FD521-721D-4FA5-A5D1-0AB88F98B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470" y="239283"/>
            <a:ext cx="6055059" cy="83210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NEW WORDS - Using a dictionary!</a:t>
            </a:r>
            <a:endParaRPr lang="en-GB" sz="3200" dirty="0"/>
          </a:p>
        </p:txBody>
      </p:sp>
      <p:pic>
        <p:nvPicPr>
          <p:cNvPr id="2050" name="Picture 2" descr="https://www.tes.com/tesv2/files/styles/news_article_ml_x2/public/media/image/2019-09/TES_DICTIONARY_USE.jpg?h=468a0b19&amp;itok=bwmdo1rZ">
            <a:extLst>
              <a:ext uri="{FF2B5EF4-FFF2-40B4-BE49-F238E27FC236}">
                <a16:creationId xmlns:a16="http://schemas.microsoft.com/office/drawing/2014/main" id="{A1025CC0-DB8B-490F-A60D-D54D29D7D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755" y="1231720"/>
            <a:ext cx="8382569" cy="471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536658" y="589622"/>
            <a:ext cx="4391191" cy="1325563"/>
          </a:xfrm>
        </p:spPr>
        <p:txBody>
          <a:bodyPr anchor="t">
            <a:normAutofit/>
          </a:bodyPr>
          <a:lstStyle/>
          <a:p>
            <a:r>
              <a:rPr lang="en-US" sz="3600" dirty="0"/>
              <a:t>Internet Verbs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595B9-5B0B-41E4-B50C-9878AD928CA3}"/>
              </a:ext>
            </a:extLst>
          </p:cNvPr>
          <p:cNvSpPr txBox="1"/>
          <p:nvPr/>
        </p:nvSpPr>
        <p:spPr>
          <a:xfrm>
            <a:off x="2495771" y="1532256"/>
            <a:ext cx="8740980" cy="367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to browse			to discover</a:t>
            </a:r>
          </a:p>
          <a:p>
            <a:pPr>
              <a:lnSpc>
                <a:spcPct val="150000"/>
              </a:lnSpc>
            </a:pPr>
            <a:r>
              <a:rPr lang="en-US" sz="4000" dirty="0"/>
              <a:t>to click 				to delete</a:t>
            </a:r>
          </a:p>
          <a:p>
            <a:pPr>
              <a:lnSpc>
                <a:spcPct val="150000"/>
              </a:lnSpc>
            </a:pPr>
            <a:r>
              <a:rPr lang="en-US" sz="4000" dirty="0"/>
              <a:t>to download			to launch</a:t>
            </a:r>
          </a:p>
          <a:p>
            <a:pPr>
              <a:lnSpc>
                <a:spcPct val="150000"/>
              </a:lnSpc>
            </a:pPr>
            <a:r>
              <a:rPr lang="en-US" sz="4000" dirty="0"/>
              <a:t>to bookmark 		to freeze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94594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070AB-930A-47C7-B091-02B40F1C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28D52A-E451-4BB5-AD60-CABC3009F015}"/>
              </a:ext>
            </a:extLst>
          </p:cNvPr>
          <p:cNvSpPr txBox="1"/>
          <p:nvPr/>
        </p:nvSpPr>
        <p:spPr>
          <a:xfrm>
            <a:off x="320012" y="-616948"/>
            <a:ext cx="5995447" cy="7135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sz="4000" dirty="0"/>
              <a:t>to browse</a:t>
            </a:r>
          </a:p>
          <a:p>
            <a:pPr>
              <a:lnSpc>
                <a:spcPct val="300000"/>
              </a:lnSpc>
            </a:pPr>
            <a:r>
              <a:rPr lang="en-US" sz="4000" dirty="0"/>
              <a:t>to click</a:t>
            </a:r>
          </a:p>
          <a:p>
            <a:pPr>
              <a:lnSpc>
                <a:spcPct val="300000"/>
              </a:lnSpc>
            </a:pPr>
            <a:r>
              <a:rPr lang="en-US" sz="4000" dirty="0"/>
              <a:t>to download</a:t>
            </a:r>
          </a:p>
          <a:p>
            <a:pPr>
              <a:lnSpc>
                <a:spcPct val="300000"/>
              </a:lnSpc>
            </a:pPr>
            <a:r>
              <a:rPr lang="en-US" sz="4000" dirty="0"/>
              <a:t>to bookmark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878EB6-8826-4A86-A0E0-35C0D97AA3C7}"/>
              </a:ext>
            </a:extLst>
          </p:cNvPr>
          <p:cNvSpPr txBox="1"/>
          <p:nvPr/>
        </p:nvSpPr>
        <p:spPr>
          <a:xfrm>
            <a:off x="4561745" y="218768"/>
            <a:ext cx="7910189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to press a button or screen</a:t>
            </a:r>
          </a:p>
          <a:p>
            <a:endParaRPr lang="en-US" sz="4000" dirty="0"/>
          </a:p>
          <a:p>
            <a:endParaRPr lang="en-GB" sz="4000" dirty="0"/>
          </a:p>
          <a:p>
            <a:r>
              <a:rPr lang="en-GB" sz="4000" dirty="0">
                <a:solidFill>
                  <a:schemeClr val="accent3">
                    <a:lumMod val="75000"/>
                  </a:schemeClr>
                </a:solidFill>
              </a:rPr>
              <a:t>to save a website or web page </a:t>
            </a:r>
          </a:p>
          <a:p>
            <a:endParaRPr lang="en-GB" sz="4000" dirty="0"/>
          </a:p>
          <a:p>
            <a:endParaRPr lang="en-GB" dirty="0"/>
          </a:p>
          <a:p>
            <a:endParaRPr lang="en-GB" dirty="0"/>
          </a:p>
          <a:p>
            <a:r>
              <a:rPr lang="en-GB" sz="4000" dirty="0"/>
              <a:t>to take information off the Internet </a:t>
            </a:r>
          </a:p>
          <a:p>
            <a:r>
              <a:rPr lang="en-GB" sz="4000" dirty="0"/>
              <a:t>and store it on your computer</a:t>
            </a:r>
          </a:p>
          <a:p>
            <a:endParaRPr lang="en-US" sz="4000" dirty="0"/>
          </a:p>
          <a:p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en-GB" sz="4000" dirty="0">
                <a:solidFill>
                  <a:schemeClr val="accent3">
                    <a:lumMod val="75000"/>
                  </a:schemeClr>
                </a:solidFill>
              </a:rPr>
              <a:t>o look for information on the </a:t>
            </a:r>
          </a:p>
          <a:p>
            <a:r>
              <a:rPr lang="en-GB" sz="4000" dirty="0">
                <a:solidFill>
                  <a:schemeClr val="accent3">
                    <a:lumMod val="75000"/>
                  </a:schemeClr>
                </a:solidFill>
              </a:rPr>
              <a:t>Internet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8F89A8-D0B3-4DF2-9136-6AE48CDDA78C}"/>
              </a:ext>
            </a:extLst>
          </p:cNvPr>
          <p:cNvCxnSpPr>
            <a:cxnSpLocks/>
          </p:cNvCxnSpPr>
          <p:nvPr/>
        </p:nvCxnSpPr>
        <p:spPr>
          <a:xfrm>
            <a:off x="2532887" y="729614"/>
            <a:ext cx="2017363" cy="5398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A15B96-90EF-4248-BE69-A2EBF8D9CD59}"/>
              </a:ext>
            </a:extLst>
          </p:cNvPr>
          <p:cNvCxnSpPr>
            <a:cxnSpLocks/>
          </p:cNvCxnSpPr>
          <p:nvPr/>
        </p:nvCxnSpPr>
        <p:spPr>
          <a:xfrm flipV="1">
            <a:off x="2498404" y="729614"/>
            <a:ext cx="2063341" cy="1928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F84151-51E7-4E3D-96DA-B970F33A67FD}"/>
              </a:ext>
            </a:extLst>
          </p:cNvPr>
          <p:cNvCxnSpPr>
            <a:cxnSpLocks/>
          </p:cNvCxnSpPr>
          <p:nvPr/>
        </p:nvCxnSpPr>
        <p:spPr>
          <a:xfrm flipV="1">
            <a:off x="3126178" y="4199641"/>
            <a:ext cx="1412578" cy="144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3234410-4B33-4ADF-AB78-AE5E75061364}"/>
              </a:ext>
            </a:extLst>
          </p:cNvPr>
          <p:cNvCxnSpPr>
            <a:cxnSpLocks/>
          </p:cNvCxnSpPr>
          <p:nvPr/>
        </p:nvCxnSpPr>
        <p:spPr>
          <a:xfrm flipV="1">
            <a:off x="3119898" y="2658360"/>
            <a:ext cx="1441847" cy="3562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80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070AB-930A-47C7-B091-02B40F1C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28D52A-E451-4BB5-AD60-CABC3009F015}"/>
              </a:ext>
            </a:extLst>
          </p:cNvPr>
          <p:cNvSpPr txBox="1"/>
          <p:nvPr/>
        </p:nvSpPr>
        <p:spPr>
          <a:xfrm>
            <a:off x="512869" y="-579587"/>
            <a:ext cx="5995447" cy="7135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sz="4000" dirty="0"/>
              <a:t>to discover</a:t>
            </a:r>
          </a:p>
          <a:p>
            <a:pPr>
              <a:lnSpc>
                <a:spcPct val="300000"/>
              </a:lnSpc>
            </a:pPr>
            <a:r>
              <a:rPr lang="en-US" sz="4000" dirty="0"/>
              <a:t>to delete</a:t>
            </a:r>
          </a:p>
          <a:p>
            <a:pPr>
              <a:lnSpc>
                <a:spcPct val="300000"/>
              </a:lnSpc>
            </a:pPr>
            <a:r>
              <a:rPr lang="en-US" sz="4000" dirty="0"/>
              <a:t>to launch</a:t>
            </a:r>
          </a:p>
          <a:p>
            <a:pPr>
              <a:lnSpc>
                <a:spcPct val="300000"/>
              </a:lnSpc>
            </a:pPr>
            <a:r>
              <a:rPr lang="en-US" sz="4000" dirty="0"/>
              <a:t>to freeze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878EB6-8826-4A86-A0E0-35C0D97AA3C7}"/>
              </a:ext>
            </a:extLst>
          </p:cNvPr>
          <p:cNvSpPr txBox="1"/>
          <p:nvPr/>
        </p:nvSpPr>
        <p:spPr>
          <a:xfrm>
            <a:off x="4604907" y="214160"/>
            <a:ext cx="8044456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dirty="0"/>
              <a:t>to remove</a:t>
            </a:r>
          </a:p>
          <a:p>
            <a:pPr>
              <a:lnSpc>
                <a:spcPct val="150000"/>
              </a:lnSpc>
            </a:pPr>
            <a:endParaRPr lang="en-GB" sz="4000" dirty="0"/>
          </a:p>
          <a:p>
            <a:r>
              <a:rPr lang="en-GB" sz="4000" dirty="0">
                <a:solidFill>
                  <a:schemeClr val="accent3">
                    <a:lumMod val="75000"/>
                  </a:schemeClr>
                </a:solidFill>
              </a:rPr>
              <a:t>to start something new e.g. website</a:t>
            </a:r>
          </a:p>
          <a:p>
            <a:endParaRPr lang="en-GB" sz="4000" dirty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sz="4000" dirty="0"/>
              <a:t>to suddenly stop working</a:t>
            </a:r>
          </a:p>
          <a:p>
            <a:endParaRPr lang="en-US" sz="4000" dirty="0"/>
          </a:p>
          <a:p>
            <a:endParaRPr lang="en-US" sz="4000" dirty="0"/>
          </a:p>
          <a:p>
            <a:r>
              <a:rPr lang="en-GB" sz="4000" dirty="0">
                <a:solidFill>
                  <a:schemeClr val="accent3">
                    <a:lumMod val="75000"/>
                  </a:schemeClr>
                </a:solidFill>
              </a:rPr>
              <a:t>to learn new things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BAA9276-02B2-4D66-BF8A-67B3CD66CADA}"/>
              </a:ext>
            </a:extLst>
          </p:cNvPr>
          <p:cNvCxnSpPr>
            <a:cxnSpLocks/>
          </p:cNvCxnSpPr>
          <p:nvPr/>
        </p:nvCxnSpPr>
        <p:spPr>
          <a:xfrm>
            <a:off x="2960016" y="923827"/>
            <a:ext cx="1771641" cy="5387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0D2FC7-D4C4-48AB-ACD9-CE3994FDD972}"/>
              </a:ext>
            </a:extLst>
          </p:cNvPr>
          <p:cNvCxnSpPr>
            <a:cxnSpLocks/>
          </p:cNvCxnSpPr>
          <p:nvPr/>
        </p:nvCxnSpPr>
        <p:spPr>
          <a:xfrm flipV="1">
            <a:off x="2780907" y="1021080"/>
            <a:ext cx="1950750" cy="16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CD3A357-F886-401B-BBAB-2DB64F7268B2}"/>
              </a:ext>
            </a:extLst>
          </p:cNvPr>
          <p:cNvCxnSpPr>
            <a:cxnSpLocks/>
          </p:cNvCxnSpPr>
          <p:nvPr/>
        </p:nvCxnSpPr>
        <p:spPr>
          <a:xfrm flipV="1">
            <a:off x="2787947" y="2799761"/>
            <a:ext cx="1601552" cy="1721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241D0B-5126-4941-A1DF-FD0664630215}"/>
              </a:ext>
            </a:extLst>
          </p:cNvPr>
          <p:cNvCxnSpPr>
            <a:cxnSpLocks/>
          </p:cNvCxnSpPr>
          <p:nvPr/>
        </p:nvCxnSpPr>
        <p:spPr>
          <a:xfrm flipV="1">
            <a:off x="2631688" y="4694548"/>
            <a:ext cx="1757811" cy="1665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82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3A1AC9-0351-4762-82AE-4DA6D8A5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24B566-5BF9-4896-9821-CADC69DE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8E3D8B-6474-4C6A-B206-B0B253D15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701954">
            <a:off x="4673385" y="2100533"/>
            <a:ext cx="7389590" cy="4113421"/>
          </a:xfrm>
        </p:spPr>
        <p:txBody>
          <a:bodyPr>
            <a:normAutofit fontScale="85000" lnSpcReduction="20000"/>
          </a:bodyPr>
          <a:lstStyle/>
          <a:p>
            <a:r>
              <a:rPr lang="en-US" sz="5400" dirty="0"/>
              <a:t>READ the poem silently.</a:t>
            </a:r>
            <a:endParaRPr lang="en-US" sz="5100" dirty="0"/>
          </a:p>
          <a:p>
            <a:r>
              <a:rPr lang="en-US" sz="5100" dirty="0"/>
              <a:t>After you read the text ANSWER the following questions:</a:t>
            </a:r>
          </a:p>
          <a:p>
            <a:endParaRPr lang="en-US" sz="5100" dirty="0"/>
          </a:p>
          <a:p>
            <a:r>
              <a:rPr lang="en-US" sz="5100" dirty="0"/>
              <a:t>WHAT IS THE POEM ABOUT? </a:t>
            </a:r>
          </a:p>
          <a:p>
            <a:r>
              <a:rPr lang="en-US" sz="5100" dirty="0"/>
              <a:t>HOW DID IT MAKE YOU FEEL?</a:t>
            </a:r>
          </a:p>
          <a:p>
            <a:endParaRPr lang="en-US" sz="5100" dirty="0"/>
          </a:p>
        </p:txBody>
      </p:sp>
    </p:spTree>
    <p:extLst>
      <p:ext uri="{BB962C8B-B14F-4D97-AF65-F5344CB8AC3E}">
        <p14:creationId xmlns:p14="http://schemas.microsoft.com/office/powerpoint/2010/main" val="1186685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F6C8FF-3D90-457B-9108-406F928CD7CB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491</Words>
  <Application>Microsoft Office PowerPoint</Application>
  <PresentationFormat>Widescreen</PresentationFormat>
  <Paragraphs>125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Comic Sans MS</vt:lpstr>
      <vt:lpstr>Franklin Gothic Book</vt:lpstr>
      <vt:lpstr>Office Theme</vt:lpstr>
      <vt:lpstr>Lesson 3 Literature  </vt:lpstr>
      <vt:lpstr>Lesson 3 Objectives</vt:lpstr>
      <vt:lpstr>Lesson Resources</vt:lpstr>
      <vt:lpstr>View the video!</vt:lpstr>
      <vt:lpstr>NEW WORDS - Using a dictionary!</vt:lpstr>
      <vt:lpstr>Internet Verbs</vt:lpstr>
      <vt:lpstr>PowerPoint Presentation</vt:lpstr>
      <vt:lpstr>PowerPoint Presentation</vt:lpstr>
      <vt:lpstr>Step 1</vt:lpstr>
      <vt:lpstr>PowerPoint Presentation</vt:lpstr>
      <vt:lpstr>Step 2 - Discuss the question</vt:lpstr>
      <vt:lpstr>Step 3</vt:lpstr>
      <vt:lpstr>Step 3: Answer these questions!</vt:lpstr>
      <vt:lpstr>Step 4 - Discuss the questions</vt:lpstr>
      <vt:lpstr>Step 5</vt:lpstr>
      <vt:lpstr>PowerPoint Presentation</vt:lpstr>
      <vt:lpstr>Step 6</vt:lpstr>
      <vt:lpstr>Step 7</vt:lpstr>
      <vt:lpstr>Step 8</vt:lpstr>
      <vt:lpstr>Step 9</vt:lpstr>
      <vt:lpstr>Final Activity!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2021-02-08T08:30:35Z</dcterms:created>
  <dcterms:modified xsi:type="dcterms:W3CDTF">2021-05-13T07:43:37Z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